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8"/>
  </p:notesMasterIdLst>
  <p:handoutMasterIdLst>
    <p:handoutMasterId r:id="rId69"/>
  </p:handoutMasterIdLst>
  <p:sldIdLst>
    <p:sldId id="488" r:id="rId2"/>
    <p:sldId id="634" r:id="rId3"/>
    <p:sldId id="635" r:id="rId4"/>
    <p:sldId id="738" r:id="rId5"/>
    <p:sldId id="739" r:id="rId6"/>
    <p:sldId id="696" r:id="rId7"/>
    <p:sldId id="732" r:id="rId8"/>
    <p:sldId id="736" r:id="rId9"/>
    <p:sldId id="731" r:id="rId10"/>
    <p:sldId id="640" r:id="rId11"/>
    <p:sldId id="717" r:id="rId12"/>
    <p:sldId id="719" r:id="rId13"/>
    <p:sldId id="721" r:id="rId14"/>
    <p:sldId id="722" r:id="rId15"/>
    <p:sldId id="723" r:id="rId16"/>
    <p:sldId id="724" r:id="rId17"/>
    <p:sldId id="725" r:id="rId18"/>
    <p:sldId id="726" r:id="rId19"/>
    <p:sldId id="642" r:id="rId20"/>
    <p:sldId id="697" r:id="rId21"/>
    <p:sldId id="643" r:id="rId22"/>
    <p:sldId id="698" r:id="rId23"/>
    <p:sldId id="727" r:id="rId24"/>
    <p:sldId id="647" r:id="rId25"/>
    <p:sldId id="652" r:id="rId26"/>
    <p:sldId id="650" r:id="rId27"/>
    <p:sldId id="651" r:id="rId28"/>
    <p:sldId id="653" r:id="rId29"/>
    <p:sldId id="657" r:id="rId30"/>
    <p:sldId id="658" r:id="rId31"/>
    <p:sldId id="730" r:id="rId32"/>
    <p:sldId id="659" r:id="rId33"/>
    <p:sldId id="661" r:id="rId34"/>
    <p:sldId id="662" r:id="rId35"/>
    <p:sldId id="663" r:id="rId36"/>
    <p:sldId id="665" r:id="rId37"/>
    <p:sldId id="666" r:id="rId38"/>
    <p:sldId id="668" r:id="rId39"/>
    <p:sldId id="670" r:id="rId40"/>
    <p:sldId id="671" r:id="rId41"/>
    <p:sldId id="672" r:id="rId42"/>
    <p:sldId id="737" r:id="rId43"/>
    <p:sldId id="673" r:id="rId44"/>
    <p:sldId id="674" r:id="rId45"/>
    <p:sldId id="675" r:id="rId46"/>
    <p:sldId id="676" r:id="rId47"/>
    <p:sldId id="677" r:id="rId48"/>
    <p:sldId id="678" r:id="rId49"/>
    <p:sldId id="679" r:id="rId50"/>
    <p:sldId id="706" r:id="rId51"/>
    <p:sldId id="707" r:id="rId52"/>
    <p:sldId id="708" r:id="rId53"/>
    <p:sldId id="709" r:id="rId54"/>
    <p:sldId id="681" r:id="rId55"/>
    <p:sldId id="682" r:id="rId56"/>
    <p:sldId id="683" r:id="rId57"/>
    <p:sldId id="711" r:id="rId58"/>
    <p:sldId id="701" r:id="rId59"/>
    <p:sldId id="684" r:id="rId60"/>
    <p:sldId id="685" r:id="rId61"/>
    <p:sldId id="735" r:id="rId62"/>
    <p:sldId id="710" r:id="rId63"/>
    <p:sldId id="714" r:id="rId64"/>
    <p:sldId id="687" r:id="rId65"/>
    <p:sldId id="702" r:id="rId66"/>
    <p:sldId id="703" r:id="rId67"/>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ratt"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33CC"/>
    <a:srgbClr val="7030A0"/>
    <a:srgbClr val="FFE701"/>
    <a:srgbClr val="FF66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3677" autoAdjust="0"/>
  </p:normalViewPr>
  <p:slideViewPr>
    <p:cSldViewPr>
      <p:cViewPr varScale="1">
        <p:scale>
          <a:sx n="82" d="100"/>
          <a:sy n="82" d="100"/>
        </p:scale>
        <p:origin x="516" y="84"/>
      </p:cViewPr>
      <p:guideLst>
        <p:guide orient="horz" pos="2160"/>
        <p:guide pos="2880"/>
      </p:guideLst>
    </p:cSldViewPr>
  </p:slideViewPr>
  <p:outlineViewPr>
    <p:cViewPr>
      <p:scale>
        <a:sx n="33" d="100"/>
        <a:sy n="33" d="100"/>
      </p:scale>
      <p:origin x="0" y="36696"/>
    </p:cViewPr>
  </p:outlineViewPr>
  <p:notesTextViewPr>
    <p:cViewPr>
      <p:scale>
        <a:sx n="100" d="100"/>
        <a:sy n="100" d="100"/>
      </p:scale>
      <p:origin x="0" y="0"/>
    </p:cViewPr>
  </p:notesTextViewPr>
  <p:sorterViewPr>
    <p:cViewPr>
      <p:scale>
        <a:sx n="81" d="100"/>
        <a:sy n="81" d="100"/>
      </p:scale>
      <p:origin x="0" y="0"/>
    </p:cViewPr>
  </p:sorterViewPr>
  <p:notesViewPr>
    <p:cSldViewPr>
      <p:cViewPr varScale="1">
        <p:scale>
          <a:sx n="61" d="100"/>
          <a:sy n="61" d="100"/>
        </p:scale>
        <p:origin x="-1714" y="-91"/>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3077739" cy="511652"/>
          </a:xfrm>
          <a:prstGeom prst="rect">
            <a:avLst/>
          </a:prstGeom>
          <a:noFill/>
          <a:ln w="9525">
            <a:noFill/>
            <a:miter lim="800000"/>
            <a:headEnd/>
            <a:tailEnd/>
          </a:ln>
          <a:effectLst/>
        </p:spPr>
        <p:txBody>
          <a:bodyPr vert="horz" wrap="square" lIns="99033" tIns="49517" rIns="99033" bIns="49517" numCol="1" anchor="t" anchorCtr="0" compatLnSpc="1">
            <a:prstTxWarp prst="textNoShape">
              <a:avLst/>
            </a:prstTxWarp>
          </a:bodyPr>
          <a:lstStyle>
            <a:lvl1pPr>
              <a:defRPr sz="1300"/>
            </a:lvl1pPr>
          </a:lstStyle>
          <a:p>
            <a:pPr>
              <a:defRPr/>
            </a:pPr>
            <a:endParaRPr lang="en-US" dirty="0"/>
          </a:p>
        </p:txBody>
      </p:sp>
      <p:sp>
        <p:nvSpPr>
          <p:cNvPr id="53251" name="Rectangle 3"/>
          <p:cNvSpPr>
            <a:spLocks noGrp="1" noChangeArrowheads="1"/>
          </p:cNvSpPr>
          <p:nvPr>
            <p:ph type="dt" sz="quarter" idx="1"/>
          </p:nvPr>
        </p:nvSpPr>
        <p:spPr bwMode="auto">
          <a:xfrm>
            <a:off x="4023094" y="0"/>
            <a:ext cx="3077739" cy="511652"/>
          </a:xfrm>
          <a:prstGeom prst="rect">
            <a:avLst/>
          </a:prstGeom>
          <a:noFill/>
          <a:ln w="9525">
            <a:noFill/>
            <a:miter lim="800000"/>
            <a:headEnd/>
            <a:tailEnd/>
          </a:ln>
          <a:effectLst/>
        </p:spPr>
        <p:txBody>
          <a:bodyPr vert="horz" wrap="square" lIns="99033" tIns="49517" rIns="99033" bIns="49517" numCol="1" anchor="t" anchorCtr="0" compatLnSpc="1">
            <a:prstTxWarp prst="textNoShape">
              <a:avLst/>
            </a:prstTxWarp>
          </a:bodyPr>
          <a:lstStyle>
            <a:lvl1pPr algn="r">
              <a:defRPr sz="1300"/>
            </a:lvl1pPr>
          </a:lstStyle>
          <a:p>
            <a:pPr>
              <a:defRPr/>
            </a:pPr>
            <a:endParaRPr lang="en-US" dirty="0"/>
          </a:p>
        </p:txBody>
      </p:sp>
      <p:sp>
        <p:nvSpPr>
          <p:cNvPr id="53252" name="Rectangle 4"/>
          <p:cNvSpPr>
            <a:spLocks noGrp="1" noChangeArrowheads="1"/>
          </p:cNvSpPr>
          <p:nvPr>
            <p:ph type="ftr" sz="quarter" idx="2"/>
          </p:nvPr>
        </p:nvSpPr>
        <p:spPr bwMode="auto">
          <a:xfrm>
            <a:off x="1" y="9719598"/>
            <a:ext cx="3077739" cy="511652"/>
          </a:xfrm>
          <a:prstGeom prst="rect">
            <a:avLst/>
          </a:prstGeom>
          <a:noFill/>
          <a:ln w="9525">
            <a:noFill/>
            <a:miter lim="800000"/>
            <a:headEnd/>
            <a:tailEnd/>
          </a:ln>
          <a:effectLst/>
        </p:spPr>
        <p:txBody>
          <a:bodyPr vert="horz" wrap="square" lIns="99033" tIns="49517" rIns="99033" bIns="49517" numCol="1" anchor="b" anchorCtr="0" compatLnSpc="1">
            <a:prstTxWarp prst="textNoShape">
              <a:avLst/>
            </a:prstTxWarp>
          </a:bodyPr>
          <a:lstStyle>
            <a:lvl1pPr>
              <a:defRPr sz="1300"/>
            </a:lvl1pPr>
          </a:lstStyle>
          <a:p>
            <a:pPr>
              <a:defRPr/>
            </a:pPr>
            <a:endParaRPr lang="en-US" dirty="0"/>
          </a:p>
        </p:txBody>
      </p:sp>
      <p:sp>
        <p:nvSpPr>
          <p:cNvPr id="53253" name="Rectangle 5"/>
          <p:cNvSpPr>
            <a:spLocks noGrp="1" noChangeArrowheads="1"/>
          </p:cNvSpPr>
          <p:nvPr>
            <p:ph type="sldNum" sz="quarter" idx="3"/>
          </p:nvPr>
        </p:nvSpPr>
        <p:spPr bwMode="auto">
          <a:xfrm>
            <a:off x="4023094" y="9719598"/>
            <a:ext cx="3077739" cy="511652"/>
          </a:xfrm>
          <a:prstGeom prst="rect">
            <a:avLst/>
          </a:prstGeom>
          <a:noFill/>
          <a:ln w="9525">
            <a:noFill/>
            <a:miter lim="800000"/>
            <a:headEnd/>
            <a:tailEnd/>
          </a:ln>
          <a:effectLst/>
        </p:spPr>
        <p:txBody>
          <a:bodyPr vert="horz" wrap="square" lIns="99033" tIns="49517" rIns="99033" bIns="49517" numCol="1" anchor="b" anchorCtr="0" compatLnSpc="1">
            <a:prstTxWarp prst="textNoShape">
              <a:avLst/>
            </a:prstTxWarp>
          </a:bodyPr>
          <a:lstStyle>
            <a:lvl1pPr algn="r">
              <a:defRPr sz="1300"/>
            </a:lvl1pPr>
          </a:lstStyle>
          <a:p>
            <a:pPr>
              <a:defRPr/>
            </a:pPr>
            <a:fld id="{25A16316-730F-4A96-9085-24FBEA5E1668}" type="slidenum">
              <a:rPr lang="en-US"/>
              <a:pPr>
                <a:defRPr/>
              </a:pPr>
              <a:t>‹#›</a:t>
            </a:fld>
            <a:endParaRPr lang="en-US" dirty="0"/>
          </a:p>
        </p:txBody>
      </p:sp>
    </p:spTree>
    <p:extLst>
      <p:ext uri="{BB962C8B-B14F-4D97-AF65-F5344CB8AC3E}">
        <p14:creationId xmlns:p14="http://schemas.microsoft.com/office/powerpoint/2010/main" val="210333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2"/>
          </a:xfrm>
          <a:prstGeom prst="rect">
            <a:avLst/>
          </a:prstGeom>
        </p:spPr>
        <p:txBody>
          <a:bodyPr vert="horz" lIns="99033" tIns="49517" rIns="99033" bIns="49517" rtlCol="0"/>
          <a:lstStyle>
            <a:lvl1pPr algn="l">
              <a:defRPr sz="1300"/>
            </a:lvl1pPr>
          </a:lstStyle>
          <a:p>
            <a:endParaRPr lang="en-US" dirty="0"/>
          </a:p>
        </p:txBody>
      </p:sp>
      <p:sp>
        <p:nvSpPr>
          <p:cNvPr id="3" name="Date Placeholder 2"/>
          <p:cNvSpPr>
            <a:spLocks noGrp="1"/>
          </p:cNvSpPr>
          <p:nvPr>
            <p:ph type="dt" idx="1"/>
          </p:nvPr>
        </p:nvSpPr>
        <p:spPr>
          <a:xfrm>
            <a:off x="4023094" y="0"/>
            <a:ext cx="3077739" cy="511652"/>
          </a:xfrm>
          <a:prstGeom prst="rect">
            <a:avLst/>
          </a:prstGeom>
        </p:spPr>
        <p:txBody>
          <a:bodyPr vert="horz" lIns="99033" tIns="49517" rIns="99033" bIns="49517" rtlCol="0"/>
          <a:lstStyle>
            <a:lvl1pPr algn="r">
              <a:defRPr sz="1300"/>
            </a:lvl1pPr>
          </a:lstStyle>
          <a:p>
            <a:fld id="{1DE9A7F0-E91A-4B5A-89C9-49C1A53A6E67}" type="datetimeFigureOut">
              <a:rPr lang="en-US" smtClean="0"/>
              <a:pPr/>
              <a:t>10/18/2017</a:t>
            </a:fld>
            <a:endParaRPr lang="en-US" dirty="0"/>
          </a:p>
        </p:txBody>
      </p:sp>
      <p:sp>
        <p:nvSpPr>
          <p:cNvPr id="4" name="Slide Image Placeholder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33" tIns="49517" rIns="99033" bIns="49517" rtlCol="0" anchor="ctr"/>
          <a:lstStyle/>
          <a:p>
            <a:endParaRPr lang="en-US" dirty="0"/>
          </a:p>
        </p:txBody>
      </p:sp>
      <p:sp>
        <p:nvSpPr>
          <p:cNvPr id="5" name="Notes Placeholder 4"/>
          <p:cNvSpPr>
            <a:spLocks noGrp="1"/>
          </p:cNvSpPr>
          <p:nvPr>
            <p:ph type="body" sz="quarter" idx="3"/>
          </p:nvPr>
        </p:nvSpPr>
        <p:spPr>
          <a:xfrm>
            <a:off x="710248" y="4860687"/>
            <a:ext cx="5681980" cy="4604862"/>
          </a:xfrm>
          <a:prstGeom prst="rect">
            <a:avLst/>
          </a:prstGeom>
        </p:spPr>
        <p:txBody>
          <a:bodyPr vert="horz" lIns="99033" tIns="49517" rIns="99033" bIns="495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19598"/>
            <a:ext cx="3077739" cy="511652"/>
          </a:xfrm>
          <a:prstGeom prst="rect">
            <a:avLst/>
          </a:prstGeom>
        </p:spPr>
        <p:txBody>
          <a:bodyPr vert="horz" lIns="99033" tIns="49517" rIns="99033" bIns="495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4" y="9719598"/>
            <a:ext cx="3077739" cy="511652"/>
          </a:xfrm>
          <a:prstGeom prst="rect">
            <a:avLst/>
          </a:prstGeom>
        </p:spPr>
        <p:txBody>
          <a:bodyPr vert="horz" lIns="99033" tIns="49517" rIns="99033" bIns="49517" rtlCol="0" anchor="b"/>
          <a:lstStyle>
            <a:lvl1pPr algn="r">
              <a:defRPr sz="1300"/>
            </a:lvl1pPr>
          </a:lstStyle>
          <a:p>
            <a:fld id="{0C702A05-4D01-41AD-82EF-67B140008DDE}" type="slidenum">
              <a:rPr lang="en-US" smtClean="0"/>
              <a:pPr/>
              <a:t>‹#›</a:t>
            </a:fld>
            <a:endParaRPr lang="en-US" dirty="0"/>
          </a:p>
        </p:txBody>
      </p:sp>
    </p:spTree>
    <p:extLst>
      <p:ext uri="{BB962C8B-B14F-4D97-AF65-F5344CB8AC3E}">
        <p14:creationId xmlns:p14="http://schemas.microsoft.com/office/powerpoint/2010/main" val="144955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a:t>
            </a:fld>
            <a:endParaRPr lang="en-US" dirty="0"/>
          </a:p>
        </p:txBody>
      </p:sp>
    </p:spTree>
    <p:extLst>
      <p:ext uri="{BB962C8B-B14F-4D97-AF65-F5344CB8AC3E}">
        <p14:creationId xmlns:p14="http://schemas.microsoft.com/office/powerpoint/2010/main" val="3009679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20</a:t>
            </a:fld>
            <a:endParaRPr lang="en-US" dirty="0"/>
          </a:p>
        </p:txBody>
      </p:sp>
    </p:spTree>
    <p:extLst>
      <p:ext uri="{BB962C8B-B14F-4D97-AF65-F5344CB8AC3E}">
        <p14:creationId xmlns:p14="http://schemas.microsoft.com/office/powerpoint/2010/main" val="282720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22</a:t>
            </a:fld>
            <a:endParaRPr lang="en-US" dirty="0"/>
          </a:p>
        </p:txBody>
      </p:sp>
    </p:spTree>
    <p:extLst>
      <p:ext uri="{BB962C8B-B14F-4D97-AF65-F5344CB8AC3E}">
        <p14:creationId xmlns:p14="http://schemas.microsoft.com/office/powerpoint/2010/main" val="44053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28</a:t>
            </a:fld>
            <a:endParaRPr lang="en-US" dirty="0"/>
          </a:p>
        </p:txBody>
      </p:sp>
    </p:spTree>
    <p:extLst>
      <p:ext uri="{BB962C8B-B14F-4D97-AF65-F5344CB8AC3E}">
        <p14:creationId xmlns:p14="http://schemas.microsoft.com/office/powerpoint/2010/main" val="1194599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31</a:t>
            </a:fld>
            <a:endParaRPr lang="en-US" dirty="0"/>
          </a:p>
        </p:txBody>
      </p:sp>
    </p:spTree>
    <p:extLst>
      <p:ext uri="{BB962C8B-B14F-4D97-AF65-F5344CB8AC3E}">
        <p14:creationId xmlns:p14="http://schemas.microsoft.com/office/powerpoint/2010/main" val="106933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42</a:t>
            </a:fld>
            <a:endParaRPr lang="en-US" dirty="0"/>
          </a:p>
        </p:txBody>
      </p:sp>
    </p:spTree>
    <p:extLst>
      <p:ext uri="{BB962C8B-B14F-4D97-AF65-F5344CB8AC3E}">
        <p14:creationId xmlns:p14="http://schemas.microsoft.com/office/powerpoint/2010/main" val="738169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employment</a:t>
            </a:r>
            <a:r>
              <a:rPr lang="en-US" baseline="0" dirty="0" smtClean="0"/>
              <a:t> application, resume, salary and raises</a:t>
            </a:r>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50</a:t>
            </a:fld>
            <a:endParaRPr lang="en-US" dirty="0"/>
          </a:p>
        </p:txBody>
      </p:sp>
    </p:spTree>
    <p:extLst>
      <p:ext uri="{BB962C8B-B14F-4D97-AF65-F5344CB8AC3E}">
        <p14:creationId xmlns:p14="http://schemas.microsoft.com/office/powerpoint/2010/main" val="2519223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51</a:t>
            </a:fld>
            <a:endParaRPr lang="en-US" dirty="0"/>
          </a:p>
        </p:txBody>
      </p:sp>
    </p:spTree>
    <p:extLst>
      <p:ext uri="{BB962C8B-B14F-4D97-AF65-F5344CB8AC3E}">
        <p14:creationId xmlns:p14="http://schemas.microsoft.com/office/powerpoint/2010/main" val="3794714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examples that relate to employees:</a:t>
            </a:r>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52</a:t>
            </a:fld>
            <a:endParaRPr lang="en-US" dirty="0"/>
          </a:p>
        </p:txBody>
      </p:sp>
    </p:spTree>
    <p:extLst>
      <p:ext uri="{BB962C8B-B14F-4D97-AF65-F5344CB8AC3E}">
        <p14:creationId xmlns:p14="http://schemas.microsoft.com/office/powerpoint/2010/main" val="984753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53</a:t>
            </a:fld>
            <a:endParaRPr lang="en-US" dirty="0"/>
          </a:p>
        </p:txBody>
      </p:sp>
    </p:spTree>
    <p:extLst>
      <p:ext uri="{BB962C8B-B14F-4D97-AF65-F5344CB8AC3E}">
        <p14:creationId xmlns:p14="http://schemas.microsoft.com/office/powerpoint/2010/main" val="2737111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62</a:t>
            </a:fld>
            <a:endParaRPr lang="en-US" dirty="0"/>
          </a:p>
        </p:txBody>
      </p:sp>
    </p:spTree>
    <p:extLst>
      <p:ext uri="{BB962C8B-B14F-4D97-AF65-F5344CB8AC3E}">
        <p14:creationId xmlns:p14="http://schemas.microsoft.com/office/powerpoint/2010/main" val="127708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discuss IL law. Iowa and Indiana have similar laws (IN-Access to Public Records Act; IA – open records act). Also federal FOIA. IL FOIA for IL public bodies (counties, municipalities, schools, special districts)</a:t>
            </a:r>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3</a:t>
            </a:fld>
            <a:endParaRPr lang="en-US" dirty="0"/>
          </a:p>
        </p:txBody>
      </p:sp>
    </p:spTree>
    <p:extLst>
      <p:ext uri="{BB962C8B-B14F-4D97-AF65-F5344CB8AC3E}">
        <p14:creationId xmlns:p14="http://schemas.microsoft.com/office/powerpoint/2010/main" val="4141476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63</a:t>
            </a:fld>
            <a:endParaRPr lang="en-US" dirty="0"/>
          </a:p>
        </p:txBody>
      </p:sp>
    </p:spTree>
    <p:extLst>
      <p:ext uri="{BB962C8B-B14F-4D97-AF65-F5344CB8AC3E}">
        <p14:creationId xmlns:p14="http://schemas.microsoft.com/office/powerpoint/2010/main" val="2880508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65</a:t>
            </a:fld>
            <a:endParaRPr lang="en-US" dirty="0"/>
          </a:p>
        </p:txBody>
      </p:sp>
    </p:spTree>
    <p:extLst>
      <p:ext uri="{BB962C8B-B14F-4D97-AF65-F5344CB8AC3E}">
        <p14:creationId xmlns:p14="http://schemas.microsoft.com/office/powerpoint/2010/main" val="3767777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66</a:t>
            </a:fld>
            <a:endParaRPr lang="en-US" dirty="0"/>
          </a:p>
        </p:txBody>
      </p:sp>
    </p:spTree>
    <p:extLst>
      <p:ext uri="{BB962C8B-B14F-4D97-AF65-F5344CB8AC3E}">
        <p14:creationId xmlns:p14="http://schemas.microsoft.com/office/powerpoint/2010/main" val="222265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437F6D-07EC-4B1E-B4BC-81CA6F428B44}" type="slidenum">
              <a:rPr lang="en-US" smtClean="0"/>
              <a:pPr/>
              <a:t>5</a:t>
            </a:fld>
            <a:endParaRPr lang="en-US" dirty="0"/>
          </a:p>
        </p:txBody>
      </p:sp>
    </p:spTree>
    <p:extLst>
      <p:ext uri="{BB962C8B-B14F-4D97-AF65-F5344CB8AC3E}">
        <p14:creationId xmlns:p14="http://schemas.microsoft.com/office/powerpoint/2010/main" val="2649202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6</a:t>
            </a:fld>
            <a:endParaRPr lang="en-US" dirty="0"/>
          </a:p>
        </p:txBody>
      </p:sp>
    </p:spTree>
    <p:extLst>
      <p:ext uri="{BB962C8B-B14F-4D97-AF65-F5344CB8AC3E}">
        <p14:creationId xmlns:p14="http://schemas.microsoft.com/office/powerpoint/2010/main" val="365412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6763"/>
            <a:ext cx="5114925" cy="38369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10</a:t>
            </a:fld>
            <a:endParaRPr lang="en-US" dirty="0"/>
          </a:p>
        </p:txBody>
      </p:sp>
    </p:spTree>
    <p:extLst>
      <p:ext uri="{BB962C8B-B14F-4D97-AF65-F5344CB8AC3E}">
        <p14:creationId xmlns:p14="http://schemas.microsoft.com/office/powerpoint/2010/main" val="3742623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12</a:t>
            </a:fld>
            <a:endParaRPr lang="en-US" dirty="0"/>
          </a:p>
        </p:txBody>
      </p:sp>
    </p:spTree>
    <p:extLst>
      <p:ext uri="{BB962C8B-B14F-4D97-AF65-F5344CB8AC3E}">
        <p14:creationId xmlns:p14="http://schemas.microsoft.com/office/powerpoint/2010/main" val="4266166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14</a:t>
            </a:fld>
            <a:endParaRPr lang="en-US" dirty="0"/>
          </a:p>
        </p:txBody>
      </p:sp>
    </p:spTree>
    <p:extLst>
      <p:ext uri="{BB962C8B-B14F-4D97-AF65-F5344CB8AC3E}">
        <p14:creationId xmlns:p14="http://schemas.microsoft.com/office/powerpoint/2010/main" val="3681735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public body possess the information</a:t>
            </a:r>
            <a:r>
              <a:rPr lang="en-US" baseline="0" dirty="0" smtClean="0"/>
              <a:t> but it either is in a different format requested or it requires the compilation of information from several records into one record, that does not constitute the creation of a new record.</a:t>
            </a:r>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17</a:t>
            </a:fld>
            <a:endParaRPr lang="en-US" dirty="0"/>
          </a:p>
        </p:txBody>
      </p:sp>
    </p:spTree>
    <p:extLst>
      <p:ext uri="{BB962C8B-B14F-4D97-AF65-F5344CB8AC3E}">
        <p14:creationId xmlns:p14="http://schemas.microsoft.com/office/powerpoint/2010/main" val="2267832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18</a:t>
            </a:fld>
            <a:endParaRPr lang="en-US" dirty="0"/>
          </a:p>
        </p:txBody>
      </p:sp>
    </p:spTree>
    <p:extLst>
      <p:ext uri="{BB962C8B-B14F-4D97-AF65-F5344CB8AC3E}">
        <p14:creationId xmlns:p14="http://schemas.microsoft.com/office/powerpoint/2010/main" val="192706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364EAC-96ED-44DC-A58C-853D60934AA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DC0EF1-CB52-49AD-A3F7-2B28C411AD7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08019A-F8B2-40AB-ADDE-2985074EC84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113D5-31C3-46D5-9776-A5705D0CDE9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CB6244-B6D6-484F-9071-C9D376658AA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C677FF-23E7-4677-856D-BDE976215E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DBB06C7-6707-46CA-ADDF-12B589747C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E18702E-4C4E-4F82-93D2-7788429670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F744DCD-F91E-4308-AC71-385EDCA47B1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79D963-0FBF-4EE8-B8EA-96CC223EB1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06396F-D140-474C-A61D-09CDA143C0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3B082EB-5EB3-4B36-ACD9-3C6D36D214CC}"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21384"/>
            <a:ext cx="8686800" cy="2438400"/>
          </a:xfrm>
        </p:spPr>
        <p:txBody>
          <a:bodyPr/>
          <a:lstStyle/>
          <a:p>
            <a:r>
              <a:rPr lang="en-US" sz="4000" dirty="0" smtClean="0">
                <a:solidFill>
                  <a:srgbClr val="FFFF99"/>
                </a:solidFill>
                <a:effectLst>
                  <a:outerShdw blurRad="38100" dist="38100" dir="2700000" algn="tl">
                    <a:srgbClr val="000000">
                      <a:alpha val="43137"/>
                    </a:srgbClr>
                  </a:outerShdw>
                </a:effectLst>
                <a:latin typeface="+mn-lt"/>
              </a:rPr>
              <a:t>Illinois Freedom of Information Act</a:t>
            </a:r>
            <a:r>
              <a:rPr lang="en-US" sz="4000" dirty="0" smtClean="0">
                <a:solidFill>
                  <a:srgbClr val="FFFF99"/>
                </a:solidFill>
                <a:latin typeface="+mn-lt"/>
              </a:rPr>
              <a:t>:</a:t>
            </a:r>
            <a:r>
              <a:rPr lang="en-US" sz="4800" dirty="0" smtClean="0">
                <a:solidFill>
                  <a:srgbClr val="FFFF99"/>
                </a:solidFill>
                <a:latin typeface="+mn-lt"/>
              </a:rPr>
              <a:t/>
            </a:r>
            <a:br>
              <a:rPr lang="en-US" sz="4800" dirty="0" smtClean="0">
                <a:solidFill>
                  <a:srgbClr val="FFFF99"/>
                </a:solidFill>
                <a:latin typeface="+mn-lt"/>
              </a:rPr>
            </a:br>
            <a:r>
              <a:rPr lang="en-US" sz="4000" dirty="0" smtClean="0">
                <a:solidFill>
                  <a:schemeClr val="accent2">
                    <a:lumMod val="60000"/>
                    <a:lumOff val="40000"/>
                  </a:schemeClr>
                </a:solidFill>
                <a:latin typeface="Lucida Handwriting" pitchFamily="66" charset="0"/>
              </a:rPr>
              <a:t>Public Access to </a:t>
            </a:r>
            <a:br>
              <a:rPr lang="en-US" sz="4000" dirty="0" smtClean="0">
                <a:solidFill>
                  <a:schemeClr val="accent2">
                    <a:lumMod val="60000"/>
                    <a:lumOff val="40000"/>
                  </a:schemeClr>
                </a:solidFill>
                <a:latin typeface="Lucida Handwriting" pitchFamily="66" charset="0"/>
              </a:rPr>
            </a:br>
            <a:r>
              <a:rPr lang="en-US" sz="4000" dirty="0" smtClean="0">
                <a:solidFill>
                  <a:schemeClr val="accent2">
                    <a:lumMod val="60000"/>
                    <a:lumOff val="40000"/>
                  </a:schemeClr>
                </a:solidFill>
                <a:latin typeface="Lucida Handwriting" pitchFamily="66" charset="0"/>
              </a:rPr>
              <a:t>Government Records</a:t>
            </a:r>
            <a:endParaRPr lang="en-US" sz="4000" dirty="0">
              <a:solidFill>
                <a:schemeClr val="accent2">
                  <a:lumMod val="60000"/>
                  <a:lumOff val="40000"/>
                </a:schemeClr>
              </a:solidFill>
              <a:latin typeface="Lucida Handwriting" pitchFamily="66" charset="0"/>
            </a:endParaRPr>
          </a:p>
        </p:txBody>
      </p:sp>
      <p:sp>
        <p:nvSpPr>
          <p:cNvPr id="3" name="Subtitle 2"/>
          <p:cNvSpPr>
            <a:spLocks noGrp="1"/>
          </p:cNvSpPr>
          <p:nvPr>
            <p:ph type="subTitle" idx="1"/>
          </p:nvPr>
        </p:nvSpPr>
        <p:spPr>
          <a:xfrm>
            <a:off x="152400" y="2971800"/>
            <a:ext cx="8839200" cy="2590800"/>
          </a:xfrm>
        </p:spPr>
        <p:txBody>
          <a:bodyPr/>
          <a:lstStyle/>
          <a:p>
            <a:endParaRPr lang="en-US" sz="800" dirty="0" smtClean="0">
              <a:solidFill>
                <a:schemeClr val="accent4"/>
              </a:solidFill>
            </a:endParaRPr>
          </a:p>
          <a:p>
            <a:r>
              <a:rPr lang="en-US" sz="2800" dirty="0" smtClean="0">
                <a:solidFill>
                  <a:schemeClr val="accent4"/>
                </a:solidFill>
              </a:rPr>
              <a:t>2017 Prevailing Wage Seminar</a:t>
            </a:r>
          </a:p>
          <a:p>
            <a:r>
              <a:rPr lang="en-US" sz="2800" dirty="0" smtClean="0">
                <a:solidFill>
                  <a:schemeClr val="accent4"/>
                </a:solidFill>
              </a:rPr>
              <a:t>October 25, 2017</a:t>
            </a:r>
          </a:p>
          <a:p>
            <a:endParaRPr lang="en-US" sz="900" dirty="0" smtClean="0">
              <a:solidFill>
                <a:schemeClr val="accent4"/>
              </a:solidFill>
            </a:endParaRPr>
          </a:p>
          <a:p>
            <a:r>
              <a:rPr lang="en-US" sz="2400" dirty="0" smtClean="0">
                <a:solidFill>
                  <a:srgbClr val="FFFF99"/>
                </a:solidFill>
              </a:rPr>
              <a:t>Leah Bartelt, Assistant Attorney General</a:t>
            </a:r>
          </a:p>
          <a:p>
            <a:r>
              <a:rPr lang="en-US" sz="2400" dirty="0" smtClean="0">
                <a:solidFill>
                  <a:srgbClr val="FFFF99"/>
                </a:solidFill>
              </a:rPr>
              <a:t>Public Access Bureau </a:t>
            </a:r>
          </a:p>
          <a:p>
            <a:r>
              <a:rPr lang="en-US" sz="2400" dirty="0" smtClean="0">
                <a:solidFill>
                  <a:srgbClr val="FFFF99"/>
                </a:solidFill>
              </a:rPr>
              <a:t>Illinois Attorney General’s Office</a:t>
            </a:r>
            <a:endParaRPr lang="en-US" sz="2400" dirty="0">
              <a:solidFill>
                <a:srgbClr val="FFFF99"/>
              </a:solidFill>
            </a:endParaRPr>
          </a:p>
        </p:txBody>
      </p:sp>
    </p:spTree>
    <p:extLst>
      <p:ext uri="{BB962C8B-B14F-4D97-AF65-F5344CB8AC3E}">
        <p14:creationId xmlns:p14="http://schemas.microsoft.com/office/powerpoint/2010/main" val="368282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229600" cy="1295400"/>
          </a:xfrm>
        </p:spPr>
        <p:txBody>
          <a:bodyPr/>
          <a:lstStyle/>
          <a:p>
            <a:pPr eaLnBrk="1" hangingPunct="1"/>
            <a:r>
              <a:rPr lang="en-US" dirty="0" smtClean="0">
                <a:solidFill>
                  <a:schemeClr val="folHlink"/>
                </a:solidFill>
              </a:rPr>
              <a:t>FOIA Permits Access to </a:t>
            </a:r>
            <a:br>
              <a:rPr lang="en-US" dirty="0" smtClean="0">
                <a:solidFill>
                  <a:schemeClr val="folHlink"/>
                </a:solidFill>
              </a:rPr>
            </a:br>
            <a:r>
              <a:rPr lang="en-US" dirty="0" smtClean="0">
                <a:solidFill>
                  <a:schemeClr val="folHlink"/>
                </a:solidFill>
              </a:rPr>
              <a:t>“Public Records”</a:t>
            </a:r>
          </a:p>
        </p:txBody>
      </p:sp>
      <p:sp>
        <p:nvSpPr>
          <p:cNvPr id="6147" name="Rectangle 3"/>
          <p:cNvSpPr>
            <a:spLocks noGrp="1" noChangeArrowheads="1"/>
          </p:cNvSpPr>
          <p:nvPr>
            <p:ph idx="1"/>
          </p:nvPr>
        </p:nvSpPr>
        <p:spPr>
          <a:xfrm>
            <a:off x="457200" y="2133600"/>
            <a:ext cx="8229600" cy="4114800"/>
          </a:xfrm>
        </p:spPr>
        <p:txBody>
          <a:bodyPr/>
          <a:lstStyle/>
          <a:p>
            <a:pPr eaLnBrk="1" hangingPunct="1">
              <a:buClr>
                <a:schemeClr val="tx1"/>
              </a:buClr>
              <a:buFontTx/>
              <a:buNone/>
            </a:pPr>
            <a:r>
              <a:rPr lang="en-US" sz="2800" dirty="0" smtClean="0"/>
              <a:t>		The definition of “public records” includes:</a:t>
            </a:r>
          </a:p>
          <a:p>
            <a:pPr eaLnBrk="1" hangingPunct="1">
              <a:buClr>
                <a:schemeClr val="tx1"/>
              </a:buClr>
              <a:buFontTx/>
              <a:buNone/>
            </a:pPr>
            <a:r>
              <a:rPr lang="en-US" sz="2800" dirty="0" smtClean="0"/>
              <a:t>	“[A]ll * * * documentary materials </a:t>
            </a:r>
            <a:r>
              <a:rPr lang="en-US" sz="2800" b="1" i="1" dirty="0" smtClean="0">
                <a:solidFill>
                  <a:srgbClr val="FFFF99"/>
                </a:solidFill>
              </a:rPr>
              <a:t>pertaining to the transaction of public business</a:t>
            </a:r>
            <a:r>
              <a:rPr lang="en-US" sz="2800" dirty="0" smtClean="0"/>
              <a:t>, regardless of physical form or characteristics, having been prepared by or for, or having been or being used by, received by, in the possession of, possessed or under the control of any public body.”</a:t>
            </a:r>
          </a:p>
          <a:p>
            <a:pPr eaLnBrk="1" hangingPunct="1">
              <a:buClr>
                <a:schemeClr val="tx1"/>
              </a:buClr>
              <a:buFontTx/>
              <a:buNone/>
            </a:pPr>
            <a:r>
              <a:rPr lang="en-US" sz="2800" dirty="0" smtClean="0"/>
              <a:t>	</a:t>
            </a:r>
            <a:r>
              <a:rPr lang="en-US" sz="2800" dirty="0" smtClean="0">
                <a:solidFill>
                  <a:schemeClr val="accent6">
                    <a:lumMod val="60000"/>
                    <a:lumOff val="40000"/>
                  </a:schemeClr>
                </a:solidFill>
              </a:rPr>
              <a:t>5 ILCS 140/2(c).</a:t>
            </a:r>
          </a:p>
        </p:txBody>
      </p:sp>
    </p:spTree>
    <p:extLst>
      <p:ext uri="{BB962C8B-B14F-4D97-AF65-F5344CB8AC3E}">
        <p14:creationId xmlns:p14="http://schemas.microsoft.com/office/powerpoint/2010/main" val="3119531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73" y="533400"/>
            <a:ext cx="8229600" cy="1143000"/>
          </a:xfrm>
        </p:spPr>
        <p:txBody>
          <a:bodyPr/>
          <a:lstStyle/>
          <a:p>
            <a:r>
              <a:rPr lang="en-US" dirty="0" smtClean="0">
                <a:solidFill>
                  <a:srgbClr val="FFFF99"/>
                </a:solidFill>
              </a:rPr>
              <a:t>Records “in possession of … under control” of public body</a:t>
            </a:r>
            <a:endParaRPr lang="en-US" dirty="0">
              <a:solidFill>
                <a:srgbClr val="FFFF99"/>
              </a:solidFill>
            </a:endParaRPr>
          </a:p>
        </p:txBody>
      </p:sp>
      <p:sp>
        <p:nvSpPr>
          <p:cNvPr id="3" name="Content Placeholder 2"/>
          <p:cNvSpPr>
            <a:spLocks noGrp="1"/>
          </p:cNvSpPr>
          <p:nvPr>
            <p:ph idx="1"/>
          </p:nvPr>
        </p:nvSpPr>
        <p:spPr>
          <a:xfrm>
            <a:off x="466164" y="2286000"/>
            <a:ext cx="8211671" cy="4114800"/>
          </a:xfrm>
        </p:spPr>
        <p:txBody>
          <a:bodyPr>
            <a:normAutofit/>
          </a:bodyPr>
          <a:lstStyle/>
          <a:p>
            <a:pPr marL="0" indent="0" fontAlgn="t">
              <a:buNone/>
            </a:pPr>
            <a:r>
              <a:rPr lang="en-US" sz="3600" dirty="0" smtClean="0">
                <a:latin typeface="Arial" pitchFamily="34" charset="0"/>
                <a:cs typeface="Arial" pitchFamily="34" charset="0"/>
              </a:rPr>
              <a:t>	If public officials or government employees exchange correspondence </a:t>
            </a:r>
            <a:r>
              <a:rPr lang="en-US" sz="3600" b="1" i="1" dirty="0" smtClean="0">
                <a:solidFill>
                  <a:srgbClr val="FFFF99"/>
                </a:solidFill>
                <a:latin typeface="Arial" pitchFamily="34" charset="0"/>
                <a:cs typeface="Arial" pitchFamily="34" charset="0"/>
              </a:rPr>
              <a:t>pertaining to the transaction of public business</a:t>
            </a:r>
            <a:r>
              <a:rPr lang="en-US" sz="3600" dirty="0" smtClean="0">
                <a:latin typeface="Arial" pitchFamily="34" charset="0"/>
                <a:cs typeface="Arial" pitchFamily="34" charset="0"/>
              </a:rPr>
              <a:t> using personal email accounts or personal cell phones, are those emails or texts “public records” of the public body?</a:t>
            </a:r>
          </a:p>
          <a:p>
            <a:pPr fontAlgn="t">
              <a:buNone/>
            </a:pPr>
            <a:endParaRPr lang="en-US" dirty="0" smtClean="0">
              <a:latin typeface="Arial" pitchFamily="34" charset="0"/>
              <a:cs typeface="Arial" pitchFamily="34" charset="0"/>
            </a:endParaRPr>
          </a:p>
          <a:p>
            <a:pPr fontAlgn="t">
              <a:buNone/>
            </a:pPr>
            <a:endParaRPr lang="en-US" dirty="0" smtClean="0">
              <a:latin typeface="Arial" pitchFamily="34" charset="0"/>
              <a:cs typeface="Arial" pitchFamily="34" charset="0"/>
            </a:endParaRPr>
          </a:p>
          <a:p>
            <a:pPr fontAlgn="t">
              <a:buNone/>
            </a:pPr>
            <a:endParaRPr lang="en-US" dirty="0"/>
          </a:p>
        </p:txBody>
      </p:sp>
    </p:spTree>
    <p:extLst>
      <p:ext uri="{BB962C8B-B14F-4D97-AF65-F5344CB8AC3E}">
        <p14:creationId xmlns:p14="http://schemas.microsoft.com/office/powerpoint/2010/main" val="3847774019"/>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applause.wav"/>
          </p:stSnd>
        </p:sndAc>
      </p:transition>
    </mc:Choice>
    <mc:Fallback xmlns="">
      <p:transition spd="slow">
        <p:sndAc>
          <p:stSnd>
            <p:snd r:embed="rId3" name="applaus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r>
              <a:rPr lang="en-US" dirty="0" smtClean="0">
                <a:solidFill>
                  <a:srgbClr val="FFFF99"/>
                </a:solidFill>
              </a:rPr>
              <a:t>Definition of Public Record</a:t>
            </a:r>
            <a:endParaRPr lang="en-US" dirty="0">
              <a:solidFill>
                <a:srgbClr val="FFFF99"/>
              </a:solidFill>
            </a:endParaRPr>
          </a:p>
        </p:txBody>
      </p:sp>
      <p:sp>
        <p:nvSpPr>
          <p:cNvPr id="3" name="Content Placeholder 2"/>
          <p:cNvSpPr>
            <a:spLocks noGrp="1"/>
          </p:cNvSpPr>
          <p:nvPr>
            <p:ph idx="1"/>
          </p:nvPr>
        </p:nvSpPr>
        <p:spPr/>
        <p:txBody>
          <a:bodyPr/>
          <a:lstStyle/>
          <a:p>
            <a:pPr marL="0" indent="0">
              <a:buNone/>
            </a:pPr>
            <a:r>
              <a:rPr lang="en-US" sz="2800" dirty="0" smtClean="0">
                <a:latin typeface="Arial" pitchFamily="34" charset="0"/>
                <a:cs typeface="Arial" pitchFamily="34" charset="0"/>
              </a:rPr>
              <a:t>	If public employees </a:t>
            </a:r>
            <a:r>
              <a:rPr lang="en-US" sz="2800" dirty="0">
                <a:latin typeface="Arial" pitchFamily="34" charset="0"/>
                <a:cs typeface="Arial" pitchFamily="34" charset="0"/>
              </a:rPr>
              <a:t>sent or received communications </a:t>
            </a:r>
            <a:r>
              <a:rPr lang="en-US" sz="2800" dirty="0" smtClean="0">
                <a:latin typeface="Arial" pitchFamily="34" charset="0"/>
                <a:cs typeface="Arial" pitchFamily="34" charset="0"/>
              </a:rPr>
              <a:t>via personal e-mail accounts, </a:t>
            </a:r>
            <a:r>
              <a:rPr lang="en-US" sz="2800" dirty="0">
                <a:latin typeface="Arial" pitchFamily="34" charset="0"/>
                <a:cs typeface="Arial" pitchFamily="34" charset="0"/>
              </a:rPr>
              <a:t>and those communications </a:t>
            </a:r>
            <a:r>
              <a:rPr lang="en-US" sz="2800" b="1" i="1" dirty="0">
                <a:solidFill>
                  <a:srgbClr val="FFFF99"/>
                </a:solidFill>
                <a:latin typeface="Arial" pitchFamily="34" charset="0"/>
                <a:cs typeface="Arial" pitchFamily="34" charset="0"/>
              </a:rPr>
              <a:t>pertain to the transaction of public business</a:t>
            </a:r>
            <a:r>
              <a:rPr lang="en-US" sz="2800" dirty="0">
                <a:latin typeface="Arial" pitchFamily="34" charset="0"/>
                <a:cs typeface="Arial" pitchFamily="34" charset="0"/>
              </a:rPr>
              <a:t>, then those communications are “public records” subject to the requirements of </a:t>
            </a:r>
            <a:r>
              <a:rPr lang="en-US" sz="2800" dirty="0" smtClean="0">
                <a:latin typeface="Arial" pitchFamily="34" charset="0"/>
                <a:cs typeface="Arial" pitchFamily="34" charset="0"/>
              </a:rPr>
              <a:t>FOIA. </a:t>
            </a:r>
            <a:r>
              <a:rPr lang="en-US" sz="2800" dirty="0"/>
              <a:t>T</a:t>
            </a:r>
            <a:r>
              <a:rPr lang="en-US" sz="2800" dirty="0" smtClean="0"/>
              <a:t>he </a:t>
            </a:r>
            <a:r>
              <a:rPr lang="en-US" sz="2800" dirty="0"/>
              <a:t>public body may be able to fulfill its obligations under FOIA by asking the applicable personnel to search their e-mail accounts in good </a:t>
            </a:r>
            <a:r>
              <a:rPr lang="en-US" sz="2800" dirty="0" smtClean="0"/>
              <a:t>faith.</a:t>
            </a:r>
            <a:endParaRPr lang="en-US" sz="2800" dirty="0" smtClean="0">
              <a:latin typeface="Arial" pitchFamily="34" charset="0"/>
              <a:cs typeface="Arial" pitchFamily="34" charset="0"/>
            </a:endParaRPr>
          </a:p>
          <a:p>
            <a:pPr marL="0" indent="0">
              <a:buNone/>
            </a:pPr>
            <a:endParaRPr lang="en-US" sz="2800" dirty="0">
              <a:latin typeface="Arial" pitchFamily="34" charset="0"/>
              <a:cs typeface="Arial" pitchFamily="34" charset="0"/>
            </a:endParaRPr>
          </a:p>
          <a:p>
            <a:pPr marL="0" lvl="0" indent="0" eaLnBrk="1" hangingPunct="1">
              <a:spcBef>
                <a:spcPct val="0"/>
              </a:spcBef>
              <a:buNone/>
            </a:pPr>
            <a:r>
              <a:rPr lang="en-US" sz="2400" kern="1200" dirty="0">
                <a:solidFill>
                  <a:schemeClr val="accent6">
                    <a:lumMod val="60000"/>
                    <a:lumOff val="40000"/>
                  </a:schemeClr>
                </a:solidFill>
                <a:latin typeface="Arial" pitchFamily="34" charset="0"/>
                <a:cs typeface="Arial" pitchFamily="34" charset="0"/>
              </a:rPr>
              <a:t>Ill. Att'y Gen. Pub. Acc. Op. No. </a:t>
            </a:r>
            <a:r>
              <a:rPr lang="en-US" sz="2400" kern="1200" dirty="0" smtClean="0">
                <a:solidFill>
                  <a:schemeClr val="accent6">
                    <a:lumMod val="60000"/>
                    <a:lumOff val="40000"/>
                  </a:schemeClr>
                </a:solidFill>
                <a:latin typeface="Arial" pitchFamily="34" charset="0"/>
                <a:cs typeface="Arial" pitchFamily="34" charset="0"/>
              </a:rPr>
              <a:t>16-006</a:t>
            </a:r>
            <a:r>
              <a:rPr lang="en-US" sz="2400" kern="1200" dirty="0">
                <a:solidFill>
                  <a:schemeClr val="accent6">
                    <a:lumMod val="60000"/>
                    <a:lumOff val="40000"/>
                  </a:schemeClr>
                </a:solidFill>
                <a:latin typeface="Arial" pitchFamily="34" charset="0"/>
                <a:cs typeface="Arial" pitchFamily="34" charset="0"/>
              </a:rPr>
              <a:t>, </a:t>
            </a:r>
            <a:r>
              <a:rPr lang="en-US" sz="2400" kern="1200" dirty="0" smtClean="0">
                <a:solidFill>
                  <a:schemeClr val="accent6">
                    <a:lumMod val="60000"/>
                    <a:lumOff val="40000"/>
                  </a:schemeClr>
                </a:solidFill>
                <a:latin typeface="Arial" pitchFamily="34" charset="0"/>
                <a:cs typeface="Arial" pitchFamily="34" charset="0"/>
              </a:rPr>
              <a:t>issued August 9, 2016.</a:t>
            </a:r>
            <a:endParaRPr lang="en-US" sz="2400" kern="1200" dirty="0">
              <a:solidFill>
                <a:schemeClr val="accent6">
                  <a:lumMod val="60000"/>
                  <a:lumOff val="40000"/>
                </a:schemeClr>
              </a:solidFill>
              <a:latin typeface="Arial" pitchFamily="34" charset="0"/>
              <a:cs typeface="Arial" pitchFamily="34" charset="0"/>
            </a:endParaRPr>
          </a:p>
          <a:p>
            <a:pPr marL="0" lvl="0" indent="0" eaLnBrk="1" hangingPunct="1">
              <a:spcBef>
                <a:spcPct val="0"/>
              </a:spcBef>
              <a:buNone/>
            </a:pPr>
            <a:endParaRPr lang="en-US" sz="2400" kern="1200" dirty="0">
              <a:solidFill>
                <a:schemeClr val="accent6">
                  <a:lumMod val="60000"/>
                  <a:lumOff val="40000"/>
                </a:schemeClr>
              </a:solidFill>
              <a:latin typeface="Arial" charset="0"/>
            </a:endParaRPr>
          </a:p>
          <a:p>
            <a:endParaRPr lang="en-US" dirty="0"/>
          </a:p>
        </p:txBody>
      </p:sp>
    </p:spTree>
    <p:extLst>
      <p:ext uri="{BB962C8B-B14F-4D97-AF65-F5344CB8AC3E}">
        <p14:creationId xmlns:p14="http://schemas.microsoft.com/office/powerpoint/2010/main" val="3986908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99"/>
                </a:solidFill>
              </a:rPr>
              <a:t>Definition of Public Record</a:t>
            </a:r>
            <a:endParaRPr lang="en-US" dirty="0"/>
          </a:p>
        </p:txBody>
      </p:sp>
      <p:sp>
        <p:nvSpPr>
          <p:cNvPr id="3" name="Content Placeholder 2"/>
          <p:cNvSpPr>
            <a:spLocks noGrp="1"/>
          </p:cNvSpPr>
          <p:nvPr>
            <p:ph idx="1"/>
          </p:nvPr>
        </p:nvSpPr>
        <p:spPr/>
        <p:txBody>
          <a:bodyPr/>
          <a:lstStyle/>
          <a:p>
            <a:pPr marL="0" indent="0">
              <a:buNone/>
            </a:pPr>
            <a:r>
              <a:rPr lang="en-US" dirty="0" smtClean="0"/>
              <a:t>A public record must </a:t>
            </a:r>
            <a:r>
              <a:rPr lang="en-US" i="1" dirty="0" smtClean="0">
                <a:solidFill>
                  <a:srgbClr val="FFFF99"/>
                </a:solidFill>
              </a:rPr>
              <a:t>pertain to the transaction of public business</a:t>
            </a:r>
            <a:r>
              <a:rPr lang="en-US" dirty="0" smtClean="0"/>
              <a:t>.  Therefore, any communications relating to strictly personal matters are not “public records” subject to disclosure under FOIA, regardless of how or where they are maintained.</a:t>
            </a:r>
          </a:p>
          <a:p>
            <a:pPr marL="0" indent="0" algn="ctr">
              <a:buNone/>
            </a:pPr>
            <a:r>
              <a:rPr lang="en-US" u="sng" dirty="0" smtClean="0"/>
              <a:t>Content controls, not the medium.</a:t>
            </a:r>
            <a:endParaRPr lang="en-US" u="sng" dirty="0"/>
          </a:p>
        </p:txBody>
      </p:sp>
    </p:spTree>
    <p:extLst>
      <p:ext uri="{BB962C8B-B14F-4D97-AF65-F5344CB8AC3E}">
        <p14:creationId xmlns:p14="http://schemas.microsoft.com/office/powerpoint/2010/main" val="2835977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Autofit/>
          </a:bodyPr>
          <a:lstStyle/>
          <a:p>
            <a:pPr lvl="0"/>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dirty="0">
                <a:solidFill>
                  <a:srgbClr val="FFFF99"/>
                </a:solidFill>
                <a:latin typeface="Arial" pitchFamily="34" charset="0"/>
                <a:cs typeface="Arial" pitchFamily="34" charset="0"/>
              </a:rPr>
              <a:t>What is a </a:t>
            </a:r>
            <a:r>
              <a:rPr lang="en-US" dirty="0" smtClean="0">
                <a:solidFill>
                  <a:srgbClr val="FFFF99"/>
                </a:solidFill>
                <a:latin typeface="Arial" pitchFamily="34" charset="0"/>
                <a:cs typeface="Arial" pitchFamily="34" charset="0"/>
              </a:rPr>
              <a:t>Public Record</a:t>
            </a:r>
            <a:r>
              <a:rPr lang="en-US" dirty="0">
                <a:solidFill>
                  <a:srgbClr val="FFFF99"/>
                </a:solidFill>
                <a:latin typeface="Arial" pitchFamily="34" charset="0"/>
                <a:cs typeface="Arial" pitchFamily="34" charset="0"/>
              </a:rPr>
              <a:t>?</a:t>
            </a:r>
            <a:r>
              <a:rPr lang="en-US" dirty="0" smtClean="0">
                <a:solidFill>
                  <a:srgbClr val="FFFF99"/>
                </a:solidFill>
                <a:latin typeface="Arial" pitchFamily="34" charset="0"/>
                <a:cs typeface="Arial" pitchFamily="34" charset="0"/>
              </a:rPr>
              <a:t/>
            </a:r>
            <a:br>
              <a:rPr lang="en-US" dirty="0" smtClean="0">
                <a:solidFill>
                  <a:srgbClr val="FFFF99"/>
                </a:solidFill>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p>
        </p:txBody>
      </p:sp>
      <p:sp>
        <p:nvSpPr>
          <p:cNvPr id="3" name="Content Placeholder 2"/>
          <p:cNvSpPr>
            <a:spLocks noGrp="1"/>
          </p:cNvSpPr>
          <p:nvPr>
            <p:ph idx="1"/>
          </p:nvPr>
        </p:nvSpPr>
        <p:spPr>
          <a:xfrm>
            <a:off x="533400" y="1600200"/>
            <a:ext cx="8077200" cy="4114800"/>
          </a:xfrm>
        </p:spPr>
        <p:txBody>
          <a:bodyPr/>
          <a:lstStyle/>
          <a:p>
            <a:pPr>
              <a:buNone/>
            </a:pPr>
            <a:r>
              <a:rPr lang="en-US" dirty="0" smtClean="0"/>
              <a:t>	FOIA does not require a public body to create records in order to respond to a FOIA request; rather a public body is required to make records within its possession or control available for inspection and copying.  </a:t>
            </a:r>
            <a:r>
              <a:rPr lang="en-US" i="1" dirty="0" smtClean="0"/>
              <a:t>Workmann v. Illinois State Bd. of Educ.</a:t>
            </a:r>
            <a:r>
              <a:rPr lang="en-US" dirty="0" smtClean="0"/>
              <a:t>, 229 Ill. App. 3d 459, 464 (2d Dist. 1992).  </a:t>
            </a:r>
          </a:p>
          <a:p>
            <a:endParaRPr lang="en-US" dirty="0"/>
          </a:p>
        </p:txBody>
      </p:sp>
    </p:spTree>
    <p:extLst>
      <p:ext uri="{BB962C8B-B14F-4D97-AF65-F5344CB8AC3E}">
        <p14:creationId xmlns:p14="http://schemas.microsoft.com/office/powerpoint/2010/main" val="2174831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Hypothetical</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457200" y="1600199"/>
            <a:ext cx="8229600" cy="4525965"/>
          </a:xfrm>
        </p:spPr>
        <p:txBody>
          <a:bodyPr/>
          <a:lstStyle/>
          <a:p>
            <a:pPr marL="0" indent="0">
              <a:buNone/>
            </a:pPr>
            <a:r>
              <a:rPr lang="en-US" sz="2800" dirty="0" smtClean="0"/>
              <a:t>A reporter sends a </a:t>
            </a:r>
            <a:r>
              <a:rPr lang="en-US" sz="2800" dirty="0"/>
              <a:t>FOIA request to </a:t>
            </a:r>
            <a:r>
              <a:rPr lang="en-US" sz="2800" dirty="0" smtClean="0"/>
              <a:t>the City requesting the hire and promotion dates of all department employees. The department </a:t>
            </a:r>
            <a:r>
              <a:rPr lang="en-US" sz="2800" dirty="0"/>
              <a:t>denied this FOIA request saying that it would have to compile this information from </a:t>
            </a:r>
            <a:r>
              <a:rPr lang="en-US" sz="2800" dirty="0" smtClean="0"/>
              <a:t>its HR database </a:t>
            </a:r>
            <a:r>
              <a:rPr lang="en-US" sz="2800" dirty="0"/>
              <a:t>and FOIA does not require it to create a new document. </a:t>
            </a:r>
          </a:p>
          <a:p>
            <a:pPr marL="0" indent="0">
              <a:buNone/>
            </a:pPr>
            <a:r>
              <a:rPr lang="en-US" sz="2400" dirty="0"/>
              <a:t> </a:t>
            </a:r>
            <a:r>
              <a:rPr lang="en-US" sz="2800" dirty="0" smtClean="0"/>
              <a:t>Does </a:t>
            </a:r>
            <a:r>
              <a:rPr lang="en-US" sz="2800" dirty="0"/>
              <a:t>the </a:t>
            </a:r>
            <a:r>
              <a:rPr lang="en-US" sz="2800" dirty="0" smtClean="0"/>
              <a:t>department's </a:t>
            </a:r>
            <a:r>
              <a:rPr lang="en-US" sz="2800" dirty="0"/>
              <a:t>response comply with </a:t>
            </a:r>
            <a:r>
              <a:rPr lang="en-US" dirty="0"/>
              <a:t>FOIA?</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340507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33400"/>
            <a:ext cx="8229600" cy="5262979"/>
          </a:xfrm>
          <a:prstGeom prst="rect">
            <a:avLst/>
          </a:prstGeom>
        </p:spPr>
        <p:txBody>
          <a:bodyPr wrap="square">
            <a:spAutoFit/>
          </a:bodyPr>
          <a:lstStyle/>
          <a:p>
            <a:pPr eaLnBrk="0" hangingPunct="0">
              <a:defRPr/>
            </a:pPr>
            <a:r>
              <a:rPr lang="en-US" sz="2800" dirty="0" smtClean="0">
                <a:solidFill>
                  <a:srgbClr val="FFFF99"/>
                </a:solidFill>
                <a:latin typeface="Arial" panose="020B0604020202020204" pitchFamily="34" charset="0"/>
                <a:cs typeface="Arial" panose="020B0604020202020204" pitchFamily="34" charset="0"/>
              </a:rPr>
              <a:t>NO.</a:t>
            </a:r>
          </a:p>
          <a:p>
            <a:pPr eaLnBrk="0" hangingPunct="0">
              <a:defRPr/>
            </a:pPr>
            <a:r>
              <a:rPr lang="en-US" sz="2800" dirty="0" smtClean="0">
                <a:latin typeface="Arial" panose="020B0604020202020204" pitchFamily="34" charset="0"/>
                <a:cs typeface="Arial" panose="020B0604020202020204" pitchFamily="34" charset="0"/>
              </a:rPr>
              <a:t>In </a:t>
            </a:r>
            <a:r>
              <a:rPr lang="en-US" sz="2800" i="1" dirty="0">
                <a:solidFill>
                  <a:schemeClr val="accent6">
                    <a:lumMod val="60000"/>
                    <a:lumOff val="40000"/>
                  </a:schemeClr>
                </a:solidFill>
                <a:latin typeface="Arial" panose="020B0604020202020204" pitchFamily="34" charset="0"/>
                <a:cs typeface="Arial" panose="020B0604020202020204" pitchFamily="34" charset="0"/>
              </a:rPr>
              <a:t>Hamer v. Lentz</a:t>
            </a:r>
            <a:r>
              <a:rPr lang="en-US" sz="2800" dirty="0">
                <a:solidFill>
                  <a:schemeClr val="accent6">
                    <a:lumMod val="60000"/>
                    <a:lumOff val="40000"/>
                  </a:schemeClr>
                </a:solidFill>
                <a:latin typeface="Arial" panose="020B0604020202020204" pitchFamily="34" charset="0"/>
                <a:cs typeface="Arial" panose="020B0604020202020204" pitchFamily="34" charset="0"/>
              </a:rPr>
              <a:t>, 132 Ill. 2d 49, 56 (1989), </a:t>
            </a:r>
            <a:r>
              <a:rPr lang="en-US" sz="2800" dirty="0">
                <a:latin typeface="Arial" panose="020B0604020202020204" pitchFamily="34" charset="0"/>
                <a:cs typeface="Arial" panose="020B0604020202020204" pitchFamily="34" charset="0"/>
              </a:rPr>
              <a:t>the Illinois Supreme Court considered whether a public body was required to create a computer program to generate a paper copy of information which it possessed only on computer tape, and concluded that it was required to do so:  "In sum, the * * * information is maintained by defendants in the ordinary course of business, is nonexempt, and thus must be disclosed.  Disclosure of the information in no way involves the creation of a new record."  </a:t>
            </a:r>
            <a:r>
              <a:rPr lang="en-US" sz="2800" i="1" dirty="0">
                <a:latin typeface="Arial" panose="020B0604020202020204" pitchFamily="34" charset="0"/>
                <a:cs typeface="Arial" panose="020B0604020202020204" pitchFamily="34" charset="0"/>
              </a:rPr>
              <a:t>Lentz</a:t>
            </a:r>
            <a:r>
              <a:rPr lang="en-US" sz="2800" dirty="0">
                <a:latin typeface="Arial" panose="020B0604020202020204" pitchFamily="34" charset="0"/>
                <a:cs typeface="Arial" panose="020B0604020202020204" pitchFamily="34" charset="0"/>
              </a:rPr>
              <a:t>, 132 Ill. 2d at </a:t>
            </a:r>
            <a:r>
              <a:rPr lang="en-US" sz="2800" dirty="0" smtClean="0">
                <a:latin typeface="Arial" panose="020B0604020202020204" pitchFamily="34" charset="0"/>
                <a:cs typeface="Arial" panose="020B0604020202020204" pitchFamily="34" charset="0"/>
              </a:rPr>
              <a:t>57</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850636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What is a Public Record?</a:t>
            </a:r>
            <a:endParaRPr lang="en-US" dirty="0">
              <a:solidFill>
                <a:srgbClr val="FFFF99"/>
              </a:solidFill>
            </a:endParaRPr>
          </a:p>
        </p:txBody>
      </p:sp>
      <p:sp>
        <p:nvSpPr>
          <p:cNvPr id="3" name="Content Placeholder 2"/>
          <p:cNvSpPr>
            <a:spLocks noGrp="1"/>
          </p:cNvSpPr>
          <p:nvPr>
            <p:ph idx="1"/>
          </p:nvPr>
        </p:nvSpPr>
        <p:spPr>
          <a:xfrm>
            <a:off x="533400" y="1524001"/>
            <a:ext cx="8001000" cy="4114800"/>
          </a:xfrm>
        </p:spPr>
        <p:txBody>
          <a:bodyPr/>
          <a:lstStyle/>
          <a:p>
            <a:pPr marL="0" indent="0">
              <a:buNone/>
            </a:pPr>
            <a:r>
              <a:rPr lang="en-US" sz="2800" dirty="0"/>
              <a:t/>
            </a:r>
            <a:br>
              <a:rPr lang="en-US" sz="2800" dirty="0"/>
            </a:br>
            <a:r>
              <a:rPr lang="en-US" sz="2800" dirty="0"/>
              <a:t>FOIA does not require public bodies to create entirely new records consisting of information that is not in its possession or custody, but a public body may be required to compile and re-organize information that it already maintains in the ordinary course of business.</a:t>
            </a:r>
          </a:p>
          <a:p>
            <a:pPr marL="0" indent="0">
              <a:buNone/>
            </a:pPr>
            <a:r>
              <a:rPr lang="en-US" sz="2800" i="1" dirty="0" err="1" smtClean="0">
                <a:solidFill>
                  <a:schemeClr val="accent6">
                    <a:lumMod val="60000"/>
                    <a:lumOff val="40000"/>
                  </a:schemeClr>
                </a:solidFill>
              </a:rPr>
              <a:t>Hites</a:t>
            </a:r>
            <a:r>
              <a:rPr lang="en-US" sz="2800" i="1" dirty="0" smtClean="0">
                <a:solidFill>
                  <a:schemeClr val="accent6">
                    <a:lumMod val="60000"/>
                    <a:lumOff val="40000"/>
                  </a:schemeClr>
                </a:solidFill>
              </a:rPr>
              <a:t> v. </a:t>
            </a:r>
            <a:r>
              <a:rPr lang="en-US" sz="2800" i="1" dirty="0" err="1" smtClean="0">
                <a:solidFill>
                  <a:schemeClr val="accent6">
                    <a:lumMod val="60000"/>
                    <a:lumOff val="40000"/>
                  </a:schemeClr>
                </a:solidFill>
              </a:rPr>
              <a:t>Waubonsee</a:t>
            </a:r>
            <a:r>
              <a:rPr lang="en-US" sz="2800" i="1" dirty="0" smtClean="0">
                <a:solidFill>
                  <a:schemeClr val="accent6">
                    <a:lumMod val="60000"/>
                    <a:lumOff val="40000"/>
                  </a:schemeClr>
                </a:solidFill>
              </a:rPr>
              <a:t> Community College</a:t>
            </a:r>
            <a:r>
              <a:rPr lang="en-US" sz="2800" dirty="0" smtClean="0">
                <a:solidFill>
                  <a:schemeClr val="accent6">
                    <a:lumMod val="60000"/>
                    <a:lumOff val="40000"/>
                  </a:schemeClr>
                </a:solidFill>
              </a:rPr>
              <a:t>, 2016 IL App (2d) 150836 (2016).</a:t>
            </a: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1934191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1066800"/>
          </a:xfrm>
        </p:spPr>
        <p:txBody>
          <a:bodyPr/>
          <a:lstStyle/>
          <a:p>
            <a:r>
              <a:rPr lang="en-US" dirty="0" smtClean="0">
                <a:solidFill>
                  <a:srgbClr val="FFFF99"/>
                </a:solidFill>
              </a:rPr>
              <a:t>Explaining Public Records</a:t>
            </a:r>
            <a:endParaRPr lang="en-US" dirty="0">
              <a:solidFill>
                <a:srgbClr val="FFFF99"/>
              </a:solidFill>
            </a:endParaRPr>
          </a:p>
        </p:txBody>
      </p:sp>
      <p:sp>
        <p:nvSpPr>
          <p:cNvPr id="3" name="Content Placeholder 2"/>
          <p:cNvSpPr>
            <a:spLocks noGrp="1"/>
          </p:cNvSpPr>
          <p:nvPr>
            <p:ph idx="1"/>
          </p:nvPr>
        </p:nvSpPr>
        <p:spPr>
          <a:xfrm>
            <a:off x="609600" y="2286000"/>
            <a:ext cx="8001000" cy="3505200"/>
          </a:xfrm>
        </p:spPr>
        <p:txBody>
          <a:bodyPr/>
          <a:lstStyle/>
          <a:p>
            <a:pPr marL="0" indent="0">
              <a:buNone/>
            </a:pPr>
            <a:r>
              <a:rPr lang="en-US" dirty="0" smtClean="0"/>
              <a:t>	FOIA is not intended to compel public bodies to interpret or advise requesters as to the meaning or significance of the public records.</a:t>
            </a:r>
          </a:p>
          <a:p>
            <a:pPr marL="0" indent="0">
              <a:buNone/>
            </a:pPr>
            <a:endParaRPr lang="en-US" dirty="0"/>
          </a:p>
          <a:p>
            <a:pPr marL="0" indent="0">
              <a:buNone/>
            </a:pPr>
            <a:r>
              <a:rPr lang="en-US" dirty="0" smtClean="0">
                <a:solidFill>
                  <a:schemeClr val="accent6">
                    <a:lumMod val="60000"/>
                    <a:lumOff val="40000"/>
                  </a:schemeClr>
                </a:solidFill>
              </a:rPr>
              <a:t>5 ILCS 140/3.3</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1563505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folHlink"/>
                </a:solidFill>
                <a:latin typeface="Arial" pitchFamily="34" charset="0"/>
                <a:cs typeface="Arial" pitchFamily="34" charset="0"/>
              </a:rPr>
              <a:t>Records of Funds</a:t>
            </a:r>
            <a:endParaRPr lang="en-US" dirty="0">
              <a:solidFill>
                <a:srgbClr val="FFE701"/>
              </a:solidFill>
              <a:latin typeface="Arial" pitchFamily="34" charset="0"/>
              <a:cs typeface="Arial" pitchFamily="34" charset="0"/>
            </a:endParaRPr>
          </a:p>
        </p:txBody>
      </p:sp>
      <p:sp>
        <p:nvSpPr>
          <p:cNvPr id="3" name="Content Placeholder 2"/>
          <p:cNvSpPr>
            <a:spLocks noGrp="1"/>
          </p:cNvSpPr>
          <p:nvPr>
            <p:ph sz="half" idx="1"/>
          </p:nvPr>
        </p:nvSpPr>
        <p:spPr>
          <a:xfrm>
            <a:off x="243840" y="1889760"/>
            <a:ext cx="4038600" cy="4526280"/>
          </a:xfrm>
        </p:spPr>
        <p:txBody>
          <a:bodyPr>
            <a:normAutofit fontScale="92500"/>
          </a:bodyPr>
          <a:lstStyle/>
          <a:p>
            <a:pPr>
              <a:buNone/>
            </a:pPr>
            <a:r>
              <a:rPr lang="en-US" dirty="0" smtClean="0"/>
              <a:t>	</a:t>
            </a:r>
            <a:r>
              <a:rPr lang="en-US" dirty="0" smtClean="0">
                <a:latin typeface="Arial" pitchFamily="34" charset="0"/>
                <a:cs typeface="Arial" pitchFamily="34" charset="0"/>
              </a:rPr>
              <a:t>“All records relating to the obligation, receipt, and use of public funds of the State, units of local government, and school districts are public records subject to inspection and copying by the public.”</a:t>
            </a:r>
          </a:p>
          <a:p>
            <a:pPr>
              <a:buNone/>
            </a:pPr>
            <a:r>
              <a:rPr lang="en-US" dirty="0" smtClean="0">
                <a:solidFill>
                  <a:schemeClr val="accent6">
                    <a:lumMod val="60000"/>
                    <a:lumOff val="40000"/>
                  </a:schemeClr>
                </a:solidFill>
                <a:latin typeface="Arial" pitchFamily="34" charset="0"/>
                <a:cs typeface="Arial" pitchFamily="34" charset="0"/>
              </a:rPr>
              <a:t>	5 ILCS 140/2.5</a:t>
            </a:r>
            <a:endParaRPr lang="en-US" dirty="0">
              <a:solidFill>
                <a:schemeClr val="accent6">
                  <a:lumMod val="60000"/>
                  <a:lumOff val="40000"/>
                </a:schemeClr>
              </a:solidFill>
              <a:latin typeface="Arial" pitchFamily="34" charset="0"/>
              <a:cs typeface="Arial" pitchFamily="34" charset="0"/>
            </a:endParaRPr>
          </a:p>
        </p:txBody>
      </p:sp>
      <p:pic>
        <p:nvPicPr>
          <p:cNvPr id="1026" name="Picture 2" descr="C:\Documents and Settings\snauman\Local Settings\Temporary Internet Files\Content.IE5\BKTNCYSF\MC900054870[1].wmf"/>
          <p:cNvPicPr>
            <a:picLocks noChangeAspect="1" noChangeArrowheads="1"/>
          </p:cNvPicPr>
          <p:nvPr/>
        </p:nvPicPr>
        <p:blipFill>
          <a:blip r:embed="rId2" cstate="print"/>
          <a:srcRect/>
          <a:stretch>
            <a:fillRect/>
          </a:stretch>
        </p:blipFill>
        <p:spPr bwMode="auto">
          <a:xfrm>
            <a:off x="4175760" y="2995943"/>
            <a:ext cx="4529750" cy="2871457"/>
          </a:xfrm>
          <a:prstGeom prst="rect">
            <a:avLst/>
          </a:prstGeom>
          <a:noFill/>
        </p:spPr>
      </p:pic>
    </p:spTree>
    <p:extLst>
      <p:ext uri="{BB962C8B-B14F-4D97-AF65-F5344CB8AC3E}">
        <p14:creationId xmlns:p14="http://schemas.microsoft.com/office/powerpoint/2010/main" val="28766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752600"/>
          </a:xfrm>
        </p:spPr>
        <p:txBody>
          <a:bodyPr/>
          <a:lstStyle/>
          <a:p>
            <a:r>
              <a:rPr lang="en-US" dirty="0" smtClean="0">
                <a:solidFill>
                  <a:srgbClr val="FFFF99"/>
                </a:solidFill>
              </a:rPr>
              <a:t>The PURPOSE of FOIA</a:t>
            </a:r>
          </a:p>
        </p:txBody>
      </p:sp>
      <p:sp>
        <p:nvSpPr>
          <p:cNvPr id="5123" name="Subtitle 2"/>
          <p:cNvSpPr>
            <a:spLocks noGrp="1"/>
          </p:cNvSpPr>
          <p:nvPr>
            <p:ph type="subTitle" idx="1"/>
          </p:nvPr>
        </p:nvSpPr>
        <p:spPr>
          <a:xfrm>
            <a:off x="685800" y="1600200"/>
            <a:ext cx="7924800" cy="1295400"/>
          </a:xfrm>
        </p:spPr>
        <p:txBody>
          <a:bodyPr/>
          <a:lstStyle/>
          <a:p>
            <a:pPr algn="l"/>
            <a:r>
              <a:rPr lang="en-US" sz="2800" dirty="0" smtClean="0"/>
              <a:t>	“The General Assembly hereby declares that it is the public policy of the State of Illinois that access by all persons to public records promotes </a:t>
            </a:r>
            <a:r>
              <a:rPr lang="en-US" sz="2800" dirty="0"/>
              <a:t>the transparency </a:t>
            </a:r>
            <a:r>
              <a:rPr lang="en-US" sz="2800" dirty="0" smtClean="0"/>
              <a:t>and </a:t>
            </a:r>
            <a:r>
              <a:rPr lang="en-US" sz="2800" dirty="0" smtClean="0"/>
              <a:t>accountability of public bodies at all levels of government. It is a </a:t>
            </a:r>
            <a:r>
              <a:rPr lang="en-US" sz="2800" b="1" dirty="0" smtClean="0">
                <a:solidFill>
                  <a:srgbClr val="FFFF99"/>
                </a:solidFill>
              </a:rPr>
              <a:t>fundamental obligation</a:t>
            </a:r>
            <a:r>
              <a:rPr lang="en-US" sz="2800" dirty="0" smtClean="0">
                <a:solidFill>
                  <a:srgbClr val="FFFF99"/>
                </a:solidFill>
              </a:rPr>
              <a:t> </a:t>
            </a:r>
            <a:r>
              <a:rPr lang="en-US" sz="2800" b="1" dirty="0" smtClean="0">
                <a:solidFill>
                  <a:srgbClr val="FFFF99"/>
                </a:solidFill>
              </a:rPr>
              <a:t>of government </a:t>
            </a:r>
            <a:r>
              <a:rPr lang="en-US" sz="2800" dirty="0" smtClean="0"/>
              <a:t>to operate openly and provide public records as expediently and efficiently as possible in compliance with this Act.”  (Emphasis added.)</a:t>
            </a:r>
          </a:p>
          <a:p>
            <a:pPr algn="l"/>
            <a:r>
              <a:rPr lang="en-US" sz="2800" dirty="0" smtClean="0">
                <a:solidFill>
                  <a:schemeClr val="accent6">
                    <a:lumMod val="60000"/>
                    <a:lumOff val="40000"/>
                  </a:schemeClr>
                </a:solidFill>
              </a:rPr>
              <a:t>5 ILCS 140/1</a:t>
            </a:r>
          </a:p>
        </p:txBody>
      </p:sp>
      <p:sp>
        <p:nvSpPr>
          <p:cNvPr id="2" name="Rectangle 1"/>
          <p:cNvSpPr/>
          <p:nvPr/>
        </p:nvSpPr>
        <p:spPr>
          <a:xfrm>
            <a:off x="2286000" y="2967335"/>
            <a:ext cx="4572000" cy="646331"/>
          </a:xfrm>
          <a:prstGeom prst="rect">
            <a:avLst/>
          </a:prstGeom>
        </p:spPr>
        <p:txBody>
          <a:bodyPr>
            <a:spAutoFit/>
          </a:bodyPr>
          <a:lstStyle/>
          <a:p>
            <a:r>
              <a:rPr lang="en-US" dirty="0"/>
              <a:t/>
            </a:r>
            <a:br>
              <a:rPr lang="en-US" dirty="0"/>
            </a:br>
            <a:endParaRPr lang="en-US" dirty="0"/>
          </a:p>
        </p:txBody>
      </p:sp>
    </p:spTree>
    <p:extLst>
      <p:ext uri="{BB962C8B-B14F-4D97-AF65-F5344CB8AC3E}">
        <p14:creationId xmlns:p14="http://schemas.microsoft.com/office/powerpoint/2010/main" val="3033898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Payrolls</a:t>
            </a:r>
            <a:endParaRPr lang="en-US" dirty="0">
              <a:solidFill>
                <a:srgbClr val="FFFF99"/>
              </a:solidFill>
            </a:endParaRPr>
          </a:p>
        </p:txBody>
      </p:sp>
      <p:sp>
        <p:nvSpPr>
          <p:cNvPr id="3" name="Content Placeholder 2"/>
          <p:cNvSpPr>
            <a:spLocks noGrp="1"/>
          </p:cNvSpPr>
          <p:nvPr>
            <p:ph idx="1"/>
          </p:nvPr>
        </p:nvSpPr>
        <p:spPr/>
        <p:txBody>
          <a:bodyPr/>
          <a:lstStyle/>
          <a:p>
            <a:pPr marL="0" indent="0">
              <a:buNone/>
            </a:pPr>
            <a:r>
              <a:rPr lang="en-US" dirty="0" smtClean="0"/>
              <a:t>	“Certified payrolls submitted to a public body by contractors and subcontractors doing public work under Section 5(a)(2) of the Prevailing Wage Act are public records”; “except that contractors’ employees’ addresses, telephone numbers, and social security numbers must be redacted by the public body prior to disclosure.” </a:t>
            </a:r>
          </a:p>
          <a:p>
            <a:pPr marL="0" indent="0">
              <a:buNone/>
            </a:pPr>
            <a:r>
              <a:rPr lang="en-US" dirty="0" smtClean="0">
                <a:solidFill>
                  <a:schemeClr val="accent6">
                    <a:lumMod val="60000"/>
                    <a:lumOff val="40000"/>
                  </a:schemeClr>
                </a:solidFill>
              </a:rPr>
              <a:t>5 ILCS 140/2.10</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482200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r>
              <a:rPr lang="en-US" dirty="0" smtClean="0">
                <a:solidFill>
                  <a:srgbClr val="FFFF99"/>
                </a:solidFill>
              </a:rPr>
              <a:t>Settlement and Severance Agreements</a:t>
            </a:r>
            <a:endParaRPr lang="en-US" dirty="0">
              <a:solidFill>
                <a:srgbClr val="FFFF99"/>
              </a:solidFill>
            </a:endParaRPr>
          </a:p>
        </p:txBody>
      </p:sp>
      <p:sp>
        <p:nvSpPr>
          <p:cNvPr id="4" name="Content Placeholder 2"/>
          <p:cNvSpPr>
            <a:spLocks noGrp="1"/>
          </p:cNvSpPr>
          <p:nvPr>
            <p:ph idx="1"/>
          </p:nvPr>
        </p:nvSpPr>
        <p:spPr>
          <a:xfrm>
            <a:off x="381000" y="1905000"/>
            <a:ext cx="8229600" cy="4373563"/>
          </a:xfrm>
        </p:spPr>
        <p:txBody>
          <a:bodyPr>
            <a:normAutofit/>
          </a:bodyPr>
          <a:lstStyle/>
          <a:p>
            <a:pPr>
              <a:buNone/>
            </a:pPr>
            <a:r>
              <a:rPr lang="en-US" sz="3200" dirty="0" smtClean="0"/>
              <a:t>  		“All settlement or severance agreements entered into by or on behalf of a public body are public records subject to inspection and copying by the public, provided that information exempt from disclosure under Section 7 of this Act may be redacted.” </a:t>
            </a:r>
          </a:p>
          <a:p>
            <a:pPr>
              <a:buNone/>
            </a:pPr>
            <a:r>
              <a:rPr lang="en-US" dirty="0">
                <a:solidFill>
                  <a:schemeClr val="accent6">
                    <a:lumMod val="60000"/>
                    <a:lumOff val="40000"/>
                  </a:schemeClr>
                </a:solidFill>
                <a:latin typeface="Arial" pitchFamily="34" charset="0"/>
                <a:cs typeface="Arial" pitchFamily="34" charset="0"/>
              </a:rPr>
              <a:t>	</a:t>
            </a:r>
            <a:r>
              <a:rPr lang="en-US" sz="3200" dirty="0" smtClean="0">
                <a:solidFill>
                  <a:schemeClr val="accent6">
                    <a:lumMod val="60000"/>
                    <a:lumOff val="40000"/>
                  </a:schemeClr>
                </a:solidFill>
                <a:latin typeface="Arial" pitchFamily="34" charset="0"/>
                <a:cs typeface="Arial" pitchFamily="34" charset="0"/>
              </a:rPr>
              <a:t>5 ILCS 140/2.20</a:t>
            </a:r>
            <a:endParaRPr lang="en-US" sz="2400" dirty="0"/>
          </a:p>
        </p:txBody>
      </p:sp>
    </p:spTree>
    <p:extLst>
      <p:ext uri="{BB962C8B-B14F-4D97-AF65-F5344CB8AC3E}">
        <p14:creationId xmlns:p14="http://schemas.microsoft.com/office/powerpoint/2010/main" val="79085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folHlink"/>
                </a:solidFill>
                <a:effectLst/>
                <a:uLnTx/>
                <a:uFillTx/>
                <a:latin typeface="Arial" pitchFamily="34" charset="0"/>
                <a:ea typeface="+mj-ea"/>
                <a:cs typeface="Arial" pitchFamily="34" charset="0"/>
              </a:rPr>
              <a:t>Record Held by Agent</a:t>
            </a:r>
            <a:endParaRPr kumimoji="0" lang="en-US" sz="4400" b="0"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4" name="Rectangle 3"/>
          <p:cNvSpPr/>
          <p:nvPr/>
        </p:nvSpPr>
        <p:spPr>
          <a:xfrm>
            <a:off x="990600" y="1600200"/>
            <a:ext cx="7315200" cy="4401205"/>
          </a:xfrm>
          <a:prstGeom prst="rect">
            <a:avLst/>
          </a:prstGeom>
        </p:spPr>
        <p:txBody>
          <a:bodyPr wrap="square">
            <a:spAutoFit/>
          </a:bodyPr>
          <a:lstStyle/>
          <a:p>
            <a:pPr>
              <a:buNone/>
            </a:pPr>
            <a:r>
              <a:rPr lang="en-US" sz="2800" dirty="0" smtClean="0">
                <a:latin typeface="Arial" pitchFamily="34" charset="0"/>
                <a:cs typeface="Arial" pitchFamily="34" charset="0"/>
              </a:rPr>
              <a:t>A public record that is not in the possession of a public body but is in the possession of a party with whom the agency has contracted </a:t>
            </a:r>
            <a:r>
              <a:rPr lang="en-US" sz="2800" i="1" dirty="0" smtClean="0">
                <a:solidFill>
                  <a:srgbClr val="FFFF99"/>
                </a:solidFill>
                <a:latin typeface="Arial" pitchFamily="34" charset="0"/>
                <a:cs typeface="Arial" pitchFamily="34" charset="0"/>
              </a:rPr>
              <a:t>to perform a governmental function </a:t>
            </a:r>
            <a:r>
              <a:rPr lang="en-US" sz="2800" dirty="0" smtClean="0">
                <a:latin typeface="Arial" pitchFamily="34" charset="0"/>
                <a:cs typeface="Arial" pitchFamily="34" charset="0"/>
              </a:rPr>
              <a:t>on behalf of the public body, and that </a:t>
            </a:r>
            <a:r>
              <a:rPr lang="en-US" sz="2800" i="1" dirty="0" smtClean="0">
                <a:solidFill>
                  <a:srgbClr val="FFFF99"/>
                </a:solidFill>
                <a:latin typeface="Arial" pitchFamily="34" charset="0"/>
                <a:cs typeface="Arial" pitchFamily="34" charset="0"/>
              </a:rPr>
              <a:t>directly relates to the governmental function</a:t>
            </a:r>
            <a:r>
              <a:rPr lang="en-US" sz="2800" i="1" dirty="0" smtClean="0">
                <a:latin typeface="Arial" pitchFamily="34" charset="0"/>
                <a:cs typeface="Arial" pitchFamily="34" charset="0"/>
              </a:rPr>
              <a:t> </a:t>
            </a:r>
            <a:r>
              <a:rPr lang="en-US" sz="2800" dirty="0" smtClean="0">
                <a:latin typeface="Arial" pitchFamily="34" charset="0"/>
                <a:cs typeface="Arial" pitchFamily="34" charset="0"/>
              </a:rPr>
              <a:t>and is </a:t>
            </a:r>
            <a:r>
              <a:rPr lang="en-US" sz="2800" i="1" dirty="0" smtClean="0">
                <a:solidFill>
                  <a:srgbClr val="FFFF99"/>
                </a:solidFill>
                <a:latin typeface="Arial" pitchFamily="34" charset="0"/>
                <a:cs typeface="Arial" pitchFamily="34" charset="0"/>
              </a:rPr>
              <a:t>not otherwise exempt</a:t>
            </a:r>
            <a:r>
              <a:rPr lang="en-US" sz="2800" dirty="0" smtClean="0">
                <a:solidFill>
                  <a:srgbClr val="FFFF99"/>
                </a:solidFill>
                <a:latin typeface="Arial" pitchFamily="34" charset="0"/>
                <a:cs typeface="Arial" pitchFamily="34" charset="0"/>
              </a:rPr>
              <a:t> </a:t>
            </a:r>
            <a:r>
              <a:rPr lang="en-US" sz="2800" dirty="0" smtClean="0">
                <a:latin typeface="Arial" pitchFamily="34" charset="0"/>
                <a:cs typeface="Arial" pitchFamily="34" charset="0"/>
              </a:rPr>
              <a:t>under this Act, shall be considered a public record of the public body, for purposes of this Act.     </a:t>
            </a:r>
          </a:p>
          <a:p>
            <a:pPr>
              <a:buNone/>
            </a:pPr>
            <a:r>
              <a:rPr lang="en-US" sz="2800" dirty="0" smtClean="0">
                <a:solidFill>
                  <a:schemeClr val="accent6">
                    <a:lumMod val="60000"/>
                    <a:lumOff val="40000"/>
                  </a:schemeClr>
                </a:solidFill>
                <a:latin typeface="Arial" pitchFamily="34" charset="0"/>
                <a:cs typeface="Arial" pitchFamily="34" charset="0"/>
              </a:rPr>
              <a:t>5 ILCS 140/7(2) (West 2010).   </a:t>
            </a:r>
          </a:p>
        </p:txBody>
      </p:sp>
    </p:spTree>
    <p:extLst>
      <p:ext uri="{BB962C8B-B14F-4D97-AF65-F5344CB8AC3E}">
        <p14:creationId xmlns:p14="http://schemas.microsoft.com/office/powerpoint/2010/main" val="720159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99"/>
                </a:solidFill>
              </a:rPr>
              <a:t>In Summary:</a:t>
            </a:r>
            <a:endParaRPr lang="en-US" dirty="0">
              <a:solidFill>
                <a:srgbClr val="FFFF99"/>
              </a:solidFill>
            </a:endParaRPr>
          </a:p>
        </p:txBody>
      </p:sp>
      <p:sp>
        <p:nvSpPr>
          <p:cNvPr id="4" name="Content Placeholder 3"/>
          <p:cNvSpPr>
            <a:spLocks noGrp="1"/>
          </p:cNvSpPr>
          <p:nvPr>
            <p:ph idx="1"/>
          </p:nvPr>
        </p:nvSpPr>
        <p:spPr>
          <a:xfrm>
            <a:off x="457200" y="1400053"/>
            <a:ext cx="8229600" cy="4525963"/>
          </a:xfrm>
        </p:spPr>
        <p:txBody>
          <a:bodyPr/>
          <a:lstStyle/>
          <a:p>
            <a:pPr eaLnBrk="1" hangingPunct="1">
              <a:buClr>
                <a:schemeClr val="tx1"/>
              </a:buClr>
              <a:buFontTx/>
              <a:buNone/>
            </a:pPr>
            <a:r>
              <a:rPr lang="en-US" sz="2800" dirty="0" smtClean="0"/>
              <a:t>“Public </a:t>
            </a:r>
            <a:r>
              <a:rPr lang="en-US" sz="2800" dirty="0"/>
              <a:t>records” </a:t>
            </a:r>
            <a:r>
              <a:rPr lang="en-US" sz="2800" dirty="0" smtClean="0"/>
              <a:t>are documents </a:t>
            </a:r>
            <a:r>
              <a:rPr lang="en-US" sz="2800" b="1" i="1" dirty="0" smtClean="0">
                <a:solidFill>
                  <a:srgbClr val="FFFF99"/>
                </a:solidFill>
              </a:rPr>
              <a:t>pertaining </a:t>
            </a:r>
            <a:r>
              <a:rPr lang="en-US" sz="2800" b="1" i="1" dirty="0">
                <a:solidFill>
                  <a:srgbClr val="FFFF99"/>
                </a:solidFill>
              </a:rPr>
              <a:t>to the transaction of public </a:t>
            </a:r>
            <a:r>
              <a:rPr lang="en-US" sz="2800" b="1" i="1" dirty="0" smtClean="0">
                <a:solidFill>
                  <a:srgbClr val="FFFF99"/>
                </a:solidFill>
              </a:rPr>
              <a:t>business</a:t>
            </a:r>
            <a:r>
              <a:rPr lang="en-US" sz="2800" dirty="0" smtClean="0"/>
              <a:t> in </a:t>
            </a:r>
            <a:r>
              <a:rPr lang="en-US" sz="2800" dirty="0"/>
              <a:t>the possession </a:t>
            </a:r>
            <a:r>
              <a:rPr lang="en-US" sz="2800" dirty="0" smtClean="0"/>
              <a:t>of a </a:t>
            </a:r>
            <a:r>
              <a:rPr lang="en-US" sz="2800" dirty="0"/>
              <a:t>public </a:t>
            </a:r>
            <a:r>
              <a:rPr lang="en-US" sz="2800" dirty="0" smtClean="0"/>
              <a:t>body. This includes: </a:t>
            </a:r>
          </a:p>
          <a:p>
            <a:pPr lvl="1" eaLnBrk="1" hangingPunct="1">
              <a:buClr>
                <a:schemeClr val="tx1"/>
              </a:buClr>
              <a:buFont typeface="Arial" panose="020B0604020202020204" pitchFamily="34" charset="0"/>
              <a:buChar char="•"/>
            </a:pPr>
            <a:r>
              <a:rPr lang="en-US" dirty="0" smtClean="0"/>
              <a:t>Records in the possession of employees (personal e-mail account)</a:t>
            </a:r>
          </a:p>
          <a:p>
            <a:pPr lvl="1" eaLnBrk="1" hangingPunct="1">
              <a:buClr>
                <a:schemeClr val="tx1"/>
              </a:buClr>
              <a:buFont typeface="Arial" panose="020B0604020202020204" pitchFamily="34" charset="0"/>
              <a:buChar char="•"/>
            </a:pPr>
            <a:r>
              <a:rPr lang="en-US" dirty="0" smtClean="0"/>
              <a:t>Records held by agent performing gov’t function</a:t>
            </a:r>
          </a:p>
          <a:p>
            <a:pPr lvl="1" eaLnBrk="1" hangingPunct="1">
              <a:buClr>
                <a:schemeClr val="tx1"/>
              </a:buClr>
              <a:buFont typeface="Arial" panose="020B0604020202020204" pitchFamily="34" charset="0"/>
              <a:buChar char="•"/>
            </a:pPr>
            <a:r>
              <a:rPr lang="en-US" dirty="0" smtClean="0"/>
              <a:t>Records describing use/receipt of public funds</a:t>
            </a:r>
          </a:p>
          <a:p>
            <a:pPr lvl="1" eaLnBrk="1" hangingPunct="1">
              <a:buClr>
                <a:schemeClr val="tx1"/>
              </a:buClr>
              <a:buFont typeface="Arial" panose="020B0604020202020204" pitchFamily="34" charset="0"/>
              <a:buChar char="•"/>
            </a:pPr>
            <a:r>
              <a:rPr lang="en-US" dirty="0" smtClean="0"/>
              <a:t>Settlement &amp; severance agreements, certified payrolls</a:t>
            </a:r>
          </a:p>
          <a:p>
            <a:pPr marL="0" indent="0" eaLnBrk="1" hangingPunct="1">
              <a:buClr>
                <a:schemeClr val="tx1"/>
              </a:buClr>
              <a:buNone/>
            </a:pPr>
            <a:r>
              <a:rPr lang="en-US" sz="2800" dirty="0" smtClean="0">
                <a:sym typeface="Wingdings" panose="05000000000000000000" pitchFamily="2" charset="2"/>
              </a:rPr>
              <a:t> </a:t>
            </a:r>
            <a:r>
              <a:rPr lang="en-US" sz="2800" dirty="0" smtClean="0"/>
              <a:t>NOT answers to questions</a:t>
            </a:r>
            <a:endParaRPr lang="en-US" sz="2800" dirty="0"/>
          </a:p>
        </p:txBody>
      </p:sp>
    </p:spTree>
    <p:extLst>
      <p:ext uri="{BB962C8B-B14F-4D97-AF65-F5344CB8AC3E}">
        <p14:creationId xmlns:p14="http://schemas.microsoft.com/office/powerpoint/2010/main" val="1710504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1219200"/>
          </a:xfrm>
        </p:spPr>
        <p:txBody>
          <a:bodyPr/>
          <a:lstStyle/>
          <a:p>
            <a:pPr eaLnBrk="1" hangingPunct="1"/>
            <a:r>
              <a:rPr lang="en-US" dirty="0" smtClean="0">
                <a:solidFill>
                  <a:schemeClr val="folHlink"/>
                </a:solidFill>
              </a:rPr>
              <a:t>Responding to a Request -Time</a:t>
            </a:r>
          </a:p>
        </p:txBody>
      </p:sp>
      <p:sp>
        <p:nvSpPr>
          <p:cNvPr id="10243" name="Rectangle 3"/>
          <p:cNvSpPr>
            <a:spLocks noGrp="1" noChangeArrowheads="1"/>
          </p:cNvSpPr>
          <p:nvPr>
            <p:ph idx="1"/>
          </p:nvPr>
        </p:nvSpPr>
        <p:spPr>
          <a:xfrm>
            <a:off x="457200" y="2057401"/>
            <a:ext cx="8229600" cy="4068763"/>
          </a:xfrm>
        </p:spPr>
        <p:txBody>
          <a:bodyPr/>
          <a:lstStyle/>
          <a:p>
            <a:pPr eaLnBrk="1" hangingPunct="1">
              <a:buClr>
                <a:schemeClr val="tx1"/>
              </a:buClr>
              <a:buFontTx/>
              <a:buNone/>
            </a:pPr>
            <a:r>
              <a:rPr lang="en-US" dirty="0" smtClean="0"/>
              <a:t> 		</a:t>
            </a:r>
            <a:r>
              <a:rPr lang="en-US" sz="2800" dirty="0" smtClean="0"/>
              <a:t>A public body must generally respond to a FOIA request within </a:t>
            </a:r>
            <a:r>
              <a:rPr lang="en-US" sz="2800" b="1" i="1" dirty="0" smtClean="0">
                <a:solidFill>
                  <a:srgbClr val="FFFF99"/>
                </a:solidFill>
              </a:rPr>
              <a:t>5 business days</a:t>
            </a:r>
            <a:r>
              <a:rPr lang="en-US" sz="2800" dirty="0" smtClean="0"/>
              <a:t> after receipt of a written request.  The time for response may be </a:t>
            </a:r>
            <a:r>
              <a:rPr lang="en-US" sz="2800" b="1" i="1" dirty="0" smtClean="0">
                <a:solidFill>
                  <a:srgbClr val="FFFF99"/>
                </a:solidFill>
              </a:rPr>
              <a:t>extended</a:t>
            </a:r>
            <a:r>
              <a:rPr lang="en-US" sz="2800" dirty="0" smtClean="0"/>
              <a:t> for an additional 5 business days for one of seven reasons specified in the Act.</a:t>
            </a:r>
          </a:p>
          <a:p>
            <a:pPr eaLnBrk="1" hangingPunct="1">
              <a:buClr>
                <a:schemeClr val="tx1"/>
              </a:buClr>
              <a:buFontTx/>
              <a:buNone/>
            </a:pPr>
            <a:r>
              <a:rPr lang="en-US" sz="2800" dirty="0" smtClean="0"/>
              <a:t>	</a:t>
            </a:r>
            <a:r>
              <a:rPr lang="en-US" sz="2800" i="1" dirty="0" smtClean="0">
                <a:solidFill>
                  <a:schemeClr val="accent6">
                    <a:lumMod val="60000"/>
                    <a:lumOff val="40000"/>
                  </a:schemeClr>
                </a:solidFill>
              </a:rPr>
              <a:t>See </a:t>
            </a:r>
            <a:r>
              <a:rPr lang="en-US" sz="2800" dirty="0" smtClean="0">
                <a:solidFill>
                  <a:schemeClr val="accent6">
                    <a:lumMod val="60000"/>
                    <a:lumOff val="40000"/>
                  </a:schemeClr>
                </a:solidFill>
              </a:rPr>
              <a:t>5 ILCS140/3 (d),(e)</a:t>
            </a:r>
          </a:p>
        </p:txBody>
      </p:sp>
    </p:spTree>
    <p:extLst>
      <p:ext uri="{BB962C8B-B14F-4D97-AF65-F5344CB8AC3E}">
        <p14:creationId xmlns:p14="http://schemas.microsoft.com/office/powerpoint/2010/main" val="235887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Failure to Respond</a:t>
            </a:r>
            <a:endParaRPr lang="en-US" dirty="0">
              <a:solidFill>
                <a:srgbClr val="FFFF99"/>
              </a:solidFill>
            </a:endParaRPr>
          </a:p>
        </p:txBody>
      </p:sp>
      <p:sp>
        <p:nvSpPr>
          <p:cNvPr id="13314" name="Rectangle 3"/>
          <p:cNvSpPr>
            <a:spLocks noGrp="1" noChangeArrowheads="1"/>
          </p:cNvSpPr>
          <p:nvPr>
            <p:ph idx="1"/>
          </p:nvPr>
        </p:nvSpPr>
        <p:spPr>
          <a:xfrm>
            <a:off x="457200" y="1447800"/>
            <a:ext cx="8229600" cy="4800600"/>
          </a:xfrm>
        </p:spPr>
        <p:txBody>
          <a:bodyPr/>
          <a:lstStyle/>
          <a:p>
            <a:pPr eaLnBrk="1" hangingPunct="1">
              <a:buClr>
                <a:schemeClr val="tx1"/>
              </a:buClr>
              <a:buFont typeface="Arial" panose="020B0604020202020204" pitchFamily="34" charset="0"/>
              <a:buChar char="•"/>
            </a:pPr>
            <a:r>
              <a:rPr lang="en-US" sz="2800" dirty="0" smtClean="0"/>
              <a:t>Failure to respond to a request within the time permitted is considered a </a:t>
            </a:r>
            <a:r>
              <a:rPr lang="en-US" sz="2800" u="sng" dirty="0" smtClean="0"/>
              <a:t>denial</a:t>
            </a:r>
            <a:r>
              <a:rPr lang="en-US" sz="2800" dirty="0" smtClean="0"/>
              <a:t> of the request.</a:t>
            </a:r>
          </a:p>
          <a:p>
            <a:pPr eaLnBrk="1" hangingPunct="1">
              <a:buClr>
                <a:schemeClr val="tx1"/>
              </a:buClr>
              <a:buFont typeface="Arial" panose="020B0604020202020204" pitchFamily="34" charset="0"/>
              <a:buChar char="•"/>
            </a:pPr>
            <a:r>
              <a:rPr lang="en-US" sz="2800" dirty="0" smtClean="0"/>
              <a:t>A </a:t>
            </a:r>
            <a:r>
              <a:rPr lang="en-US" sz="2800" dirty="0"/>
              <a:t>public body that fails to timely respond to a request, but then provides copies of the requested public records </a:t>
            </a:r>
            <a:r>
              <a:rPr lang="en-US" sz="2800" b="1" i="1" dirty="0"/>
              <a:t>may not impose a fee </a:t>
            </a:r>
            <a:r>
              <a:rPr lang="en-US" sz="2800" dirty="0"/>
              <a:t>for those copies</a:t>
            </a:r>
            <a:r>
              <a:rPr lang="en-US" sz="2800" dirty="0" smtClean="0"/>
              <a:t>.</a:t>
            </a:r>
          </a:p>
          <a:p>
            <a:pPr eaLnBrk="1" hangingPunct="1">
              <a:buClr>
                <a:schemeClr val="tx1"/>
              </a:buClr>
              <a:buFont typeface="Arial" panose="020B0604020202020204" pitchFamily="34" charset="0"/>
              <a:buChar char="•"/>
            </a:pPr>
            <a:r>
              <a:rPr lang="en-US" sz="2800" dirty="0"/>
              <a:t>A public body that fails to respond to a request received </a:t>
            </a:r>
            <a:r>
              <a:rPr lang="en-US" sz="2800" i="1" dirty="0"/>
              <a:t>may not treat the request as unduly burdensome</a:t>
            </a:r>
            <a:r>
              <a:rPr lang="en-US" sz="2800" dirty="0"/>
              <a:t> under section 3(g</a:t>
            </a:r>
            <a:r>
              <a:rPr lang="en-US" sz="2800" dirty="0" smtClean="0"/>
              <a:t>).</a:t>
            </a:r>
          </a:p>
          <a:p>
            <a:pPr marL="0" indent="0" eaLnBrk="1" hangingPunct="1">
              <a:buClr>
                <a:schemeClr val="tx1"/>
              </a:buClr>
              <a:buNone/>
            </a:pPr>
            <a:r>
              <a:rPr lang="en-US" sz="2800" dirty="0">
                <a:solidFill>
                  <a:schemeClr val="accent6">
                    <a:lumMod val="40000"/>
                    <a:lumOff val="60000"/>
                  </a:schemeClr>
                </a:solidFill>
              </a:rPr>
              <a:t> </a:t>
            </a:r>
            <a:r>
              <a:rPr lang="en-US" sz="2800" dirty="0" smtClean="0">
                <a:solidFill>
                  <a:schemeClr val="accent6">
                    <a:lumMod val="40000"/>
                    <a:lumOff val="60000"/>
                  </a:schemeClr>
                </a:solidFill>
              </a:rPr>
              <a:t>  </a:t>
            </a:r>
            <a:r>
              <a:rPr lang="en-US" sz="2800" dirty="0" smtClean="0">
                <a:solidFill>
                  <a:schemeClr val="accent6">
                    <a:lumMod val="60000"/>
                    <a:lumOff val="40000"/>
                  </a:schemeClr>
                </a:solidFill>
              </a:rPr>
              <a:t>5 ILCS140/3(d)</a:t>
            </a:r>
            <a:endParaRPr lang="en-US" sz="2800" dirty="0">
              <a:solidFill>
                <a:schemeClr val="accent6">
                  <a:lumMod val="60000"/>
                  <a:lumOff val="40000"/>
                </a:schemeClr>
              </a:solidFill>
            </a:endParaRPr>
          </a:p>
          <a:p>
            <a:pPr eaLnBrk="1" hangingPunct="1">
              <a:buClr>
                <a:schemeClr val="tx1"/>
              </a:buClr>
              <a:buFont typeface="Wingdings" panose="05000000000000000000" pitchFamily="2" charset="2"/>
              <a:buChar char="§"/>
            </a:pPr>
            <a:endParaRPr lang="en-US" sz="2800" dirty="0" smtClean="0"/>
          </a:p>
          <a:p>
            <a:pPr eaLnBrk="1" hangingPunct="1">
              <a:buClr>
                <a:schemeClr val="tx1"/>
              </a:buClr>
              <a:buFont typeface="Wingdings" panose="05000000000000000000" pitchFamily="2" charset="2"/>
              <a:buChar char="§"/>
            </a:pPr>
            <a:endParaRPr lang="en-US" sz="2800" dirty="0" smtClean="0"/>
          </a:p>
          <a:p>
            <a:pPr eaLnBrk="1" hangingPunct="1">
              <a:buClr>
                <a:schemeClr val="tx1"/>
              </a:buClr>
              <a:buFont typeface="Wingdings" panose="05000000000000000000" pitchFamily="2" charset="2"/>
              <a:buChar char="§"/>
            </a:pPr>
            <a:endParaRPr lang="en-US" sz="2800" dirty="0"/>
          </a:p>
          <a:p>
            <a:pPr eaLnBrk="1" hangingPunct="1">
              <a:buClr>
                <a:schemeClr val="tx1"/>
              </a:buClr>
              <a:buFont typeface="Wingdings" panose="05000000000000000000" pitchFamily="2" charset="2"/>
              <a:buChar char="§"/>
            </a:pPr>
            <a:endParaRPr lang="en-US" sz="2800" dirty="0" smtClean="0"/>
          </a:p>
          <a:p>
            <a:pPr eaLnBrk="1" hangingPunct="1">
              <a:buClr>
                <a:schemeClr val="tx1"/>
              </a:buClr>
              <a:buFontTx/>
              <a:buNone/>
            </a:pPr>
            <a:r>
              <a:rPr lang="en-US" sz="2800" dirty="0"/>
              <a:t>	</a:t>
            </a:r>
            <a:r>
              <a:rPr lang="en-US" sz="2800" dirty="0" smtClean="0"/>
              <a:t>	 </a:t>
            </a:r>
            <a:r>
              <a:rPr lang="en-US" sz="2800" dirty="0"/>
              <a:t>	</a:t>
            </a:r>
            <a:r>
              <a:rPr lang="en-US" sz="2800" dirty="0" smtClean="0">
                <a:solidFill>
                  <a:schemeClr val="accent6">
                    <a:lumMod val="60000"/>
                    <a:lumOff val="40000"/>
                  </a:schemeClr>
                </a:solidFill>
              </a:rPr>
              <a:t>5 ILCS 140(3)(d)</a:t>
            </a:r>
          </a:p>
        </p:txBody>
      </p:sp>
    </p:spTree>
    <p:extLst>
      <p:ext uri="{BB962C8B-B14F-4D97-AF65-F5344CB8AC3E}">
        <p14:creationId xmlns:p14="http://schemas.microsoft.com/office/powerpoint/2010/main" val="908759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US" dirty="0" smtClean="0">
                <a:solidFill>
                  <a:srgbClr val="FFFF99"/>
                </a:solidFill>
              </a:rPr>
              <a:t>FOIA RESPONSE</a:t>
            </a:r>
            <a:endParaRPr lang="en-US" dirty="0">
              <a:solidFill>
                <a:srgbClr val="FFFF99"/>
              </a:solidFill>
            </a:endParaRPr>
          </a:p>
        </p:txBody>
      </p:sp>
      <p:sp>
        <p:nvSpPr>
          <p:cNvPr id="11266" name="Content Placeholder 2"/>
          <p:cNvSpPr>
            <a:spLocks noGrp="1"/>
          </p:cNvSpPr>
          <p:nvPr>
            <p:ph idx="4294967295"/>
          </p:nvPr>
        </p:nvSpPr>
        <p:spPr>
          <a:xfrm>
            <a:off x="457200" y="1406769"/>
            <a:ext cx="8229600" cy="4800600"/>
          </a:xfrm>
        </p:spPr>
        <p:txBody>
          <a:bodyPr/>
          <a:lstStyle/>
          <a:p>
            <a:pPr>
              <a:buFontTx/>
              <a:buNone/>
            </a:pPr>
            <a:r>
              <a:rPr lang="en-US" dirty="0" smtClean="0"/>
              <a:t>		</a:t>
            </a:r>
            <a:r>
              <a:rPr lang="en-US" sz="2800" dirty="0" smtClean="0"/>
              <a:t>A FOIA request may be granted, denied, or granted in part and denied in part. </a:t>
            </a:r>
            <a:r>
              <a:rPr lang="en-US" sz="2800" b="1" dirty="0" smtClean="0">
                <a:solidFill>
                  <a:srgbClr val="FFFF99"/>
                </a:solidFill>
              </a:rPr>
              <a:t>If denying </a:t>
            </a:r>
            <a:r>
              <a:rPr lang="en-US" sz="2800" dirty="0" smtClean="0"/>
              <a:t>a request for public records the public body shall </a:t>
            </a:r>
            <a:r>
              <a:rPr lang="en-US" sz="2800" dirty="0" smtClean="0">
                <a:solidFill>
                  <a:srgbClr val="FFFF99"/>
                </a:solidFill>
              </a:rPr>
              <a:t>notify the requester </a:t>
            </a:r>
            <a:r>
              <a:rPr lang="en-US" sz="2800" b="1" i="1" dirty="0" smtClean="0">
                <a:solidFill>
                  <a:srgbClr val="FFFF99"/>
                </a:solidFill>
              </a:rPr>
              <a:t>in writing</a:t>
            </a:r>
            <a:r>
              <a:rPr lang="en-US" sz="2800" dirty="0" smtClean="0">
                <a:solidFill>
                  <a:srgbClr val="FFFF99"/>
                </a:solidFill>
              </a:rPr>
              <a:t> of:</a:t>
            </a:r>
          </a:p>
          <a:p>
            <a:pPr>
              <a:buFontTx/>
              <a:buNone/>
            </a:pPr>
            <a:r>
              <a:rPr lang="en-US" sz="2800" dirty="0" smtClean="0"/>
              <a:t>	1. 	The decision to deny the request,</a:t>
            </a:r>
          </a:p>
          <a:p>
            <a:pPr>
              <a:buFontTx/>
              <a:buNone/>
            </a:pPr>
            <a:r>
              <a:rPr lang="en-US" sz="2800" dirty="0" smtClean="0"/>
              <a:t>	2. 	The </a:t>
            </a:r>
            <a:r>
              <a:rPr lang="en-US" sz="2800" u="sng" dirty="0" smtClean="0"/>
              <a:t>reasons</a:t>
            </a:r>
            <a:r>
              <a:rPr lang="en-US" sz="2800" dirty="0" smtClean="0"/>
              <a:t> for the denial, including a         	detailed factual basis for the application 	of       	any exemption claimed, and</a:t>
            </a:r>
          </a:p>
          <a:p>
            <a:pPr>
              <a:buFontTx/>
              <a:buNone/>
            </a:pPr>
            <a:r>
              <a:rPr lang="en-US" sz="2800" dirty="0" smtClean="0"/>
              <a:t>	3.  The names and titles or positions of each 	person responsible for the denial.</a:t>
            </a:r>
          </a:p>
        </p:txBody>
      </p:sp>
    </p:spTree>
    <p:extLst>
      <p:ext uri="{BB962C8B-B14F-4D97-AF65-F5344CB8AC3E}">
        <p14:creationId xmlns:p14="http://schemas.microsoft.com/office/powerpoint/2010/main" val="1696379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FOIA Response, cont.</a:t>
            </a:r>
            <a:endParaRPr lang="en-US" dirty="0">
              <a:solidFill>
                <a:srgbClr val="FFFF99"/>
              </a:solidFill>
            </a:endParaRPr>
          </a:p>
        </p:txBody>
      </p:sp>
      <p:sp>
        <p:nvSpPr>
          <p:cNvPr id="12290" name="Content Placeholder 2"/>
          <p:cNvSpPr>
            <a:spLocks noGrp="1"/>
          </p:cNvSpPr>
          <p:nvPr>
            <p:ph idx="1"/>
          </p:nvPr>
        </p:nvSpPr>
        <p:spPr>
          <a:xfrm>
            <a:off x="381000" y="1447800"/>
            <a:ext cx="8229600" cy="4800600"/>
          </a:xfrm>
        </p:spPr>
        <p:txBody>
          <a:bodyPr/>
          <a:lstStyle/>
          <a:p>
            <a:pPr>
              <a:buFontTx/>
              <a:buNone/>
            </a:pPr>
            <a:r>
              <a:rPr lang="en-US" sz="2800" dirty="0" smtClean="0">
                <a:solidFill>
                  <a:srgbClr val="FFE701"/>
                </a:solidFill>
              </a:rPr>
              <a:t>		</a:t>
            </a:r>
            <a:r>
              <a:rPr lang="en-US" sz="2800" dirty="0" smtClean="0">
                <a:solidFill>
                  <a:srgbClr val="FFFF99"/>
                </a:solidFill>
              </a:rPr>
              <a:t>In addition</a:t>
            </a:r>
            <a:r>
              <a:rPr lang="en-US" dirty="0" smtClean="0">
                <a:solidFill>
                  <a:srgbClr val="FFFF99"/>
                </a:solidFill>
              </a:rPr>
              <a:t>, </a:t>
            </a:r>
            <a:r>
              <a:rPr lang="en-US" sz="2800" dirty="0" smtClean="0">
                <a:solidFill>
                  <a:srgbClr val="FFFF99"/>
                </a:solidFill>
              </a:rPr>
              <a:t>each notice of denial by a public body shall: </a:t>
            </a:r>
          </a:p>
          <a:p>
            <a:pPr>
              <a:buFontTx/>
              <a:buNone/>
            </a:pPr>
            <a:r>
              <a:rPr lang="en-US" sz="2800" dirty="0"/>
              <a:t>	</a:t>
            </a:r>
            <a:r>
              <a:rPr lang="en-US" sz="2800" dirty="0" smtClean="0"/>
              <a:t>1.	Inform the requester of his or her right to 	seek 	review by the Public Access 	Counselor, </a:t>
            </a:r>
          </a:p>
          <a:p>
            <a:pPr>
              <a:buFontTx/>
              <a:buNone/>
            </a:pPr>
            <a:r>
              <a:rPr lang="en-US" sz="2800" dirty="0" smtClean="0"/>
              <a:t>	2.	Provide the address and phone number of 	the Public Access Counselor, </a:t>
            </a:r>
          </a:p>
          <a:p>
            <a:pPr>
              <a:buFontTx/>
              <a:buNone/>
            </a:pPr>
            <a:r>
              <a:rPr lang="en-US" sz="2800" dirty="0"/>
              <a:t>	</a:t>
            </a:r>
            <a:r>
              <a:rPr lang="en-US" sz="2800" dirty="0" smtClean="0"/>
              <a:t>3. 	Inform the requester of his right to judicial 	review under section 11 of FOIA. </a:t>
            </a:r>
          </a:p>
          <a:p>
            <a:pPr>
              <a:buFontTx/>
              <a:buNone/>
            </a:pPr>
            <a:r>
              <a:rPr lang="en-US" sz="2800" dirty="0"/>
              <a:t>	</a:t>
            </a:r>
            <a:r>
              <a:rPr lang="en-US" sz="2800" dirty="0" smtClean="0"/>
              <a:t>	</a:t>
            </a:r>
            <a:r>
              <a:rPr lang="en-US" sz="2800" dirty="0" smtClean="0">
                <a:solidFill>
                  <a:schemeClr val="accent6">
                    <a:lumMod val="60000"/>
                    <a:lumOff val="40000"/>
                  </a:schemeClr>
                </a:solidFill>
              </a:rPr>
              <a:t>5 ILCS 140/9(a)</a:t>
            </a:r>
            <a:r>
              <a:rPr lang="en-US" dirty="0" smtClean="0"/>
              <a:t/>
            </a:r>
            <a:br>
              <a:rPr lang="en-US" dirty="0" smtClean="0"/>
            </a:br>
            <a:endParaRPr lang="en-US" dirty="0" smtClean="0"/>
          </a:p>
        </p:txBody>
      </p:sp>
    </p:spTree>
    <p:extLst>
      <p:ext uri="{BB962C8B-B14F-4D97-AF65-F5344CB8AC3E}">
        <p14:creationId xmlns:p14="http://schemas.microsoft.com/office/powerpoint/2010/main" val="955255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pPr lvl="0"/>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dirty="0">
                <a:solidFill>
                  <a:srgbClr val="FFFF99"/>
                </a:solidFill>
              </a:rPr>
              <a:t>O</a:t>
            </a:r>
            <a:r>
              <a:rPr lang="en-US" dirty="0" smtClean="0">
                <a:solidFill>
                  <a:srgbClr val="FFFF99"/>
                </a:solidFill>
              </a:rPr>
              <a:t>ther possible responses:</a:t>
            </a:r>
            <a:r>
              <a:rPr lang="en-US" dirty="0" smtClean="0">
                <a:solidFill>
                  <a:srgbClr val="FFFF99"/>
                </a:solidFill>
                <a:latin typeface="Arial" pitchFamily="34" charset="0"/>
                <a:cs typeface="Arial" pitchFamily="34" charset="0"/>
              </a:rPr>
              <a:t/>
            </a:r>
            <a:br>
              <a:rPr lang="en-US" dirty="0" smtClean="0">
                <a:solidFill>
                  <a:srgbClr val="FFFF99"/>
                </a:solidFill>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p>
        </p:txBody>
      </p:sp>
      <p:sp>
        <p:nvSpPr>
          <p:cNvPr id="3" name="Content Placeholder 2"/>
          <p:cNvSpPr>
            <a:spLocks noGrp="1"/>
          </p:cNvSpPr>
          <p:nvPr>
            <p:ph idx="1"/>
          </p:nvPr>
        </p:nvSpPr>
        <p:spPr>
          <a:xfrm>
            <a:off x="533400" y="1295400"/>
            <a:ext cx="8077200" cy="4038600"/>
          </a:xfrm>
        </p:spPr>
        <p:txBody>
          <a:bodyPr/>
          <a:lstStyle/>
          <a:p>
            <a:r>
              <a:rPr lang="en-US" dirty="0" smtClean="0"/>
              <a:t>Public body may respond that it does not possess records responsive to the request. </a:t>
            </a:r>
          </a:p>
          <a:p>
            <a:pPr lvl="1"/>
            <a:r>
              <a:rPr lang="en-US" dirty="0" smtClean="0"/>
              <a:t>Although not technically a denial, this is something that can be reviewed.</a:t>
            </a:r>
          </a:p>
          <a:p>
            <a:r>
              <a:rPr lang="en-US" dirty="0" smtClean="0"/>
              <a:t>Also may deny the request on the basis that it asks the public body to create record or answer a question.</a:t>
            </a:r>
          </a:p>
          <a:p>
            <a:r>
              <a:rPr lang="en-US" dirty="0" smtClean="0"/>
              <a:t>Or record maintained online, or request unduly burdensome.</a:t>
            </a:r>
          </a:p>
          <a:p>
            <a:endParaRPr lang="en-US" dirty="0"/>
          </a:p>
        </p:txBody>
      </p:sp>
    </p:spTree>
    <p:extLst>
      <p:ext uri="{BB962C8B-B14F-4D97-AF65-F5344CB8AC3E}">
        <p14:creationId xmlns:p14="http://schemas.microsoft.com/office/powerpoint/2010/main" val="378419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99"/>
                </a:solidFill>
              </a:rPr>
              <a:t>Records Maintained Online</a:t>
            </a:r>
          </a:p>
        </p:txBody>
      </p:sp>
      <p:sp>
        <p:nvSpPr>
          <p:cNvPr id="3" name="Content Placeholder 2"/>
          <p:cNvSpPr>
            <a:spLocks noGrp="1"/>
          </p:cNvSpPr>
          <p:nvPr>
            <p:ph idx="1"/>
          </p:nvPr>
        </p:nvSpPr>
        <p:spPr>
          <a:xfrm>
            <a:off x="427892" y="1524000"/>
            <a:ext cx="8229600" cy="4373565"/>
          </a:xfrm>
        </p:spPr>
        <p:txBody>
          <a:bodyPr/>
          <a:lstStyle/>
          <a:p>
            <a:pPr marL="0" indent="0">
              <a:buNone/>
            </a:pPr>
            <a:r>
              <a:rPr lang="en-US" sz="1100" b="1" dirty="0">
                <a:solidFill>
                  <a:schemeClr val="accent2">
                    <a:lumMod val="60000"/>
                    <a:lumOff val="40000"/>
                  </a:schemeClr>
                </a:solidFill>
              </a:rPr>
              <a:t> </a:t>
            </a:r>
            <a:r>
              <a:rPr lang="en-US" sz="2800" dirty="0" smtClean="0">
                <a:solidFill>
                  <a:schemeClr val="accent2">
                    <a:lumMod val="60000"/>
                    <a:lumOff val="40000"/>
                  </a:schemeClr>
                </a:solidFill>
              </a:rPr>
              <a:t>Section 8.5</a:t>
            </a:r>
            <a:r>
              <a:rPr lang="en-US" sz="2800" dirty="0" smtClean="0"/>
              <a:t> of FOIA</a:t>
            </a:r>
          </a:p>
          <a:p>
            <a:r>
              <a:rPr lang="en-US" sz="2800" dirty="0" smtClean="0"/>
              <a:t>Public </a:t>
            </a:r>
            <a:r>
              <a:rPr lang="en-US" sz="2800" dirty="0"/>
              <a:t>body is not required to copy a public record that is published on </a:t>
            </a:r>
            <a:r>
              <a:rPr lang="en-US" sz="2800" dirty="0" smtClean="0"/>
              <a:t>its </a:t>
            </a:r>
            <a:r>
              <a:rPr lang="en-US" sz="2800" dirty="0"/>
              <a:t>website; </a:t>
            </a:r>
            <a:endParaRPr lang="en-US" sz="2800" dirty="0" smtClean="0"/>
          </a:p>
          <a:p>
            <a:r>
              <a:rPr lang="en-US" sz="2800" dirty="0" smtClean="0"/>
              <a:t>Public </a:t>
            </a:r>
            <a:r>
              <a:rPr lang="en-US" sz="2800" dirty="0"/>
              <a:t>body must </a:t>
            </a:r>
            <a:r>
              <a:rPr lang="en-US" sz="2800" u="sng" dirty="0"/>
              <a:t>notify</a:t>
            </a:r>
            <a:r>
              <a:rPr lang="en-US" sz="2800" dirty="0"/>
              <a:t> the requester that the public record is available online and </a:t>
            </a:r>
            <a:r>
              <a:rPr lang="en-US" sz="2800" u="sng" dirty="0"/>
              <a:t>direct</a:t>
            </a:r>
            <a:r>
              <a:rPr lang="en-US" sz="2800" dirty="0"/>
              <a:t> the requester to the website.</a:t>
            </a:r>
          </a:p>
          <a:p>
            <a:r>
              <a:rPr lang="en-US" sz="2800" dirty="0" smtClean="0"/>
              <a:t>Persons unable </a:t>
            </a:r>
            <a:r>
              <a:rPr lang="en-US" sz="2800" dirty="0"/>
              <a:t>to reasonably access the record </a:t>
            </a:r>
            <a:r>
              <a:rPr lang="en-US" sz="2800" dirty="0" smtClean="0"/>
              <a:t>online may </a:t>
            </a:r>
            <a:r>
              <a:rPr lang="en-US" sz="2800" b="1" dirty="0"/>
              <a:t>re-submit the </a:t>
            </a:r>
            <a:r>
              <a:rPr lang="en-US" sz="2800" b="1" dirty="0" smtClean="0"/>
              <a:t>request, </a:t>
            </a:r>
            <a:r>
              <a:rPr lang="en-US" sz="2800" dirty="0" smtClean="0"/>
              <a:t>public </a:t>
            </a:r>
            <a:r>
              <a:rPr lang="en-US" sz="2800" dirty="0"/>
              <a:t>body must then respond as provided in section 3. </a:t>
            </a:r>
            <a:r>
              <a:rPr lang="en-US" sz="2400" dirty="0"/>
              <a:t> 	</a:t>
            </a:r>
          </a:p>
          <a:p>
            <a:pPr marL="0" indent="0">
              <a:buNone/>
            </a:pPr>
            <a:r>
              <a:rPr lang="en-US" sz="1100" dirty="0"/>
              <a:t> </a:t>
            </a:r>
          </a:p>
          <a:p>
            <a:endParaRPr lang="en-US" dirty="0"/>
          </a:p>
        </p:txBody>
      </p:sp>
    </p:spTree>
    <p:extLst>
      <p:ext uri="{BB962C8B-B14F-4D97-AF65-F5344CB8AC3E}">
        <p14:creationId xmlns:p14="http://schemas.microsoft.com/office/powerpoint/2010/main" val="69356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33400"/>
            <a:ext cx="8229600" cy="1143000"/>
          </a:xfrm>
        </p:spPr>
        <p:txBody>
          <a:bodyPr/>
          <a:lstStyle/>
          <a:p>
            <a:pPr eaLnBrk="1" hangingPunct="1"/>
            <a:r>
              <a:rPr lang="en-US" dirty="0" smtClean="0">
                <a:solidFill>
                  <a:srgbClr val="FFFF99"/>
                </a:solidFill>
              </a:rPr>
              <a:t>The Freedom of Information Act </a:t>
            </a:r>
            <a:br>
              <a:rPr lang="en-US" dirty="0" smtClean="0">
                <a:solidFill>
                  <a:srgbClr val="FFFF99"/>
                </a:solidFill>
              </a:rPr>
            </a:br>
            <a:endParaRPr lang="en-US" dirty="0" smtClean="0">
              <a:solidFill>
                <a:schemeClr val="folHlink"/>
              </a:solidFill>
            </a:endParaRPr>
          </a:p>
        </p:txBody>
      </p:sp>
      <p:sp>
        <p:nvSpPr>
          <p:cNvPr id="3075" name="Rectangle 3"/>
          <p:cNvSpPr>
            <a:spLocks noGrp="1" noChangeArrowheads="1"/>
          </p:cNvSpPr>
          <p:nvPr>
            <p:ph idx="1"/>
          </p:nvPr>
        </p:nvSpPr>
        <p:spPr>
          <a:xfrm>
            <a:off x="457200" y="1447801"/>
            <a:ext cx="8229600" cy="4678364"/>
          </a:xfrm>
        </p:spPr>
        <p:txBody>
          <a:bodyPr/>
          <a:lstStyle/>
          <a:p>
            <a:pPr marL="0" indent="0" eaLnBrk="1" hangingPunct="1">
              <a:buClr>
                <a:schemeClr val="tx1"/>
              </a:buClr>
              <a:buNone/>
            </a:pPr>
            <a:r>
              <a:rPr lang="en-US" sz="2800" dirty="0" smtClean="0"/>
              <a:t>	The Freedom of Information Act (FOIA) </a:t>
            </a:r>
            <a:r>
              <a:rPr lang="en-US" sz="2800" dirty="0"/>
              <a:t>(5 ILCS 140/1 </a:t>
            </a:r>
            <a:r>
              <a:rPr lang="en-US" sz="2800" i="1" dirty="0"/>
              <a:t>et seq</a:t>
            </a:r>
            <a:r>
              <a:rPr lang="en-US" sz="2800" dirty="0" smtClean="0"/>
              <a:t>.) originally became effective on July 1, 1984. On January 1, 2010, significant revisions to FOIA were enacted.  Major changes include:  </a:t>
            </a:r>
          </a:p>
          <a:p>
            <a:pPr eaLnBrk="1" hangingPunct="1">
              <a:buClr>
                <a:schemeClr val="tx1"/>
              </a:buClr>
            </a:pPr>
            <a:r>
              <a:rPr lang="en-US" sz="2800" dirty="0" smtClean="0"/>
              <a:t>Presumption of Openness</a:t>
            </a:r>
          </a:p>
          <a:p>
            <a:pPr eaLnBrk="1" hangingPunct="1">
              <a:buClr>
                <a:schemeClr val="tx1"/>
              </a:buClr>
            </a:pPr>
            <a:r>
              <a:rPr lang="en-US" sz="2800" dirty="0" smtClean="0"/>
              <a:t>Response time shortened from 7 to 5 days</a:t>
            </a:r>
          </a:p>
          <a:p>
            <a:pPr eaLnBrk="1" hangingPunct="1">
              <a:buClr>
                <a:schemeClr val="tx1"/>
              </a:buClr>
            </a:pPr>
            <a:r>
              <a:rPr lang="en-US" sz="2800" dirty="0" smtClean="0"/>
              <a:t>Copying charge limits</a:t>
            </a:r>
          </a:p>
          <a:p>
            <a:pPr eaLnBrk="1" hangingPunct="1">
              <a:buClr>
                <a:schemeClr val="tx1"/>
              </a:buClr>
            </a:pPr>
            <a:r>
              <a:rPr lang="en-US" sz="2800" dirty="0" smtClean="0"/>
              <a:t>FOIA Officers and training required</a:t>
            </a:r>
          </a:p>
          <a:p>
            <a:pPr eaLnBrk="1" hangingPunct="1">
              <a:buClr>
                <a:schemeClr val="tx1"/>
              </a:buClr>
            </a:pPr>
            <a:r>
              <a:rPr lang="en-US" sz="2800" dirty="0" smtClean="0"/>
              <a:t>Creation of Public Access Counselor position</a:t>
            </a:r>
          </a:p>
          <a:p>
            <a:pPr eaLnBrk="1" hangingPunct="1">
              <a:buClr>
                <a:schemeClr val="tx1"/>
              </a:buClr>
            </a:pPr>
            <a:endParaRPr lang="en-US" sz="2800" dirty="0" smtClean="0"/>
          </a:p>
          <a:p>
            <a:pPr eaLnBrk="1" hangingPunct="1">
              <a:buClr>
                <a:schemeClr val="tx1"/>
              </a:buClr>
              <a:buFontTx/>
              <a:buNone/>
            </a:pPr>
            <a:endParaRPr lang="en-US" sz="2800" dirty="0" smtClean="0"/>
          </a:p>
        </p:txBody>
      </p:sp>
    </p:spTree>
    <p:extLst>
      <p:ext uri="{BB962C8B-B14F-4D97-AF65-F5344CB8AC3E}">
        <p14:creationId xmlns:p14="http://schemas.microsoft.com/office/powerpoint/2010/main" val="2528633696"/>
      </p:ext>
    </p:extLst>
  </p:cSld>
  <p:clrMapOvr>
    <a:masterClrMapping/>
  </p:clrMapOvr>
  <p:transition>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FFFF99"/>
                </a:solidFill>
              </a:rPr>
              <a:t>Unduly Burdensome</a:t>
            </a:r>
            <a:endParaRPr lang="en-US" dirty="0">
              <a:solidFill>
                <a:srgbClr val="FFFF99"/>
              </a:solidFill>
            </a:endParaRPr>
          </a:p>
        </p:txBody>
      </p:sp>
      <p:sp>
        <p:nvSpPr>
          <p:cNvPr id="3" name="Content Placeholder 2"/>
          <p:cNvSpPr>
            <a:spLocks noGrp="1"/>
          </p:cNvSpPr>
          <p:nvPr>
            <p:ph idx="1"/>
          </p:nvPr>
        </p:nvSpPr>
        <p:spPr>
          <a:xfrm>
            <a:off x="457200" y="1524000"/>
            <a:ext cx="8229600" cy="4800600"/>
          </a:xfrm>
        </p:spPr>
        <p:txBody>
          <a:bodyPr/>
          <a:lstStyle/>
          <a:p>
            <a:pPr>
              <a:buFont typeface="Arial" panose="020B0604020202020204" pitchFamily="34" charset="0"/>
              <a:buChar char="•"/>
            </a:pPr>
            <a:r>
              <a:rPr lang="en-US" sz="2400" dirty="0" smtClean="0">
                <a:solidFill>
                  <a:schemeClr val="accent2">
                    <a:lumMod val="60000"/>
                    <a:lumOff val="40000"/>
                  </a:schemeClr>
                </a:solidFill>
              </a:rPr>
              <a:t>Section 3(g) of FOIA </a:t>
            </a:r>
            <a:r>
              <a:rPr lang="en-US" sz="2400" dirty="0" smtClean="0"/>
              <a:t>permits a public body to deny a request if compliance would be unduly burdensome.</a:t>
            </a:r>
          </a:p>
          <a:p>
            <a:pPr>
              <a:buFont typeface="Arial" panose="020B0604020202020204" pitchFamily="34" charset="0"/>
              <a:buChar char="•"/>
            </a:pPr>
            <a:r>
              <a:rPr lang="en-US" sz="2400" dirty="0" smtClean="0"/>
              <a:t>Before invoking this section, must extend opportunity to reduce the request to manageable proportions.</a:t>
            </a:r>
          </a:p>
          <a:p>
            <a:pPr>
              <a:buFont typeface="Arial" panose="020B0604020202020204" pitchFamily="34" charset="0"/>
              <a:buChar char="•"/>
            </a:pPr>
            <a:r>
              <a:rPr lang="en-US" sz="2400" dirty="0" smtClean="0"/>
              <a:t>Is your request unduly burdensome? It depends!</a:t>
            </a:r>
          </a:p>
          <a:p>
            <a:pPr marL="457200" lvl="1" indent="0">
              <a:buNone/>
            </a:pPr>
            <a:r>
              <a:rPr lang="en-US" sz="2400" dirty="0" smtClean="0">
                <a:sym typeface="Wingdings" panose="05000000000000000000" pitchFamily="2" charset="2"/>
              </a:rPr>
              <a:t> </a:t>
            </a:r>
            <a:r>
              <a:rPr lang="en-US" sz="2400" dirty="0" smtClean="0"/>
              <a:t>Request is unduly burdensome if burden of compliance on public body outweighs public interest in the information. Case by case analysis.</a:t>
            </a:r>
          </a:p>
          <a:p>
            <a:pPr>
              <a:buFont typeface="Arial" panose="020B0604020202020204" pitchFamily="34" charset="0"/>
              <a:buChar char="•"/>
            </a:pPr>
            <a:r>
              <a:rPr lang="en-US" sz="2400" dirty="0" smtClean="0"/>
              <a:t>Repeated requests by same person for same records identical to records </a:t>
            </a:r>
            <a:r>
              <a:rPr lang="en-US" sz="2400" i="1" dirty="0" smtClean="0"/>
              <a:t>previously provided or properly denied</a:t>
            </a:r>
            <a:r>
              <a:rPr lang="en-US" sz="2400" dirty="0" smtClean="0"/>
              <a:t> are unduly burdensome</a:t>
            </a:r>
            <a:r>
              <a:rPr lang="en-US" sz="2400" dirty="0"/>
              <a:t>.</a:t>
            </a:r>
            <a:endParaRPr lang="en-US" sz="2400" dirty="0">
              <a:solidFill>
                <a:schemeClr val="accent6">
                  <a:lumMod val="60000"/>
                  <a:lumOff val="40000"/>
                </a:schemeClr>
              </a:solidFill>
            </a:endParaRPr>
          </a:p>
        </p:txBody>
      </p:sp>
    </p:spTree>
    <p:extLst>
      <p:ext uri="{BB962C8B-B14F-4D97-AF65-F5344CB8AC3E}">
        <p14:creationId xmlns:p14="http://schemas.microsoft.com/office/powerpoint/2010/main" val="30024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ctrTitle"/>
          </p:nvPr>
        </p:nvSpPr>
        <p:spPr>
          <a:xfrm>
            <a:off x="685800" y="457200"/>
            <a:ext cx="7772400" cy="1295400"/>
          </a:xfrm>
        </p:spPr>
        <p:txBody>
          <a:bodyPr/>
          <a:lstStyle/>
          <a:p>
            <a:pPr eaLnBrk="1" hangingPunct="1"/>
            <a:r>
              <a:rPr lang="en-US" sz="4000" dirty="0" smtClean="0">
                <a:solidFill>
                  <a:schemeClr val="folHlink"/>
                </a:solidFill>
              </a:rPr>
              <a:t>Responses that are not denials – “</a:t>
            </a:r>
            <a:r>
              <a:rPr lang="en-US" sz="4000" dirty="0">
                <a:solidFill>
                  <a:schemeClr val="folHlink"/>
                </a:solidFill>
              </a:rPr>
              <a:t>C</a:t>
            </a:r>
            <a:r>
              <a:rPr lang="en-US" sz="4000" dirty="0" smtClean="0">
                <a:solidFill>
                  <a:schemeClr val="folHlink"/>
                </a:solidFill>
              </a:rPr>
              <a:t>ommercial purpose”</a:t>
            </a:r>
          </a:p>
        </p:txBody>
      </p:sp>
      <p:sp>
        <p:nvSpPr>
          <p:cNvPr id="27651" name="Rectangle 3"/>
          <p:cNvSpPr>
            <a:spLocks noGrp="1" noChangeArrowheads="1"/>
          </p:cNvSpPr>
          <p:nvPr>
            <p:ph type="subTitle" idx="1"/>
          </p:nvPr>
        </p:nvSpPr>
        <p:spPr>
          <a:xfrm>
            <a:off x="609600" y="1981200"/>
            <a:ext cx="8153400" cy="4191000"/>
          </a:xfrm>
        </p:spPr>
        <p:txBody>
          <a:bodyPr/>
          <a:lstStyle/>
          <a:p>
            <a:pPr algn="l" eaLnBrk="1" hangingPunct="1">
              <a:buClr>
                <a:schemeClr val="tx1"/>
              </a:buClr>
            </a:pPr>
            <a:r>
              <a:rPr lang="en-US" sz="2800" dirty="0" smtClean="0"/>
              <a:t>	“’Commercial purpose’ means the use of any part of a public record or records, or information derived from public records, in any form for sale, resale, or solicitation or advertisement for sales or services.”  </a:t>
            </a:r>
          </a:p>
          <a:p>
            <a:pPr algn="l" eaLnBrk="1" hangingPunct="1">
              <a:buClr>
                <a:schemeClr val="tx1"/>
              </a:buClr>
            </a:pPr>
            <a:r>
              <a:rPr lang="en-US" sz="2800" dirty="0" smtClean="0">
                <a:solidFill>
                  <a:schemeClr val="accent6">
                    <a:lumMod val="60000"/>
                    <a:lumOff val="40000"/>
                  </a:schemeClr>
                </a:solidFill>
              </a:rPr>
              <a:t>5 ILCS 140/2(c-10)</a:t>
            </a:r>
          </a:p>
          <a:p>
            <a:pPr marL="457200" indent="-457200" algn="l" eaLnBrk="1" hangingPunct="1">
              <a:buClr>
                <a:schemeClr val="tx1"/>
              </a:buClr>
              <a:buFont typeface="Arial" panose="020B0604020202020204" pitchFamily="34" charset="0"/>
              <a:buChar char="•"/>
            </a:pPr>
            <a:r>
              <a:rPr lang="en-US" sz="2800" dirty="0" smtClean="0">
                <a:solidFill>
                  <a:schemeClr val="accent6">
                    <a:lumMod val="40000"/>
                    <a:lumOff val="60000"/>
                  </a:schemeClr>
                </a:solidFill>
              </a:rPr>
              <a:t>Response due within </a:t>
            </a:r>
            <a:r>
              <a:rPr lang="en-US" sz="2800" b="1" dirty="0" smtClean="0">
                <a:solidFill>
                  <a:schemeClr val="accent6">
                    <a:lumMod val="40000"/>
                    <a:lumOff val="60000"/>
                  </a:schemeClr>
                </a:solidFill>
              </a:rPr>
              <a:t>21</a:t>
            </a:r>
            <a:r>
              <a:rPr lang="en-US" sz="2800" dirty="0" smtClean="0">
                <a:solidFill>
                  <a:schemeClr val="accent6">
                    <a:lumMod val="40000"/>
                    <a:lumOff val="60000"/>
                  </a:schemeClr>
                </a:solidFill>
              </a:rPr>
              <a:t> business days;</a:t>
            </a:r>
          </a:p>
          <a:p>
            <a:pPr marL="457200" indent="-457200" algn="l" eaLnBrk="1" hangingPunct="1">
              <a:buClr>
                <a:schemeClr val="tx1"/>
              </a:buClr>
              <a:buFont typeface="Arial" panose="020B0604020202020204" pitchFamily="34" charset="0"/>
              <a:buChar char="•"/>
            </a:pPr>
            <a:r>
              <a:rPr lang="en-US" sz="2800" dirty="0" smtClean="0">
                <a:solidFill>
                  <a:schemeClr val="accent6">
                    <a:lumMod val="40000"/>
                    <a:lumOff val="60000"/>
                  </a:schemeClr>
                </a:solidFill>
              </a:rPr>
              <a:t>No review by PAC, except commercial purpose designation.</a:t>
            </a:r>
          </a:p>
        </p:txBody>
      </p:sp>
    </p:spTree>
    <p:extLst>
      <p:ext uri="{BB962C8B-B14F-4D97-AF65-F5344CB8AC3E}">
        <p14:creationId xmlns:p14="http://schemas.microsoft.com/office/powerpoint/2010/main" val="2940553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“Recurrent Requester”</a:t>
            </a:r>
            <a:endParaRPr lang="en-US" dirty="0">
              <a:solidFill>
                <a:srgbClr val="FFFF99"/>
              </a:solidFill>
            </a:endParaRPr>
          </a:p>
        </p:txBody>
      </p:sp>
      <p:sp>
        <p:nvSpPr>
          <p:cNvPr id="37890" name="Content Placeholder 2"/>
          <p:cNvSpPr>
            <a:spLocks noGrp="1"/>
          </p:cNvSpPr>
          <p:nvPr>
            <p:ph idx="1"/>
          </p:nvPr>
        </p:nvSpPr>
        <p:spPr>
          <a:xfrm>
            <a:off x="533400" y="1371600"/>
            <a:ext cx="8229600" cy="4525963"/>
          </a:xfrm>
        </p:spPr>
        <p:txBody>
          <a:bodyPr/>
          <a:lstStyle/>
          <a:p>
            <a:pPr>
              <a:buFontTx/>
              <a:buNone/>
            </a:pPr>
            <a:r>
              <a:rPr lang="en-US" sz="2800" dirty="0" smtClean="0"/>
              <a:t>A person who, in the 12 months immediately preceding the request, has submitted to the same public body:</a:t>
            </a:r>
          </a:p>
          <a:p>
            <a:pPr>
              <a:buFontTx/>
              <a:buNone/>
            </a:pPr>
            <a:r>
              <a:rPr lang="en-US" sz="2800" dirty="0" smtClean="0"/>
              <a:t>	(i)  	a minimum of 50 requests for records, </a:t>
            </a:r>
          </a:p>
          <a:p>
            <a:pPr>
              <a:buFontTx/>
              <a:buNone/>
            </a:pPr>
            <a:r>
              <a:rPr lang="en-US" sz="2800" dirty="0" smtClean="0"/>
              <a:t>	(ii) 	a minimum of 15 requests for records within 	a 30-day period, </a:t>
            </a:r>
          </a:p>
          <a:p>
            <a:pPr>
              <a:buFontTx/>
              <a:buNone/>
            </a:pPr>
            <a:r>
              <a:rPr lang="en-US" sz="2800" dirty="0" smtClean="0"/>
              <a:t>	(iii) a minimum of 7 requests for records within a 	7-day period.  </a:t>
            </a:r>
            <a:r>
              <a:rPr lang="en-US" sz="2800" dirty="0" smtClean="0">
                <a:solidFill>
                  <a:schemeClr val="accent6">
                    <a:lumMod val="60000"/>
                    <a:lumOff val="40000"/>
                  </a:schemeClr>
                </a:solidFill>
              </a:rPr>
              <a:t>5 ILCS 140/2(g)</a:t>
            </a:r>
          </a:p>
          <a:p>
            <a:pPr>
              <a:buFontTx/>
              <a:buNone/>
            </a:pPr>
            <a:r>
              <a:rPr lang="en-US" sz="2800" dirty="0" smtClean="0"/>
              <a:t>	News media and </a:t>
            </a:r>
            <a:r>
              <a:rPr lang="en-US" sz="2800" dirty="0" smtClean="0">
                <a:solidFill>
                  <a:srgbClr val="FFFF99"/>
                </a:solidFill>
              </a:rPr>
              <a:t>non-profit</a:t>
            </a:r>
            <a:r>
              <a:rPr lang="en-US" sz="2800" dirty="0" smtClean="0"/>
              <a:t>, scientific, or academic organizations are generally excluded. </a:t>
            </a:r>
            <a:r>
              <a:rPr lang="en-US" dirty="0" smtClean="0"/>
              <a:t/>
            </a:r>
            <a:br>
              <a:rPr lang="en-US" dirty="0" smtClean="0"/>
            </a:br>
            <a:endParaRPr lang="en-US" dirty="0" smtClean="0"/>
          </a:p>
        </p:txBody>
      </p:sp>
      <p:sp>
        <p:nvSpPr>
          <p:cNvPr id="3" name="5-Point Star 2"/>
          <p:cNvSpPr/>
          <p:nvPr/>
        </p:nvSpPr>
        <p:spPr>
          <a:xfrm>
            <a:off x="9982200" y="2057400"/>
            <a:ext cx="1524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6600"/>
              </a:solidFill>
            </a:endParaRPr>
          </a:p>
        </p:txBody>
      </p:sp>
    </p:spTree>
    <p:extLst>
      <p:ext uri="{BB962C8B-B14F-4D97-AF65-F5344CB8AC3E}">
        <p14:creationId xmlns:p14="http://schemas.microsoft.com/office/powerpoint/2010/main" val="23740655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99"/>
                </a:solidFill>
              </a:rPr>
              <a:t>“Recurrent Requester”</a:t>
            </a:r>
            <a:endParaRPr lang="en-US" dirty="0">
              <a:solidFill>
                <a:srgbClr val="FFFF99"/>
              </a:solidFill>
            </a:endParaRPr>
          </a:p>
        </p:txBody>
      </p:sp>
      <p:sp>
        <p:nvSpPr>
          <p:cNvPr id="39938" name="Title 1"/>
          <p:cNvSpPr>
            <a:spLocks noGrp="1"/>
          </p:cNvSpPr>
          <p:nvPr>
            <p:ph idx="1"/>
          </p:nvPr>
        </p:nvSpPr>
        <p:spPr>
          <a:xfrm>
            <a:off x="457200" y="1371601"/>
            <a:ext cx="8229600" cy="4754563"/>
          </a:xfrm>
        </p:spPr>
        <p:txBody>
          <a:bodyPr/>
          <a:lstStyle/>
          <a:p>
            <a:pPr>
              <a:buFontTx/>
              <a:buNone/>
            </a:pPr>
            <a:r>
              <a:rPr lang="en-US" sz="2800" dirty="0" smtClean="0"/>
              <a:t>		</a:t>
            </a:r>
          </a:p>
          <a:p>
            <a:pPr>
              <a:buFontTx/>
              <a:buNone/>
            </a:pPr>
            <a:r>
              <a:rPr lang="en-US" sz="2800" dirty="0" smtClean="0"/>
              <a:t>		</a:t>
            </a:r>
            <a:r>
              <a:rPr lang="en-US" sz="3600" dirty="0" smtClean="0"/>
              <a:t>Within </a:t>
            </a:r>
            <a:r>
              <a:rPr lang="en-US" sz="3600" b="1" dirty="0" smtClean="0"/>
              <a:t>5</a:t>
            </a:r>
            <a:r>
              <a:rPr lang="en-US" sz="3600" dirty="0" smtClean="0">
                <a:solidFill>
                  <a:srgbClr val="FFE701"/>
                </a:solidFill>
              </a:rPr>
              <a:t> </a:t>
            </a:r>
            <a:r>
              <a:rPr lang="en-US" sz="3600" dirty="0" smtClean="0"/>
              <a:t>business days, notification that the request is being treated as one from a recurrent requester.</a:t>
            </a:r>
          </a:p>
          <a:p>
            <a:pPr>
              <a:buFontTx/>
              <a:buNone/>
            </a:pPr>
            <a:r>
              <a:rPr lang="en-US" sz="3600" dirty="0" smtClean="0"/>
              <a:t> </a:t>
            </a:r>
            <a:endParaRPr lang="en-US" sz="3600" dirty="0"/>
          </a:p>
          <a:p>
            <a:pPr>
              <a:buFontTx/>
              <a:buNone/>
            </a:pPr>
            <a:r>
              <a:rPr lang="en-US" sz="3600" dirty="0" smtClean="0"/>
              <a:t>	</a:t>
            </a:r>
            <a:r>
              <a:rPr lang="en-US" sz="3600" dirty="0" smtClean="0">
                <a:solidFill>
                  <a:schemeClr val="accent2">
                    <a:lumMod val="60000"/>
                    <a:lumOff val="40000"/>
                  </a:schemeClr>
                </a:solidFill>
              </a:rPr>
              <a:t>Response in </a:t>
            </a:r>
            <a:r>
              <a:rPr lang="en-US" sz="3600" b="1" dirty="0" smtClean="0">
                <a:solidFill>
                  <a:schemeClr val="accent2">
                    <a:lumMod val="60000"/>
                    <a:lumOff val="40000"/>
                  </a:schemeClr>
                </a:solidFill>
              </a:rPr>
              <a:t>21</a:t>
            </a:r>
            <a:r>
              <a:rPr lang="en-US" sz="3600" dirty="0" smtClean="0">
                <a:solidFill>
                  <a:schemeClr val="accent2">
                    <a:lumMod val="60000"/>
                    <a:lumOff val="40000"/>
                  </a:schemeClr>
                </a:solidFill>
              </a:rPr>
              <a:t> business days. </a:t>
            </a:r>
            <a:r>
              <a:rPr lang="en-US" sz="3600" dirty="0" smtClean="0"/>
              <a:t> </a:t>
            </a:r>
          </a:p>
          <a:p>
            <a:pPr>
              <a:buFontTx/>
              <a:buNone/>
            </a:pPr>
            <a:r>
              <a:rPr lang="en-US" sz="2800" dirty="0" smtClean="0"/>
              <a:t> </a:t>
            </a:r>
          </a:p>
          <a:p>
            <a:pPr marL="514350" indent="-514350">
              <a:buNone/>
            </a:pPr>
            <a:r>
              <a:rPr lang="en-US" sz="2800" dirty="0" smtClean="0"/>
              <a:t>	</a:t>
            </a:r>
            <a:endParaRPr lang="en-US" sz="2400" dirty="0" smtClean="0"/>
          </a:p>
        </p:txBody>
      </p:sp>
      <p:sp>
        <p:nvSpPr>
          <p:cNvPr id="3" name="5-Point Star 2"/>
          <p:cNvSpPr/>
          <p:nvPr/>
        </p:nvSpPr>
        <p:spPr>
          <a:xfrm flipH="1">
            <a:off x="9753600" y="1905000"/>
            <a:ext cx="762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708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“Voluminous Request”</a:t>
            </a:r>
            <a:endParaRPr lang="en-US" dirty="0">
              <a:solidFill>
                <a:srgbClr val="FFFF99"/>
              </a:solidFill>
            </a:endParaRPr>
          </a:p>
        </p:txBody>
      </p:sp>
      <p:sp>
        <p:nvSpPr>
          <p:cNvPr id="3" name="Content Placeholder 2"/>
          <p:cNvSpPr>
            <a:spLocks noGrp="1"/>
          </p:cNvSpPr>
          <p:nvPr>
            <p:ph idx="1"/>
          </p:nvPr>
        </p:nvSpPr>
        <p:spPr>
          <a:xfrm>
            <a:off x="457200" y="1417638"/>
            <a:ext cx="8229600" cy="4983164"/>
          </a:xfrm>
        </p:spPr>
        <p:txBody>
          <a:bodyPr/>
          <a:lstStyle/>
          <a:p>
            <a:pPr marL="0" indent="0">
              <a:buNone/>
            </a:pPr>
            <a:r>
              <a:rPr lang="en-US" sz="2000" dirty="0"/>
              <a:t> </a:t>
            </a:r>
            <a:r>
              <a:rPr lang="en-US" sz="2400" dirty="0" smtClean="0"/>
              <a:t>"</a:t>
            </a:r>
            <a:r>
              <a:rPr lang="en-US" sz="2400" dirty="0"/>
              <a:t>Voluminous request" means a request that: </a:t>
            </a:r>
          </a:p>
          <a:p>
            <a:pPr marL="971550" lvl="1" indent="-514350">
              <a:buAutoNum type="romanLcParenBoth"/>
            </a:pPr>
            <a:r>
              <a:rPr lang="en-US" sz="2400" dirty="0" smtClean="0"/>
              <a:t>includes </a:t>
            </a:r>
            <a:r>
              <a:rPr lang="en-US" sz="2400" dirty="0"/>
              <a:t>more than 5 individual requests for more </a:t>
            </a:r>
            <a:r>
              <a:rPr lang="en-US" sz="2400" dirty="0" smtClean="0"/>
              <a:t>than </a:t>
            </a:r>
            <a:r>
              <a:rPr lang="en-US" sz="2400" b="1" i="1" dirty="0">
                <a:solidFill>
                  <a:srgbClr val="FFFF99"/>
                </a:solidFill>
              </a:rPr>
              <a:t>5 different categories</a:t>
            </a:r>
            <a:r>
              <a:rPr lang="en-US" sz="2400" dirty="0"/>
              <a:t> of records or a </a:t>
            </a:r>
            <a:r>
              <a:rPr lang="en-US" sz="2400" dirty="0" smtClean="0"/>
              <a:t>combination </a:t>
            </a:r>
            <a:r>
              <a:rPr lang="en-US" sz="2400" dirty="0"/>
              <a:t>of individual requests that total requests </a:t>
            </a:r>
            <a:r>
              <a:rPr lang="en-US" sz="2400" dirty="0" smtClean="0"/>
              <a:t>for </a:t>
            </a:r>
            <a:r>
              <a:rPr lang="en-US" sz="2400" dirty="0"/>
              <a:t>more than 5 different categories of records in a </a:t>
            </a:r>
            <a:r>
              <a:rPr lang="en-US" sz="2400" dirty="0" smtClean="0"/>
              <a:t>period </a:t>
            </a:r>
            <a:r>
              <a:rPr lang="en-US" sz="2400" dirty="0"/>
              <a:t>of 20 business days; or </a:t>
            </a:r>
          </a:p>
          <a:p>
            <a:pPr marL="971550" lvl="1" indent="-514350">
              <a:buAutoNum type="romanLcParenBoth"/>
            </a:pPr>
            <a:r>
              <a:rPr lang="en-US" sz="2400" dirty="0" smtClean="0"/>
              <a:t>requires </a:t>
            </a:r>
            <a:r>
              <a:rPr lang="en-US" sz="2400" dirty="0"/>
              <a:t>the compilation of more than </a:t>
            </a:r>
            <a:r>
              <a:rPr lang="en-US" sz="2400" b="1" i="1" dirty="0">
                <a:solidFill>
                  <a:srgbClr val="FFFF99"/>
                </a:solidFill>
              </a:rPr>
              <a:t>500 letter or </a:t>
            </a:r>
            <a:r>
              <a:rPr lang="en-US" sz="2400" b="1" i="1" dirty="0" smtClean="0">
                <a:solidFill>
                  <a:srgbClr val="FFFF99"/>
                </a:solidFill>
              </a:rPr>
              <a:t>           legal-sized </a:t>
            </a:r>
            <a:r>
              <a:rPr lang="en-US" sz="2400" b="1" i="1" dirty="0">
                <a:solidFill>
                  <a:srgbClr val="FFFF99"/>
                </a:solidFill>
              </a:rPr>
              <a:t>pages</a:t>
            </a:r>
            <a:r>
              <a:rPr lang="en-US" sz="2400" dirty="0"/>
              <a:t> of public records </a:t>
            </a:r>
            <a:r>
              <a:rPr lang="en-US" sz="2400" b="1" i="1" dirty="0">
                <a:solidFill>
                  <a:srgbClr val="FFFF99"/>
                </a:solidFill>
              </a:rPr>
              <a:t>unless </a:t>
            </a:r>
            <a:r>
              <a:rPr lang="en-US" sz="2400" dirty="0"/>
              <a:t>a single requested record exceeds 500 pages. "Single requested record" may include, but is not limited to, one report, form, e-mail, letter, memorandum, book, map, microfilm, tape, or recording. </a:t>
            </a:r>
          </a:p>
          <a:p>
            <a:pPr marL="457200" lvl="1" indent="0">
              <a:buNone/>
            </a:pPr>
            <a:r>
              <a:rPr lang="en-US" sz="2400" dirty="0" smtClean="0">
                <a:solidFill>
                  <a:schemeClr val="accent6">
                    <a:lumMod val="60000"/>
                    <a:lumOff val="40000"/>
                  </a:schemeClr>
                </a:solidFill>
              </a:rPr>
              <a:t>Section </a:t>
            </a:r>
            <a:r>
              <a:rPr lang="en-US" sz="2400" dirty="0">
                <a:solidFill>
                  <a:schemeClr val="accent6">
                    <a:lumMod val="60000"/>
                    <a:lumOff val="40000"/>
                  </a:schemeClr>
                </a:solidFill>
              </a:rPr>
              <a:t>2(h)</a:t>
            </a:r>
            <a:endParaRPr lang="en-US" sz="2400" dirty="0"/>
          </a:p>
          <a:p>
            <a:pPr marL="0" indent="0">
              <a:buNone/>
            </a:pPr>
            <a:r>
              <a:rPr lang="en-US" sz="2000" dirty="0"/>
              <a:t>  </a:t>
            </a:r>
          </a:p>
        </p:txBody>
      </p:sp>
    </p:spTree>
    <p:extLst>
      <p:ext uri="{BB962C8B-B14F-4D97-AF65-F5344CB8AC3E}">
        <p14:creationId xmlns:p14="http://schemas.microsoft.com/office/powerpoint/2010/main" val="30166306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FF99"/>
                </a:solidFill>
              </a:rPr>
              <a:t>“Voluminous Request”</a:t>
            </a:r>
            <a:endParaRPr lang="en-US" sz="3600" dirty="0">
              <a:solidFill>
                <a:srgbClr val="FFFF99"/>
              </a:solidFill>
            </a:endParaRPr>
          </a:p>
        </p:txBody>
      </p:sp>
      <p:sp>
        <p:nvSpPr>
          <p:cNvPr id="3" name="Content Placeholder 2"/>
          <p:cNvSpPr>
            <a:spLocks noGrp="1"/>
          </p:cNvSpPr>
          <p:nvPr>
            <p:ph idx="1"/>
          </p:nvPr>
        </p:nvSpPr>
        <p:spPr>
          <a:xfrm>
            <a:off x="457200" y="1417638"/>
            <a:ext cx="8229600" cy="4754562"/>
          </a:xfrm>
        </p:spPr>
        <p:txBody>
          <a:bodyPr/>
          <a:lstStyle/>
          <a:p>
            <a:pPr marL="0" indent="0">
              <a:buNone/>
            </a:pPr>
            <a:r>
              <a:rPr lang="en-US" dirty="0"/>
              <a:t> </a:t>
            </a:r>
            <a:r>
              <a:rPr lang="en-US" sz="2000" dirty="0"/>
              <a:t> </a:t>
            </a:r>
            <a:r>
              <a:rPr lang="en-US" sz="2000" dirty="0" smtClean="0"/>
              <a:t>	</a:t>
            </a:r>
            <a:r>
              <a:rPr lang="en-US" sz="2800" dirty="0" smtClean="0"/>
              <a:t>"</a:t>
            </a:r>
            <a:r>
              <a:rPr lang="en-US" sz="2800" dirty="0"/>
              <a:t>Voluminous request" does not include a request made by </a:t>
            </a:r>
            <a:r>
              <a:rPr lang="en-US" sz="2800" b="1" i="1" dirty="0">
                <a:solidFill>
                  <a:srgbClr val="FFFF99"/>
                </a:solidFill>
              </a:rPr>
              <a:t>news media and non-profit, scientific, or academic organizations </a:t>
            </a:r>
            <a:r>
              <a:rPr lang="en-US" sz="2800" b="1" dirty="0"/>
              <a:t>if</a:t>
            </a:r>
            <a:r>
              <a:rPr lang="en-US" sz="2800" dirty="0"/>
              <a:t> the principal purpose of the request is: (1) to access and disseminate information concerning news and current or passing events; (2) for articles of opinion or features of interest to the public; or (3) for the purpose of academic, scientific, or public research or education.  </a:t>
            </a:r>
            <a:endParaRPr lang="en-US" sz="2800" dirty="0" smtClean="0"/>
          </a:p>
          <a:p>
            <a:r>
              <a:rPr lang="en-US" sz="2800" dirty="0" smtClean="0"/>
              <a:t>Must give opportunity to narrow/reduce</a:t>
            </a:r>
          </a:p>
          <a:p>
            <a:pPr marL="0" indent="0">
              <a:buNone/>
            </a:pPr>
            <a:endParaRPr lang="en-US" sz="2800" dirty="0"/>
          </a:p>
          <a:p>
            <a:pPr marL="0" indent="0">
              <a:buNone/>
            </a:pPr>
            <a:endParaRPr lang="en-US" sz="2800" dirty="0"/>
          </a:p>
          <a:p>
            <a:pPr marL="0" indent="0">
              <a:buNone/>
            </a:pPr>
            <a:r>
              <a:rPr lang="en-US" sz="2400" dirty="0" smtClean="0"/>
              <a:t>	</a:t>
            </a:r>
            <a:endParaRPr lang="en-US" sz="2000" dirty="0"/>
          </a:p>
        </p:txBody>
      </p:sp>
    </p:spTree>
    <p:extLst>
      <p:ext uri="{BB962C8B-B14F-4D97-AF65-F5344CB8AC3E}">
        <p14:creationId xmlns:p14="http://schemas.microsoft.com/office/powerpoint/2010/main" val="20030664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solidFill>
                  <a:schemeClr val="folHlink"/>
                </a:solidFill>
              </a:rPr>
              <a:t>Copying Fees</a:t>
            </a:r>
          </a:p>
        </p:txBody>
      </p:sp>
      <p:sp>
        <p:nvSpPr>
          <p:cNvPr id="31747" name="Rectangle 3"/>
          <p:cNvSpPr>
            <a:spLocks noGrp="1" noChangeArrowheads="1"/>
          </p:cNvSpPr>
          <p:nvPr>
            <p:ph idx="1"/>
          </p:nvPr>
        </p:nvSpPr>
        <p:spPr>
          <a:xfrm>
            <a:off x="609600" y="1447800"/>
            <a:ext cx="8305800" cy="4525963"/>
          </a:xfrm>
        </p:spPr>
        <p:txBody>
          <a:bodyPr/>
          <a:lstStyle/>
          <a:p>
            <a:pPr eaLnBrk="1" hangingPunct="1">
              <a:lnSpc>
                <a:spcPct val="90000"/>
              </a:lnSpc>
              <a:buClr>
                <a:schemeClr val="tx1"/>
              </a:buClr>
              <a:buFont typeface="Arial" panose="020B0604020202020204" pitchFamily="34" charset="0"/>
              <a:buChar char="•"/>
            </a:pPr>
            <a:r>
              <a:rPr lang="en-US" sz="2800" dirty="0" smtClean="0"/>
              <a:t>Up to </a:t>
            </a:r>
            <a:r>
              <a:rPr lang="en-US" sz="2800" b="1" i="1" dirty="0" smtClean="0">
                <a:solidFill>
                  <a:srgbClr val="FFFF99"/>
                </a:solidFill>
              </a:rPr>
              <a:t>15 cents per page</a:t>
            </a:r>
            <a:r>
              <a:rPr lang="en-US" sz="2800" b="1" dirty="0" smtClean="0">
                <a:solidFill>
                  <a:srgbClr val="FFFF99"/>
                </a:solidFill>
              </a:rPr>
              <a:t> </a:t>
            </a:r>
            <a:r>
              <a:rPr lang="en-US" sz="2800" dirty="0" smtClean="0"/>
              <a:t>for black and white, letter or legal sized copies. </a:t>
            </a:r>
          </a:p>
          <a:p>
            <a:pPr eaLnBrk="1" hangingPunct="1">
              <a:lnSpc>
                <a:spcPct val="90000"/>
              </a:lnSpc>
              <a:buClr>
                <a:schemeClr val="tx1"/>
              </a:buClr>
              <a:buFont typeface="Arial" panose="020B0604020202020204" pitchFamily="34" charset="0"/>
              <a:buChar char="•"/>
            </a:pPr>
            <a:r>
              <a:rPr lang="en-US" sz="2800" b="1" i="1" dirty="0" smtClean="0">
                <a:solidFill>
                  <a:srgbClr val="FFFF99"/>
                </a:solidFill>
              </a:rPr>
              <a:t>First 50 pages free </a:t>
            </a:r>
            <a:r>
              <a:rPr lang="en-US" sz="2800" dirty="0" smtClean="0"/>
              <a:t>of black and white, letter or legal sized copies. </a:t>
            </a:r>
          </a:p>
          <a:p>
            <a:pPr eaLnBrk="1" hangingPunct="1">
              <a:lnSpc>
                <a:spcPct val="90000"/>
              </a:lnSpc>
              <a:buClr>
                <a:schemeClr val="tx1"/>
              </a:buClr>
              <a:buFont typeface="Arial" panose="020B0604020202020204" pitchFamily="34" charset="0"/>
              <a:buChar char="•"/>
            </a:pPr>
            <a:r>
              <a:rPr lang="en-US" sz="2800" dirty="0" smtClean="0"/>
              <a:t>If a public body provides copies in color or in a size other than letter or legal, the public body may charge its actual cost for reproducing the records. </a:t>
            </a:r>
          </a:p>
          <a:p>
            <a:pPr eaLnBrk="1" hangingPunct="1">
              <a:lnSpc>
                <a:spcPct val="90000"/>
              </a:lnSpc>
              <a:buClr>
                <a:schemeClr val="tx1"/>
              </a:buClr>
              <a:buNone/>
            </a:pPr>
            <a:r>
              <a:rPr lang="en-US" sz="2800" b="1" dirty="0" smtClean="0">
                <a:sym typeface="Wingdings" pitchFamily="2" charset="2"/>
              </a:rPr>
              <a:t>		</a:t>
            </a:r>
            <a:r>
              <a:rPr lang="en-US" sz="2800" b="1" dirty="0" smtClean="0">
                <a:solidFill>
                  <a:srgbClr val="FFFF99"/>
                </a:solidFill>
                <a:sym typeface="Wingdings" pitchFamily="2" charset="2"/>
              </a:rPr>
              <a:t></a:t>
            </a:r>
            <a:r>
              <a:rPr lang="en-US" sz="2800" b="1" dirty="0" smtClean="0">
                <a:solidFill>
                  <a:srgbClr val="FFFF99"/>
                </a:solidFill>
              </a:rPr>
              <a:t>Except when a fee is otherwise fixed by statute (e.g., crash reports, coroner’s reports) </a:t>
            </a:r>
          </a:p>
          <a:p>
            <a:pPr eaLnBrk="1" hangingPunct="1">
              <a:lnSpc>
                <a:spcPct val="90000"/>
              </a:lnSpc>
              <a:buClr>
                <a:schemeClr val="tx1"/>
              </a:buClr>
              <a:buFontTx/>
              <a:buNone/>
            </a:pPr>
            <a:r>
              <a:rPr lang="en-US" sz="2800" dirty="0"/>
              <a:t>	</a:t>
            </a:r>
            <a:r>
              <a:rPr lang="en-US" sz="2800" dirty="0" smtClean="0">
                <a:solidFill>
                  <a:schemeClr val="accent6">
                    <a:lumMod val="60000"/>
                    <a:lumOff val="40000"/>
                  </a:schemeClr>
                </a:solidFill>
              </a:rPr>
              <a:t>5 ILCS 140/6(b)</a:t>
            </a:r>
          </a:p>
          <a:p>
            <a:pPr eaLnBrk="1" hangingPunct="1">
              <a:lnSpc>
                <a:spcPct val="90000"/>
              </a:lnSpc>
            </a:pPr>
            <a:endParaRPr lang="en-US" dirty="0" smtClean="0"/>
          </a:p>
        </p:txBody>
      </p:sp>
    </p:spTree>
    <p:extLst>
      <p:ext uri="{BB962C8B-B14F-4D97-AF65-F5344CB8AC3E}">
        <p14:creationId xmlns:p14="http://schemas.microsoft.com/office/powerpoint/2010/main" val="6540229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solidFill>
                  <a:srgbClr val="FFFF99"/>
                </a:solidFill>
              </a:rPr>
              <a:t>Fees for Electronic Copies</a:t>
            </a:r>
            <a:endParaRPr lang="en-US" sz="4000" dirty="0">
              <a:solidFill>
                <a:srgbClr val="FFFF99"/>
              </a:solidFill>
            </a:endParaRPr>
          </a:p>
        </p:txBody>
      </p:sp>
      <p:sp>
        <p:nvSpPr>
          <p:cNvPr id="35842" name="Rectangle 3"/>
          <p:cNvSpPr>
            <a:spLocks noGrp="1" noChangeArrowheads="1"/>
          </p:cNvSpPr>
          <p:nvPr>
            <p:ph idx="1"/>
          </p:nvPr>
        </p:nvSpPr>
        <p:spPr>
          <a:xfrm>
            <a:off x="457200" y="1524001"/>
            <a:ext cx="8229600" cy="4602164"/>
          </a:xfrm>
        </p:spPr>
        <p:txBody>
          <a:bodyPr/>
          <a:lstStyle/>
          <a:p>
            <a:pPr>
              <a:buNone/>
            </a:pPr>
            <a:r>
              <a:rPr lang="en-US" dirty="0" smtClean="0"/>
              <a:t>		</a:t>
            </a:r>
            <a:r>
              <a:rPr lang="en-US" sz="2800" dirty="0" smtClean="0"/>
              <a:t>A public body may only charge the requester for the actual cost of purchasing the recording medium, whether disc, diskette, tape, or other medium.</a:t>
            </a:r>
          </a:p>
          <a:p>
            <a:pPr>
              <a:buNone/>
            </a:pPr>
            <a:r>
              <a:rPr lang="en-US" sz="2800" dirty="0" smtClean="0"/>
              <a:t>		</a:t>
            </a:r>
            <a:r>
              <a:rPr lang="en-US" sz="2800" dirty="0"/>
              <a:t> </a:t>
            </a:r>
            <a:r>
              <a:rPr lang="en-US" sz="2800" b="1" dirty="0" smtClean="0"/>
              <a:t>Except </a:t>
            </a:r>
            <a:r>
              <a:rPr lang="en-US" sz="2800" b="1" dirty="0"/>
              <a:t>to the extent the General Assembly </a:t>
            </a:r>
            <a:r>
              <a:rPr lang="en-US" sz="2800" b="1" dirty="0" smtClean="0"/>
              <a:t>expressly provides</a:t>
            </a:r>
            <a:r>
              <a:rPr lang="en-US" sz="2800" dirty="0" smtClean="0"/>
              <a:t>, statutory fees applicable to copies of public records when furnished in a paper format shall not be applicable to those records when furnished in an electronic format.</a:t>
            </a:r>
            <a:r>
              <a:rPr lang="en-US" sz="2800" dirty="0"/>
              <a:t> </a:t>
            </a:r>
            <a:r>
              <a:rPr lang="en-US" sz="2800" dirty="0" smtClean="0"/>
              <a:t> </a:t>
            </a:r>
            <a:r>
              <a:rPr lang="en-US" sz="2800" dirty="0" smtClean="0">
                <a:solidFill>
                  <a:schemeClr val="accent6">
                    <a:lumMod val="60000"/>
                    <a:lumOff val="40000"/>
                  </a:schemeClr>
                </a:solidFill>
              </a:rPr>
              <a:t>5 ILCS 140/6(a)</a:t>
            </a:r>
          </a:p>
        </p:txBody>
      </p:sp>
    </p:spTree>
    <p:extLst>
      <p:ext uri="{BB962C8B-B14F-4D97-AF65-F5344CB8AC3E}">
        <p14:creationId xmlns:p14="http://schemas.microsoft.com/office/powerpoint/2010/main" val="13025287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Voluminous Electronic Fees</a:t>
            </a:r>
            <a:endParaRPr lang="en-US" dirty="0">
              <a:solidFill>
                <a:srgbClr val="FFFF99"/>
              </a:solidFill>
            </a:endParaRPr>
          </a:p>
        </p:txBody>
      </p:sp>
      <p:sp>
        <p:nvSpPr>
          <p:cNvPr id="3" name="Content Placeholder 2"/>
          <p:cNvSpPr>
            <a:spLocks noGrp="1"/>
          </p:cNvSpPr>
          <p:nvPr>
            <p:ph idx="1"/>
          </p:nvPr>
        </p:nvSpPr>
        <p:spPr>
          <a:xfrm>
            <a:off x="457200" y="1219201"/>
            <a:ext cx="8229600" cy="4906964"/>
          </a:xfrm>
        </p:spPr>
        <p:txBody>
          <a:bodyPr/>
          <a:lstStyle/>
          <a:p>
            <a:pPr marL="0" indent="0">
              <a:buNone/>
            </a:pPr>
            <a:r>
              <a:rPr lang="en-US" dirty="0" smtClean="0"/>
              <a:t>Records </a:t>
            </a:r>
            <a:r>
              <a:rPr lang="en-US" u="sng" dirty="0" smtClean="0"/>
              <a:t>not</a:t>
            </a:r>
            <a:r>
              <a:rPr lang="en-US" dirty="0" smtClean="0"/>
              <a:t> in PDF:</a:t>
            </a:r>
          </a:p>
          <a:p>
            <a:pPr marL="0" indent="0">
              <a:buNone/>
            </a:pPr>
            <a:r>
              <a:rPr lang="en-US" dirty="0"/>
              <a:t>	</a:t>
            </a:r>
            <a:r>
              <a:rPr lang="en-US" dirty="0" smtClean="0">
                <a:solidFill>
                  <a:schemeClr val="accent2">
                    <a:lumMod val="40000"/>
                    <a:lumOff val="60000"/>
                  </a:schemeClr>
                </a:solidFill>
              </a:rPr>
              <a:t>2 megabytes:  		Up to $20</a:t>
            </a:r>
          </a:p>
          <a:p>
            <a:pPr marL="0" indent="0">
              <a:buNone/>
            </a:pPr>
            <a:r>
              <a:rPr lang="en-US" dirty="0">
                <a:solidFill>
                  <a:schemeClr val="accent2">
                    <a:lumMod val="40000"/>
                    <a:lumOff val="60000"/>
                  </a:schemeClr>
                </a:solidFill>
              </a:rPr>
              <a:t>	</a:t>
            </a:r>
            <a:r>
              <a:rPr lang="en-US" dirty="0" smtClean="0">
                <a:solidFill>
                  <a:schemeClr val="accent2">
                    <a:lumMod val="40000"/>
                    <a:lumOff val="60000"/>
                  </a:schemeClr>
                </a:solidFill>
              </a:rPr>
              <a:t>2-4 megabytes:	Up to $40</a:t>
            </a:r>
          </a:p>
          <a:p>
            <a:pPr marL="0" indent="0">
              <a:buNone/>
            </a:pPr>
            <a:r>
              <a:rPr lang="en-US" dirty="0" smtClean="0">
                <a:solidFill>
                  <a:schemeClr val="accent2">
                    <a:lumMod val="40000"/>
                    <a:lumOff val="60000"/>
                  </a:schemeClr>
                </a:solidFill>
              </a:rPr>
              <a:t>	4+ megabytes:		Up to $100</a:t>
            </a:r>
          </a:p>
          <a:p>
            <a:pPr marL="0" indent="0">
              <a:buNone/>
            </a:pPr>
            <a:r>
              <a:rPr lang="en-US" dirty="0" smtClean="0"/>
              <a:t>PDF Records:</a:t>
            </a:r>
          </a:p>
          <a:p>
            <a:pPr marL="0" indent="0">
              <a:buNone/>
            </a:pPr>
            <a:r>
              <a:rPr lang="en-US" dirty="0"/>
              <a:t>	</a:t>
            </a:r>
            <a:r>
              <a:rPr lang="en-US" dirty="0" smtClean="0">
                <a:solidFill>
                  <a:schemeClr val="accent2">
                    <a:lumMod val="40000"/>
                    <a:lumOff val="60000"/>
                  </a:schemeClr>
                </a:solidFill>
              </a:rPr>
              <a:t>80 megabytes:		Up to $20</a:t>
            </a:r>
          </a:p>
          <a:p>
            <a:pPr marL="0" indent="0">
              <a:buNone/>
            </a:pPr>
            <a:r>
              <a:rPr lang="en-US" dirty="0"/>
              <a:t>	</a:t>
            </a:r>
            <a:r>
              <a:rPr lang="en-US" dirty="0" smtClean="0">
                <a:solidFill>
                  <a:schemeClr val="accent2">
                    <a:lumMod val="40000"/>
                    <a:lumOff val="60000"/>
                  </a:schemeClr>
                </a:solidFill>
              </a:rPr>
              <a:t>80-160 megabytes:	Up to $40</a:t>
            </a:r>
          </a:p>
          <a:p>
            <a:pPr marL="0" indent="0">
              <a:buNone/>
            </a:pPr>
            <a:r>
              <a:rPr lang="en-US" dirty="0">
                <a:solidFill>
                  <a:schemeClr val="accent2">
                    <a:lumMod val="40000"/>
                    <a:lumOff val="60000"/>
                  </a:schemeClr>
                </a:solidFill>
              </a:rPr>
              <a:t>	</a:t>
            </a:r>
            <a:r>
              <a:rPr lang="en-US" dirty="0" smtClean="0">
                <a:solidFill>
                  <a:schemeClr val="accent2">
                    <a:lumMod val="40000"/>
                    <a:lumOff val="60000"/>
                  </a:schemeClr>
                </a:solidFill>
              </a:rPr>
              <a:t>160+ megabytes	Up to $100</a:t>
            </a:r>
            <a:endParaRPr lang="en-US" dirty="0">
              <a:solidFill>
                <a:schemeClr val="accent2">
                  <a:lumMod val="40000"/>
                  <a:lumOff val="60000"/>
                </a:schemeClr>
              </a:solidFill>
            </a:endParaRPr>
          </a:p>
        </p:txBody>
      </p:sp>
    </p:spTree>
    <p:extLst>
      <p:ext uri="{BB962C8B-B14F-4D97-AF65-F5344CB8AC3E}">
        <p14:creationId xmlns:p14="http://schemas.microsoft.com/office/powerpoint/2010/main" val="33873362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304800"/>
            <a:ext cx="8153400" cy="6172200"/>
          </a:xfrm>
        </p:spPr>
        <p:txBody>
          <a:bodyPr/>
          <a:lstStyle/>
          <a:p>
            <a:pPr algn="ctr" eaLnBrk="1" hangingPunct="1">
              <a:lnSpc>
                <a:spcPct val="90000"/>
              </a:lnSpc>
              <a:buClr>
                <a:schemeClr val="tx1"/>
              </a:buClr>
              <a:buFontTx/>
              <a:buNone/>
            </a:pPr>
            <a:r>
              <a:rPr lang="en-US" sz="4400" dirty="0" smtClean="0">
                <a:solidFill>
                  <a:srgbClr val="FFFF99"/>
                </a:solidFill>
              </a:rPr>
              <a:t>Primary Reasons for Denials or Partial Denials – Information Exempt from FOIA Disclosure</a:t>
            </a:r>
            <a:endParaRPr lang="en-US" sz="2800" dirty="0" smtClean="0"/>
          </a:p>
          <a:p>
            <a:pPr eaLnBrk="1" hangingPunct="1">
              <a:lnSpc>
                <a:spcPct val="90000"/>
              </a:lnSpc>
              <a:buClr>
                <a:schemeClr val="tx1"/>
              </a:buClr>
              <a:buFontTx/>
              <a:buNone/>
            </a:pPr>
            <a:r>
              <a:rPr lang="en-US" sz="2800" dirty="0" smtClean="0"/>
              <a:t>		</a:t>
            </a:r>
          </a:p>
          <a:p>
            <a:pPr eaLnBrk="1" hangingPunct="1">
              <a:lnSpc>
                <a:spcPct val="90000"/>
              </a:lnSpc>
              <a:buClr>
                <a:schemeClr val="tx1"/>
              </a:buClr>
              <a:buFontTx/>
              <a:buNone/>
            </a:pPr>
            <a:r>
              <a:rPr lang="en-US" sz="2800" dirty="0" smtClean="0"/>
              <a:t>To enable public bodies to maintain certain types of sensitive public records confidentially, FOIA provides a number of exceptions to the requirement that public records be made available for public inspection.  </a:t>
            </a:r>
            <a:r>
              <a:rPr lang="en-US" sz="2800" dirty="0" smtClean="0">
                <a:solidFill>
                  <a:schemeClr val="accent2">
                    <a:lumMod val="60000"/>
                    <a:lumOff val="40000"/>
                  </a:schemeClr>
                </a:solidFill>
              </a:rPr>
              <a:t>The exemptions do not, however, prohibit the dissemination of information; rather, they merely authorize the withholding of information. </a:t>
            </a:r>
            <a:r>
              <a:rPr lang="en-US" sz="2800" i="1" dirty="0" smtClean="0"/>
              <a:t>Roehrborn v. Lambert</a:t>
            </a:r>
            <a:r>
              <a:rPr lang="en-US" sz="2800" dirty="0" smtClean="0"/>
              <a:t>, 277 Ill. App. 3d 181, 186 (1st Dist. 1995), </a:t>
            </a:r>
            <a:r>
              <a:rPr lang="en-US" sz="2800" i="1" dirty="0" smtClean="0"/>
              <a:t>appeal denied</a:t>
            </a:r>
            <a:r>
              <a:rPr lang="en-US" sz="2800" dirty="0" smtClean="0"/>
              <a:t>, 166 Ill. 2d 554.  </a:t>
            </a:r>
            <a:br>
              <a:rPr lang="en-US" sz="2800" dirty="0" smtClean="0"/>
            </a:br>
            <a:r>
              <a:rPr lang="en-US" sz="2800" dirty="0" smtClean="0"/>
              <a:t/>
            </a:r>
            <a:br>
              <a:rPr lang="en-US" sz="2800" dirty="0" smtClean="0"/>
            </a:br>
            <a:endParaRPr lang="en-US" sz="2800" dirty="0" smtClean="0"/>
          </a:p>
        </p:txBody>
      </p:sp>
    </p:spTree>
    <p:extLst>
      <p:ext uri="{BB962C8B-B14F-4D97-AF65-F5344CB8AC3E}">
        <p14:creationId xmlns:p14="http://schemas.microsoft.com/office/powerpoint/2010/main" val="630556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Public Access Counselor</a:t>
            </a:r>
            <a:endParaRPr lang="en-US" dirty="0">
              <a:solidFill>
                <a:srgbClr val="FFFF99"/>
              </a:solidFill>
            </a:endParaRPr>
          </a:p>
        </p:txBody>
      </p:sp>
      <p:sp>
        <p:nvSpPr>
          <p:cNvPr id="3" name="Content Placeholder 2"/>
          <p:cNvSpPr>
            <a:spLocks noGrp="1"/>
          </p:cNvSpPr>
          <p:nvPr>
            <p:ph idx="1"/>
          </p:nvPr>
        </p:nvSpPr>
        <p:spPr>
          <a:xfrm>
            <a:off x="820615" y="1524000"/>
            <a:ext cx="7848600" cy="4525963"/>
          </a:xfrm>
        </p:spPr>
        <p:txBody>
          <a:bodyPr/>
          <a:lstStyle/>
          <a:p>
            <a:pPr marL="457200" lvl="1" indent="-457200">
              <a:buFont typeface="Arial" panose="020B0604020202020204" pitchFamily="34" charset="0"/>
              <a:buChar char="•"/>
            </a:pPr>
            <a:r>
              <a:rPr lang="en-US" sz="3200" dirty="0" smtClean="0"/>
              <a:t>Within the Attorney General’s Office </a:t>
            </a:r>
          </a:p>
          <a:p>
            <a:pPr marL="457200" lvl="1" indent="-457200">
              <a:buFont typeface="Arial" panose="020B0604020202020204" pitchFamily="34" charset="0"/>
              <a:buChar char="•"/>
            </a:pPr>
            <a:r>
              <a:rPr lang="en-US" sz="3200" dirty="0" smtClean="0"/>
              <a:t>Primary purpose is to resolve disputes involving potential violations of FOIA and the Open Meetings Act or the Freedom of Information Act in response to requests for review by an aggrieved party, by mediation or otherwise informally resolving the dispute, or by issuing a binding opinion. </a:t>
            </a:r>
            <a:endParaRPr lang="en-US" sz="3200" dirty="0"/>
          </a:p>
          <a:p>
            <a:pPr marL="0" indent="0">
              <a:buNone/>
            </a:pP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4587512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solidFill>
                  <a:srgbClr val="FFFF99"/>
                </a:solidFill>
              </a:rPr>
              <a:t>General Categories of Exemptions </a:t>
            </a:r>
            <a:endParaRPr lang="en-US" sz="4000" dirty="0">
              <a:solidFill>
                <a:srgbClr val="FFFF99"/>
              </a:solidFill>
            </a:endParaRPr>
          </a:p>
        </p:txBody>
      </p:sp>
      <p:sp>
        <p:nvSpPr>
          <p:cNvPr id="3" name="Content Placeholder 2"/>
          <p:cNvSpPr>
            <a:spLocks noGrp="1"/>
          </p:cNvSpPr>
          <p:nvPr>
            <p:ph idx="1"/>
          </p:nvPr>
        </p:nvSpPr>
        <p:spPr>
          <a:xfrm>
            <a:off x="457200" y="1447800"/>
            <a:ext cx="8229600" cy="4678364"/>
          </a:xfrm>
        </p:spPr>
        <p:txBody>
          <a:bodyPr/>
          <a:lstStyle/>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Personal Privacy</a:t>
            </a:r>
          </a:p>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Law Enforcement and Security</a:t>
            </a:r>
          </a:p>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Educational Matters</a:t>
            </a:r>
          </a:p>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Legal Proceedings</a:t>
            </a:r>
          </a:p>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Internal Operations</a:t>
            </a:r>
          </a:p>
          <a:p>
            <a:pPr marL="1828800" indent="-457200">
              <a:buFont typeface="+mj-lt"/>
              <a:buAutoNum type="arabicParenR"/>
            </a:pPr>
            <a:r>
              <a:rPr lang="en-US" sz="2400" dirty="0" smtClean="0">
                <a:solidFill>
                  <a:schemeClr val="accent6">
                    <a:lumMod val="40000"/>
                    <a:lumOff val="60000"/>
                  </a:schemeClr>
                </a:solidFill>
                <a:latin typeface="Arial" pitchFamily="34" charset="0"/>
                <a:cs typeface="Arial" pitchFamily="34" charset="0"/>
              </a:rPr>
              <a:t>Business and Finance</a:t>
            </a:r>
            <a:endParaRPr lang="en-US" dirty="0"/>
          </a:p>
          <a:p>
            <a:pPr marL="0" indent="0">
              <a:buNone/>
            </a:pPr>
            <a:r>
              <a:rPr lang="en-US" dirty="0" smtClean="0"/>
              <a:t>The exemptions to disclosure under FOIA are to be narrowly construed.</a:t>
            </a:r>
          </a:p>
          <a:p>
            <a:pPr marL="0" indent="0">
              <a:buNone/>
            </a:pPr>
            <a:r>
              <a:rPr lang="en-US" sz="2400" i="1" dirty="0" err="1" smtClean="0">
                <a:solidFill>
                  <a:schemeClr val="accent6">
                    <a:lumMod val="60000"/>
                    <a:lumOff val="40000"/>
                  </a:schemeClr>
                </a:solidFill>
              </a:rPr>
              <a:t>Lieber</a:t>
            </a:r>
            <a:r>
              <a:rPr lang="en-US" sz="2400" i="1" dirty="0" smtClean="0">
                <a:solidFill>
                  <a:schemeClr val="accent6">
                    <a:lumMod val="60000"/>
                    <a:lumOff val="40000"/>
                  </a:schemeClr>
                </a:solidFill>
              </a:rPr>
              <a:t> v. Board of Trustees of Southern Illinois University</a:t>
            </a:r>
            <a:r>
              <a:rPr lang="en-US" sz="2400" dirty="0" smtClean="0">
                <a:solidFill>
                  <a:schemeClr val="accent6">
                    <a:lumMod val="60000"/>
                    <a:lumOff val="40000"/>
                  </a:schemeClr>
                </a:solidFill>
              </a:rPr>
              <a:t>, 176 Ill. 2d 401, 408 (1997).</a:t>
            </a:r>
            <a:endParaRPr lang="en-US" sz="2400" dirty="0">
              <a:solidFill>
                <a:schemeClr val="accent6">
                  <a:lumMod val="60000"/>
                  <a:lumOff val="40000"/>
                </a:schemeClr>
              </a:solidFill>
            </a:endParaRPr>
          </a:p>
        </p:txBody>
      </p:sp>
    </p:spTree>
    <p:extLst>
      <p:ext uri="{BB962C8B-B14F-4D97-AF65-F5344CB8AC3E}">
        <p14:creationId xmlns:p14="http://schemas.microsoft.com/office/powerpoint/2010/main" val="42056035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Exemptions, cont.</a:t>
            </a:r>
            <a:endParaRPr lang="en-US" dirty="0">
              <a:solidFill>
                <a:srgbClr val="FFFF99"/>
              </a:solidFill>
            </a:endParaRPr>
          </a:p>
        </p:txBody>
      </p:sp>
      <p:sp>
        <p:nvSpPr>
          <p:cNvPr id="3" name="Content Placeholder 2"/>
          <p:cNvSpPr>
            <a:spLocks noGrp="1"/>
          </p:cNvSpPr>
          <p:nvPr>
            <p:ph idx="1"/>
          </p:nvPr>
        </p:nvSpPr>
        <p:spPr>
          <a:xfrm>
            <a:off x="838200" y="1524000"/>
            <a:ext cx="8077200" cy="4525963"/>
          </a:xfrm>
        </p:spPr>
        <p:txBody>
          <a:bodyPr/>
          <a:lstStyle/>
          <a:p>
            <a:pPr marL="0" indent="0">
              <a:buNone/>
            </a:pPr>
            <a:r>
              <a:rPr lang="en-US" dirty="0" smtClean="0"/>
              <a:t>	When public records contain information that is exempt from disclosure under section 7, but also contains information that is not exempt from disclosure, the public body </a:t>
            </a:r>
            <a:r>
              <a:rPr lang="en-US" b="1" i="1" dirty="0" smtClean="0">
                <a:solidFill>
                  <a:srgbClr val="FFFF99"/>
                </a:solidFill>
              </a:rPr>
              <a:t>may elect</a:t>
            </a:r>
            <a:r>
              <a:rPr lang="en-US" b="1" dirty="0" smtClean="0">
                <a:solidFill>
                  <a:srgbClr val="FFFF99"/>
                </a:solidFill>
              </a:rPr>
              <a:t> </a:t>
            </a:r>
            <a:r>
              <a:rPr lang="en-US" dirty="0" smtClean="0"/>
              <a:t>to redact exempt information; </a:t>
            </a:r>
            <a:r>
              <a:rPr lang="en-US" b="1" i="1" dirty="0" smtClean="0">
                <a:solidFill>
                  <a:srgbClr val="FFFF99"/>
                </a:solidFill>
              </a:rPr>
              <a:t>remaining information shall be made available</a:t>
            </a:r>
            <a:r>
              <a:rPr lang="en-US" dirty="0" smtClean="0"/>
              <a:t> for inspection and copying.</a:t>
            </a:r>
          </a:p>
          <a:p>
            <a:pPr marL="0" indent="0">
              <a:buNone/>
            </a:pPr>
            <a:r>
              <a:rPr lang="en-US" dirty="0" smtClean="0">
                <a:solidFill>
                  <a:schemeClr val="accent6">
                    <a:lumMod val="60000"/>
                    <a:lumOff val="40000"/>
                  </a:schemeClr>
                </a:solidFill>
              </a:rPr>
              <a:t>5 ILCS 140/7(1)</a:t>
            </a:r>
          </a:p>
          <a:p>
            <a:pPr marL="0" indent="0">
              <a:buNone/>
            </a:pPr>
            <a:endParaRPr lang="en-US" dirty="0"/>
          </a:p>
        </p:txBody>
      </p:sp>
    </p:spTree>
    <p:extLst>
      <p:ext uri="{BB962C8B-B14F-4D97-AF65-F5344CB8AC3E}">
        <p14:creationId xmlns:p14="http://schemas.microsoft.com/office/powerpoint/2010/main" val="39318172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solidFill>
                  <a:schemeClr val="folHlink"/>
                </a:solidFill>
              </a:rPr>
              <a:t>Presumption of Openness</a:t>
            </a:r>
          </a:p>
        </p:txBody>
      </p:sp>
      <p:sp>
        <p:nvSpPr>
          <p:cNvPr id="9219" name="Rectangle 3"/>
          <p:cNvSpPr>
            <a:spLocks noGrp="1" noChangeArrowheads="1"/>
          </p:cNvSpPr>
          <p:nvPr>
            <p:ph idx="1"/>
          </p:nvPr>
        </p:nvSpPr>
        <p:spPr/>
        <p:txBody>
          <a:bodyPr/>
          <a:lstStyle/>
          <a:p>
            <a:pPr eaLnBrk="1" hangingPunct="1">
              <a:lnSpc>
                <a:spcPct val="90000"/>
              </a:lnSpc>
              <a:buClr>
                <a:schemeClr val="tx1"/>
              </a:buClr>
              <a:buFontTx/>
              <a:buNone/>
            </a:pPr>
            <a:r>
              <a:rPr lang="en-US" sz="2800" dirty="0" smtClean="0"/>
              <a:t>		Under FOIA, there is a presumption that public records are open to inspection or copying:</a:t>
            </a:r>
          </a:p>
          <a:p>
            <a:pPr eaLnBrk="1" hangingPunct="1">
              <a:lnSpc>
                <a:spcPct val="90000"/>
              </a:lnSpc>
              <a:buClr>
                <a:schemeClr val="tx1"/>
              </a:buClr>
              <a:buFontTx/>
              <a:buNone/>
            </a:pPr>
            <a:endParaRPr lang="en-US" sz="2800" dirty="0" smtClean="0"/>
          </a:p>
          <a:p>
            <a:pPr eaLnBrk="1" hangingPunct="1">
              <a:lnSpc>
                <a:spcPct val="90000"/>
              </a:lnSpc>
              <a:buClr>
                <a:schemeClr val="tx1"/>
              </a:buClr>
              <a:buFontTx/>
              <a:buNone/>
            </a:pPr>
            <a:r>
              <a:rPr lang="en-US" sz="2800" dirty="0" smtClean="0"/>
              <a:t>		“Presumption. All records in the custody or possession of a public body are presumed to be open to inspection or copying. Any public body that asserts that a record is exempt from disclosure has the burden of proving by </a:t>
            </a:r>
            <a:r>
              <a:rPr lang="en-US" sz="2800" b="1" i="1" dirty="0" smtClean="0">
                <a:solidFill>
                  <a:srgbClr val="FFFF99"/>
                </a:solidFill>
              </a:rPr>
              <a:t>clear and convincing evidence</a:t>
            </a:r>
            <a:r>
              <a:rPr lang="en-US" sz="2800" dirty="0" smtClean="0"/>
              <a:t> that it is exempt.” </a:t>
            </a:r>
          </a:p>
          <a:p>
            <a:pPr eaLnBrk="1" hangingPunct="1">
              <a:lnSpc>
                <a:spcPct val="90000"/>
              </a:lnSpc>
              <a:buClr>
                <a:schemeClr val="tx1"/>
              </a:buClr>
              <a:buFontTx/>
              <a:buNone/>
            </a:pPr>
            <a:r>
              <a:rPr lang="en-US" sz="2800" dirty="0" smtClean="0"/>
              <a:t>	</a:t>
            </a:r>
            <a:r>
              <a:rPr lang="en-US" sz="2800" dirty="0" smtClean="0">
                <a:solidFill>
                  <a:schemeClr val="accent6">
                    <a:lumMod val="60000"/>
                    <a:lumOff val="40000"/>
                  </a:schemeClr>
                </a:solidFill>
              </a:rPr>
              <a:t>5 ILCS 140/1.2</a:t>
            </a:r>
          </a:p>
        </p:txBody>
      </p:sp>
    </p:spTree>
    <p:extLst>
      <p:ext uri="{BB962C8B-B14F-4D97-AF65-F5344CB8AC3E}">
        <p14:creationId xmlns:p14="http://schemas.microsoft.com/office/powerpoint/2010/main" val="22845251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914400"/>
            <a:ext cx="8382000" cy="685800"/>
          </a:xfrm>
        </p:spPr>
        <p:txBody>
          <a:bodyPr>
            <a:noAutofit/>
          </a:bodyPr>
          <a:lstStyle/>
          <a:p>
            <a:pPr algn="l"/>
            <a:r>
              <a:rPr lang="en-US" sz="3700" dirty="0" smtClean="0">
                <a:solidFill>
                  <a:srgbClr val="FFFF99"/>
                </a:solidFill>
                <a:latin typeface="Arial" pitchFamily="34" charset="0"/>
                <a:cs typeface="Arial" pitchFamily="34" charset="0"/>
              </a:rPr>
              <a:t>Information Exempt Under Other Laws</a:t>
            </a:r>
          </a:p>
        </p:txBody>
      </p:sp>
      <p:sp>
        <p:nvSpPr>
          <p:cNvPr id="18435" name="Content Placeholder 2"/>
          <p:cNvSpPr>
            <a:spLocks noGrp="1"/>
          </p:cNvSpPr>
          <p:nvPr>
            <p:ph idx="1"/>
          </p:nvPr>
        </p:nvSpPr>
        <p:spPr>
          <a:xfrm>
            <a:off x="381000" y="2057400"/>
            <a:ext cx="8229600" cy="4419600"/>
          </a:xfrm>
        </p:spPr>
        <p:txBody>
          <a:bodyPr/>
          <a:lstStyle/>
          <a:p>
            <a:pPr>
              <a:buFontTx/>
              <a:buNone/>
            </a:pPr>
            <a:r>
              <a:rPr lang="en-US" dirty="0" smtClean="0"/>
              <a:t>	</a:t>
            </a:r>
            <a:r>
              <a:rPr lang="en-US" b="1" dirty="0" smtClean="0">
                <a:latin typeface="Arial" pitchFamily="34" charset="0"/>
                <a:cs typeface="Arial" pitchFamily="34" charset="0"/>
              </a:rPr>
              <a:t>Section 7(1)(a) </a:t>
            </a:r>
            <a:r>
              <a:rPr lang="en-US" dirty="0" smtClean="0">
                <a:latin typeface="Arial" pitchFamily="34" charset="0"/>
                <a:cs typeface="Arial" pitchFamily="34" charset="0"/>
              </a:rPr>
              <a:t>of FOIA exempts from disclosure:  </a:t>
            </a:r>
          </a:p>
          <a:p>
            <a:pPr>
              <a:buFontTx/>
              <a:buNone/>
            </a:pPr>
            <a:r>
              <a:rPr lang="en-US" dirty="0" smtClean="0">
                <a:latin typeface="Arial" pitchFamily="34" charset="0"/>
                <a:cs typeface="Arial" pitchFamily="34" charset="0"/>
              </a:rPr>
              <a:t>	“Information specifically prohibited from disclosure by federal or State law or rules and regulations implementing federal or State law.” </a:t>
            </a:r>
          </a:p>
          <a:p>
            <a:pPr>
              <a:buNone/>
            </a:pPr>
            <a:r>
              <a:rPr lang="en-US" dirty="0" smtClean="0">
                <a:solidFill>
                  <a:schemeClr val="accent6">
                    <a:lumMod val="60000"/>
                    <a:lumOff val="40000"/>
                  </a:schemeClr>
                </a:solidFill>
                <a:latin typeface="Arial" pitchFamily="34" charset="0"/>
                <a:cs typeface="Arial" pitchFamily="34" charset="0"/>
              </a:rPr>
              <a:t>	5 ILCS 140/7(1)(a)</a:t>
            </a:r>
          </a:p>
        </p:txBody>
      </p:sp>
    </p:spTree>
    <p:extLst>
      <p:ext uri="{BB962C8B-B14F-4D97-AF65-F5344CB8AC3E}">
        <p14:creationId xmlns:p14="http://schemas.microsoft.com/office/powerpoint/2010/main" val="3253636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lstStyle/>
          <a:p>
            <a:r>
              <a:rPr lang="en-US" sz="3600" dirty="0">
                <a:solidFill>
                  <a:srgbClr val="FFFF99"/>
                </a:solidFill>
                <a:latin typeface="Arial" pitchFamily="34" charset="0"/>
                <a:cs typeface="Arial" pitchFamily="34" charset="0"/>
              </a:rPr>
              <a:t>Information Exempt Under Other </a:t>
            </a:r>
            <a:r>
              <a:rPr lang="en-US" sz="3600" dirty="0" smtClean="0">
                <a:solidFill>
                  <a:srgbClr val="FFFF99"/>
                </a:solidFill>
                <a:latin typeface="Arial" pitchFamily="34" charset="0"/>
                <a:cs typeface="Arial" pitchFamily="34" charset="0"/>
              </a:rPr>
              <a:t>Laws – Section 7(1)(a)</a:t>
            </a:r>
            <a:endParaRPr lang="en-US" sz="3600" dirty="0">
              <a:solidFill>
                <a:srgbClr val="FFFF99"/>
              </a:solidFill>
            </a:endParaRPr>
          </a:p>
        </p:txBody>
      </p:sp>
      <p:sp>
        <p:nvSpPr>
          <p:cNvPr id="3" name="Content Placeholder 2"/>
          <p:cNvSpPr>
            <a:spLocks noGrp="1"/>
          </p:cNvSpPr>
          <p:nvPr>
            <p:ph idx="1"/>
          </p:nvPr>
        </p:nvSpPr>
        <p:spPr>
          <a:xfrm>
            <a:off x="914400" y="2286000"/>
            <a:ext cx="7543800" cy="3840164"/>
          </a:xfrm>
        </p:spPr>
        <p:txBody>
          <a:bodyPr/>
          <a:lstStyle/>
          <a:p>
            <a:pPr marL="0" indent="0">
              <a:buNone/>
            </a:pPr>
            <a:r>
              <a:rPr lang="en-US" dirty="0" smtClean="0">
                <a:solidFill>
                  <a:schemeClr val="accent6">
                    <a:lumMod val="60000"/>
                    <a:lumOff val="40000"/>
                  </a:schemeClr>
                </a:solidFill>
              </a:rPr>
              <a:t>Section </a:t>
            </a:r>
            <a:r>
              <a:rPr lang="en-US" dirty="0">
                <a:solidFill>
                  <a:schemeClr val="accent6">
                    <a:lumMod val="60000"/>
                    <a:lumOff val="40000"/>
                  </a:schemeClr>
                </a:solidFill>
              </a:rPr>
              <a:t>7(1)(a) </a:t>
            </a:r>
            <a:r>
              <a:rPr lang="en-US" dirty="0"/>
              <a:t>applies only when a law or rule implementing a law </a:t>
            </a:r>
            <a:r>
              <a:rPr lang="en-US" i="1" dirty="0"/>
              <a:t>specifically </a:t>
            </a:r>
            <a:r>
              <a:rPr lang="en-US" dirty="0"/>
              <a:t>prohibits the public body from releasing the information in question.  </a:t>
            </a:r>
            <a:r>
              <a:rPr lang="en-US" i="1" dirty="0"/>
              <a:t>Better Government Ass’n v. Blagojevich</a:t>
            </a:r>
            <a:r>
              <a:rPr lang="en-US" dirty="0"/>
              <a:t>, 899 N.E.2d 382, 389 (4</a:t>
            </a:r>
            <a:r>
              <a:rPr lang="en-US" baseline="30000" dirty="0"/>
              <a:t>th</a:t>
            </a:r>
            <a:r>
              <a:rPr lang="en-US" dirty="0"/>
              <a:t> Dist. 2008).</a:t>
            </a:r>
          </a:p>
          <a:p>
            <a:endParaRPr lang="en-US" dirty="0"/>
          </a:p>
        </p:txBody>
      </p:sp>
    </p:spTree>
    <p:extLst>
      <p:ext uri="{BB962C8B-B14F-4D97-AF65-F5344CB8AC3E}">
        <p14:creationId xmlns:p14="http://schemas.microsoft.com/office/powerpoint/2010/main" val="40696814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FF99"/>
                </a:solidFill>
              </a:rPr>
              <a:t>Information Exempt Under Other Laws</a:t>
            </a:r>
            <a:endParaRPr lang="en-US" sz="3600" dirty="0">
              <a:solidFill>
                <a:srgbClr val="FFFF99"/>
              </a:solidFill>
            </a:endParaRPr>
          </a:p>
        </p:txBody>
      </p:sp>
      <p:sp>
        <p:nvSpPr>
          <p:cNvPr id="3" name="Content Placeholder 2"/>
          <p:cNvSpPr>
            <a:spLocks noGrp="1"/>
          </p:cNvSpPr>
          <p:nvPr>
            <p:ph idx="1"/>
          </p:nvPr>
        </p:nvSpPr>
        <p:spPr/>
        <p:txBody>
          <a:bodyPr/>
          <a:lstStyle/>
          <a:p>
            <a:pPr marL="0" indent="0">
              <a:buNone/>
            </a:pPr>
            <a:r>
              <a:rPr lang="en-US" sz="2800" dirty="0" smtClean="0">
                <a:solidFill>
                  <a:schemeClr val="accent6">
                    <a:lumMod val="60000"/>
                    <a:lumOff val="40000"/>
                  </a:schemeClr>
                </a:solidFill>
              </a:rPr>
              <a:t>Section 7.5 of FOIA </a:t>
            </a:r>
            <a:r>
              <a:rPr lang="en-US" sz="2800" dirty="0" smtClean="0"/>
              <a:t>also exempts information that is exempt under other laws.  Section 7.5, however, specifically references </a:t>
            </a:r>
            <a:r>
              <a:rPr lang="en-US" sz="2800" u="sng" dirty="0" smtClean="0"/>
              <a:t>statutory</a:t>
            </a:r>
            <a:r>
              <a:rPr lang="en-US" sz="2800" dirty="0" smtClean="0"/>
              <a:t> exemptions.</a:t>
            </a:r>
            <a:endParaRPr lang="en-US" sz="2800" dirty="0"/>
          </a:p>
          <a:p>
            <a:pPr marL="0" indent="0">
              <a:buNone/>
            </a:pPr>
            <a:r>
              <a:rPr lang="en-US" sz="2800" dirty="0"/>
              <a:t>S</a:t>
            </a:r>
            <a:r>
              <a:rPr lang="en-US" sz="2800" dirty="0" smtClean="0"/>
              <a:t>ections 7.5(a) through 7.5(z) list specific statutes.</a:t>
            </a:r>
            <a:endParaRPr lang="en-US" sz="2800" dirty="0"/>
          </a:p>
          <a:p>
            <a:pPr marL="0" indent="0">
              <a:buNone/>
            </a:pPr>
            <a:r>
              <a:rPr lang="en-US" sz="2800" dirty="0" smtClean="0"/>
              <a:t>	Examples: </a:t>
            </a:r>
          </a:p>
          <a:p>
            <a:pPr marL="0" indent="0">
              <a:buNone/>
            </a:pPr>
            <a:r>
              <a:rPr lang="en-US" sz="2800" dirty="0" smtClean="0">
                <a:solidFill>
                  <a:schemeClr val="accent6">
                    <a:lumMod val="60000"/>
                    <a:lumOff val="40000"/>
                  </a:schemeClr>
                </a:solidFill>
              </a:rPr>
              <a:t>	7.5(q) </a:t>
            </a:r>
            <a:r>
              <a:rPr lang="en-US" sz="2800" dirty="0"/>
              <a:t>The Personnel </a:t>
            </a:r>
            <a:r>
              <a:rPr lang="en-US" sz="2800" dirty="0" smtClean="0"/>
              <a:t>Record </a:t>
            </a:r>
            <a:r>
              <a:rPr lang="en-US" sz="2800" dirty="0"/>
              <a:t>Review </a:t>
            </a:r>
            <a:r>
              <a:rPr lang="en-US" sz="2800" dirty="0" smtClean="0"/>
              <a:t>Act. 	(Exempts evaluations </a:t>
            </a:r>
            <a:r>
              <a:rPr lang="en-US" sz="2800" dirty="0"/>
              <a:t>of employees)</a:t>
            </a:r>
          </a:p>
          <a:p>
            <a:pPr marL="0" indent="0">
              <a:buNone/>
            </a:pPr>
            <a:r>
              <a:rPr lang="en-US" sz="2800" dirty="0" smtClean="0">
                <a:solidFill>
                  <a:schemeClr val="accent6">
                    <a:lumMod val="60000"/>
                    <a:lumOff val="40000"/>
                  </a:schemeClr>
                </a:solidFill>
              </a:rPr>
              <a:t>	7.5(r) </a:t>
            </a:r>
            <a:r>
              <a:rPr lang="en-US" sz="2800" dirty="0" smtClean="0"/>
              <a:t>-The Illinois School Student Records 	Act (Exempts individually identifiable student 	records, parent/teacher communications)</a:t>
            </a:r>
          </a:p>
        </p:txBody>
      </p:sp>
    </p:spTree>
    <p:extLst>
      <p:ext uri="{BB962C8B-B14F-4D97-AF65-F5344CB8AC3E}">
        <p14:creationId xmlns:p14="http://schemas.microsoft.com/office/powerpoint/2010/main" val="17201805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609600" y="130175"/>
            <a:ext cx="7772400" cy="2003425"/>
          </a:xfrm>
        </p:spPr>
        <p:txBody>
          <a:bodyPr/>
          <a:lstStyle/>
          <a:p>
            <a:pPr eaLnBrk="1" hangingPunct="1"/>
            <a:r>
              <a:rPr lang="en-US" dirty="0" smtClean="0">
                <a:solidFill>
                  <a:srgbClr val="FFFF99"/>
                </a:solidFill>
              </a:rPr>
              <a:t>Private Information – </a:t>
            </a:r>
            <a:br>
              <a:rPr lang="en-US" dirty="0" smtClean="0">
                <a:solidFill>
                  <a:srgbClr val="FFFF99"/>
                </a:solidFill>
              </a:rPr>
            </a:br>
            <a:r>
              <a:rPr lang="en-US" dirty="0" smtClean="0">
                <a:solidFill>
                  <a:srgbClr val="FFFF99"/>
                </a:solidFill>
              </a:rPr>
              <a:t>Section 7(1)(b)</a:t>
            </a:r>
          </a:p>
        </p:txBody>
      </p:sp>
      <p:sp>
        <p:nvSpPr>
          <p:cNvPr id="16387" name="Rectangle 3"/>
          <p:cNvSpPr>
            <a:spLocks noGrp="1" noChangeArrowheads="1"/>
          </p:cNvSpPr>
          <p:nvPr>
            <p:ph type="subTitle" idx="1"/>
          </p:nvPr>
        </p:nvSpPr>
        <p:spPr>
          <a:xfrm>
            <a:off x="762000" y="2209800"/>
            <a:ext cx="7848600" cy="4038600"/>
          </a:xfrm>
        </p:spPr>
        <p:txBody>
          <a:bodyPr/>
          <a:lstStyle/>
          <a:p>
            <a:pPr algn="l" eaLnBrk="1" hangingPunct="1">
              <a:buClr>
                <a:schemeClr val="tx1"/>
              </a:buClr>
            </a:pPr>
            <a:r>
              <a:rPr lang="en-US" dirty="0" smtClean="0"/>
              <a:t>	“Private information” is exempt from disclosure unless disclosure is required  by another provision of the Freedom of Information Act, a State or federal law or a court order.  </a:t>
            </a:r>
          </a:p>
        </p:txBody>
      </p:sp>
    </p:spTree>
    <p:extLst>
      <p:ext uri="{BB962C8B-B14F-4D97-AF65-F5344CB8AC3E}">
        <p14:creationId xmlns:p14="http://schemas.microsoft.com/office/powerpoint/2010/main" val="6385217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457200"/>
            <a:ext cx="8229600" cy="5867400"/>
          </a:xfrm>
        </p:spPr>
        <p:txBody>
          <a:bodyPr/>
          <a:lstStyle/>
          <a:p>
            <a:pPr algn="ctr" eaLnBrk="1" hangingPunct="1">
              <a:lnSpc>
                <a:spcPct val="90000"/>
              </a:lnSpc>
              <a:buClr>
                <a:schemeClr val="tx1"/>
              </a:buClr>
              <a:buFontTx/>
              <a:buNone/>
            </a:pPr>
            <a:r>
              <a:rPr lang="en-US" sz="2800" dirty="0" smtClean="0"/>
              <a:t>	</a:t>
            </a:r>
            <a:r>
              <a:rPr lang="en-US" sz="4400" dirty="0" smtClean="0">
                <a:solidFill>
                  <a:srgbClr val="FFFF99"/>
                </a:solidFill>
              </a:rPr>
              <a:t>Private Information</a:t>
            </a:r>
          </a:p>
          <a:p>
            <a:pPr algn="just" eaLnBrk="1" hangingPunct="1">
              <a:lnSpc>
                <a:spcPct val="90000"/>
              </a:lnSpc>
              <a:buClr>
                <a:schemeClr val="tx1"/>
              </a:buClr>
              <a:buFontTx/>
              <a:buNone/>
            </a:pPr>
            <a:endParaRPr lang="en-US" sz="800" dirty="0" smtClean="0"/>
          </a:p>
          <a:p>
            <a:pPr eaLnBrk="1" hangingPunct="1">
              <a:lnSpc>
                <a:spcPct val="90000"/>
              </a:lnSpc>
              <a:buClr>
                <a:schemeClr val="tx1"/>
              </a:buClr>
              <a:buFontTx/>
              <a:buNone/>
            </a:pPr>
            <a:r>
              <a:rPr lang="en-US" sz="2800" dirty="0" smtClean="0"/>
              <a:t>	</a:t>
            </a:r>
            <a:r>
              <a:rPr lang="en-US" sz="2800" b="1" dirty="0" smtClean="0"/>
              <a:t>Unique identifiers</a:t>
            </a:r>
            <a:r>
              <a:rPr lang="en-US" sz="2800" dirty="0" smtClean="0"/>
              <a:t>, including: </a:t>
            </a:r>
          </a:p>
          <a:p>
            <a:pPr eaLnBrk="1" hangingPunct="1">
              <a:lnSpc>
                <a:spcPct val="90000"/>
              </a:lnSpc>
              <a:buClr>
                <a:schemeClr val="tx1"/>
              </a:buClr>
              <a:buFontTx/>
              <a:buNone/>
            </a:pPr>
            <a:r>
              <a:rPr lang="en-US" sz="2800" dirty="0" smtClean="0"/>
              <a:t>		Social Security Numbers </a:t>
            </a:r>
          </a:p>
          <a:p>
            <a:pPr eaLnBrk="1" hangingPunct="1">
              <a:lnSpc>
                <a:spcPct val="90000"/>
              </a:lnSpc>
              <a:buClr>
                <a:schemeClr val="tx1"/>
              </a:buClr>
              <a:buFontTx/>
              <a:buNone/>
            </a:pPr>
            <a:r>
              <a:rPr lang="en-US" sz="2800" dirty="0" smtClean="0"/>
              <a:t>		Driver's License Number s</a:t>
            </a:r>
          </a:p>
          <a:p>
            <a:pPr eaLnBrk="1" hangingPunct="1">
              <a:lnSpc>
                <a:spcPct val="90000"/>
              </a:lnSpc>
              <a:buClr>
                <a:schemeClr val="tx1"/>
              </a:buClr>
              <a:buFontTx/>
              <a:buNone/>
            </a:pPr>
            <a:r>
              <a:rPr lang="en-US" sz="2800" dirty="0" smtClean="0"/>
              <a:t>		Employee Identification Number s</a:t>
            </a:r>
          </a:p>
          <a:p>
            <a:pPr eaLnBrk="1" hangingPunct="1">
              <a:lnSpc>
                <a:spcPct val="90000"/>
              </a:lnSpc>
              <a:buClr>
                <a:schemeClr val="tx1"/>
              </a:buClr>
              <a:buFontTx/>
              <a:buNone/>
            </a:pPr>
            <a:r>
              <a:rPr lang="en-US" sz="2800" dirty="0" smtClean="0"/>
              <a:t>		Biometric Identifiers, </a:t>
            </a:r>
          </a:p>
          <a:p>
            <a:pPr eaLnBrk="1" hangingPunct="1">
              <a:lnSpc>
                <a:spcPct val="90000"/>
              </a:lnSpc>
              <a:buClr>
                <a:schemeClr val="tx1"/>
              </a:buClr>
              <a:buFontTx/>
              <a:buNone/>
            </a:pPr>
            <a:r>
              <a:rPr lang="en-US" sz="2800" dirty="0" smtClean="0"/>
              <a:t>		Personal Financial Information </a:t>
            </a:r>
          </a:p>
          <a:p>
            <a:pPr eaLnBrk="1" hangingPunct="1">
              <a:lnSpc>
                <a:spcPct val="90000"/>
              </a:lnSpc>
              <a:buClr>
                <a:schemeClr val="tx1"/>
              </a:buClr>
              <a:buFontTx/>
              <a:buNone/>
            </a:pPr>
            <a:r>
              <a:rPr lang="en-US" sz="2800" dirty="0" smtClean="0"/>
              <a:t>		Passwords or Other Access Codes </a:t>
            </a:r>
          </a:p>
          <a:p>
            <a:pPr eaLnBrk="1" hangingPunct="1">
              <a:lnSpc>
                <a:spcPct val="90000"/>
              </a:lnSpc>
              <a:buClr>
                <a:schemeClr val="tx1"/>
              </a:buClr>
              <a:buFontTx/>
              <a:buNone/>
            </a:pPr>
            <a:r>
              <a:rPr lang="en-US" sz="2800" dirty="0" smtClean="0"/>
              <a:t>		Medical Records </a:t>
            </a:r>
          </a:p>
          <a:p>
            <a:pPr eaLnBrk="1" hangingPunct="1">
              <a:lnSpc>
                <a:spcPct val="90000"/>
              </a:lnSpc>
              <a:buClr>
                <a:schemeClr val="tx1"/>
              </a:buClr>
              <a:buFontTx/>
              <a:buNone/>
            </a:pPr>
            <a:r>
              <a:rPr lang="en-US" sz="2800" dirty="0" smtClean="0"/>
              <a:t>		Home or Personal Telephone Numbers  	Personal Email Addresses</a:t>
            </a:r>
          </a:p>
          <a:p>
            <a:pPr eaLnBrk="1" hangingPunct="1">
              <a:lnSpc>
                <a:spcPct val="90000"/>
              </a:lnSpc>
              <a:buClr>
                <a:schemeClr val="tx1"/>
              </a:buClr>
              <a:buFontTx/>
              <a:buNone/>
            </a:pPr>
            <a:r>
              <a:rPr lang="en-US" sz="2800" dirty="0" smtClean="0">
                <a:solidFill>
                  <a:schemeClr val="accent6">
                    <a:lumMod val="60000"/>
                    <a:lumOff val="40000"/>
                  </a:schemeClr>
                </a:solidFill>
              </a:rPr>
              <a:t>		5 ILCS 140/2(c-5)</a:t>
            </a:r>
          </a:p>
        </p:txBody>
      </p:sp>
    </p:spTree>
    <p:extLst>
      <p:ext uri="{BB962C8B-B14F-4D97-AF65-F5344CB8AC3E}">
        <p14:creationId xmlns:p14="http://schemas.microsoft.com/office/powerpoint/2010/main" val="17914287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normAutofit fontScale="90000"/>
          </a:bodyPr>
          <a:lstStyle/>
          <a:p>
            <a:r>
              <a:rPr lang="en-US" dirty="0" smtClean="0">
                <a:solidFill>
                  <a:srgbClr val="FFFF99"/>
                </a:solidFill>
                <a:latin typeface="Arial" pitchFamily="34" charset="0"/>
                <a:cs typeface="Arial" pitchFamily="34" charset="0"/>
              </a:rPr>
              <a:t>Personal Information – </a:t>
            </a:r>
            <a:br>
              <a:rPr lang="en-US" dirty="0" smtClean="0">
                <a:solidFill>
                  <a:srgbClr val="FFFF99"/>
                </a:solidFill>
                <a:latin typeface="Arial" pitchFamily="34" charset="0"/>
                <a:cs typeface="Arial" pitchFamily="34" charset="0"/>
              </a:rPr>
            </a:br>
            <a:r>
              <a:rPr lang="en-US" dirty="0" smtClean="0">
                <a:solidFill>
                  <a:srgbClr val="FFFF99"/>
                </a:solidFill>
                <a:latin typeface="Arial" pitchFamily="34" charset="0"/>
                <a:cs typeface="Arial" pitchFamily="34" charset="0"/>
              </a:rPr>
              <a:t>Section 7(1)(c)</a:t>
            </a:r>
            <a:endParaRPr lang="en-US" dirty="0">
              <a:solidFill>
                <a:srgbClr val="FFFF99"/>
              </a:solidFill>
              <a:latin typeface="Arial" pitchFamily="34" charset="0"/>
              <a:cs typeface="Arial" pitchFamily="34" charset="0"/>
            </a:endParaRPr>
          </a:p>
        </p:txBody>
      </p:sp>
      <p:sp>
        <p:nvSpPr>
          <p:cNvPr id="22530" name="Rectangle 3"/>
          <p:cNvSpPr>
            <a:spLocks noGrp="1" noChangeArrowheads="1"/>
          </p:cNvSpPr>
          <p:nvPr>
            <p:ph idx="1"/>
          </p:nvPr>
        </p:nvSpPr>
        <p:spPr>
          <a:xfrm>
            <a:off x="609600" y="2209800"/>
            <a:ext cx="8229600" cy="4373563"/>
          </a:xfrm>
        </p:spPr>
        <p:txBody>
          <a:bodyPr/>
          <a:lstStyle/>
          <a:p>
            <a:pPr eaLnBrk="1" hangingPunct="1">
              <a:lnSpc>
                <a:spcPct val="90000"/>
              </a:lnSpc>
              <a:buClr>
                <a:schemeClr val="tx1"/>
              </a:buClr>
              <a:buFontTx/>
              <a:buNone/>
            </a:pPr>
            <a:r>
              <a:rPr lang="en-US" sz="2800" dirty="0" smtClean="0"/>
              <a:t> 		</a:t>
            </a:r>
            <a:r>
              <a:rPr lang="en-US" dirty="0" smtClean="0">
                <a:solidFill>
                  <a:schemeClr val="accent6">
                    <a:lumMod val="60000"/>
                    <a:lumOff val="40000"/>
                  </a:schemeClr>
                </a:solidFill>
                <a:latin typeface="Arial" pitchFamily="34" charset="0"/>
                <a:cs typeface="Arial" pitchFamily="34" charset="0"/>
              </a:rPr>
              <a:t>Section 7(1)(c)</a:t>
            </a:r>
            <a:r>
              <a:rPr lang="en-US" dirty="0" smtClean="0">
                <a:latin typeface="Arial" pitchFamily="34" charset="0"/>
                <a:cs typeface="Arial" pitchFamily="34" charset="0"/>
              </a:rPr>
              <a:t> of FOIA exempts “Personal information contained within public records, the disclosure of which would constitute a clearly unwarranted invasion of personal privacy, unless the disclosure is consented to in writing by the individual subjects of the information[.]” </a:t>
            </a:r>
          </a:p>
        </p:txBody>
      </p:sp>
    </p:spTree>
    <p:extLst>
      <p:ext uri="{BB962C8B-B14F-4D97-AF65-F5344CB8AC3E}">
        <p14:creationId xmlns:p14="http://schemas.microsoft.com/office/powerpoint/2010/main" val="12772993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Personal Information, cont.</a:t>
            </a:r>
            <a:endParaRPr lang="en-US" dirty="0">
              <a:solidFill>
                <a:srgbClr val="FFFF99"/>
              </a:solidFill>
            </a:endParaRPr>
          </a:p>
        </p:txBody>
      </p:sp>
      <p:sp>
        <p:nvSpPr>
          <p:cNvPr id="3" name="Content Placeholder 2"/>
          <p:cNvSpPr>
            <a:spLocks noGrp="1"/>
          </p:cNvSpPr>
          <p:nvPr>
            <p:ph idx="1"/>
          </p:nvPr>
        </p:nvSpPr>
        <p:spPr>
          <a:xfrm>
            <a:off x="609600" y="1371600"/>
            <a:ext cx="8229600" cy="4525963"/>
          </a:xfrm>
        </p:spPr>
        <p:txBody>
          <a:bodyPr/>
          <a:lstStyle/>
          <a:p>
            <a:pPr>
              <a:buNone/>
            </a:pPr>
            <a:r>
              <a:rPr lang="en-US" dirty="0" smtClean="0"/>
              <a:t> ”Unwarranted invasion of personal privacy” means the disclosure of information that is</a:t>
            </a:r>
          </a:p>
          <a:p>
            <a:pPr>
              <a:buNone/>
            </a:pPr>
            <a:endParaRPr lang="en-US" dirty="0" smtClean="0"/>
          </a:p>
          <a:p>
            <a:pPr>
              <a:buFont typeface="Wingdings" pitchFamily="2" charset="2"/>
              <a:buChar char="§"/>
            </a:pPr>
            <a:r>
              <a:rPr lang="en-US" dirty="0" smtClean="0"/>
              <a:t>Highly personal or objectionable to a reasonable person, and in which the </a:t>
            </a:r>
          </a:p>
          <a:p>
            <a:pPr>
              <a:buNone/>
            </a:pPr>
            <a:endParaRPr lang="en-US" dirty="0" smtClean="0"/>
          </a:p>
          <a:p>
            <a:pPr>
              <a:buFont typeface="Wingdings" pitchFamily="2" charset="2"/>
              <a:buChar char="§"/>
            </a:pPr>
            <a:r>
              <a:rPr lang="en-US" dirty="0" smtClean="0"/>
              <a:t>Subject's right to privacy outweighs any legitimate public interest in obtaining the information. </a:t>
            </a:r>
            <a:endParaRPr lang="en-US" dirty="0"/>
          </a:p>
        </p:txBody>
      </p:sp>
    </p:spTree>
    <p:extLst>
      <p:ext uri="{BB962C8B-B14F-4D97-AF65-F5344CB8AC3E}">
        <p14:creationId xmlns:p14="http://schemas.microsoft.com/office/powerpoint/2010/main" val="4129045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1143000"/>
          </a:xfrm>
        </p:spPr>
        <p:txBody>
          <a:bodyPr>
            <a:normAutofit/>
          </a:bodyPr>
          <a:lstStyle/>
          <a:p>
            <a:r>
              <a:rPr lang="en-US" dirty="0" smtClean="0">
                <a:solidFill>
                  <a:srgbClr val="FFFF99"/>
                </a:solidFill>
                <a:latin typeface="+mn-lt"/>
              </a:rPr>
              <a:t>Public  Access Counselor</a:t>
            </a:r>
            <a:endParaRPr lang="en-US" dirty="0">
              <a:solidFill>
                <a:srgbClr val="FFFF99"/>
              </a:solidFill>
              <a:latin typeface="+mn-lt"/>
            </a:endParaRPr>
          </a:p>
        </p:txBody>
      </p:sp>
      <p:sp>
        <p:nvSpPr>
          <p:cNvPr id="3" name="Content Placeholder 2"/>
          <p:cNvSpPr>
            <a:spLocks noGrp="1"/>
          </p:cNvSpPr>
          <p:nvPr>
            <p:ph idx="1"/>
          </p:nvPr>
        </p:nvSpPr>
        <p:spPr>
          <a:xfrm>
            <a:off x="609600" y="1447800"/>
            <a:ext cx="8001000" cy="4343400"/>
          </a:xfrm>
        </p:spPr>
        <p:txBody>
          <a:bodyPr>
            <a:normAutofit fontScale="25000" lnSpcReduction="20000"/>
          </a:bodyPr>
          <a:lstStyle/>
          <a:p>
            <a:pPr algn="ctr">
              <a:buNone/>
            </a:pPr>
            <a:r>
              <a:rPr lang="en-US" sz="11200" b="1" dirty="0" smtClean="0"/>
              <a:t>Statutory Powers</a:t>
            </a:r>
          </a:p>
          <a:p>
            <a:pPr algn="ctr">
              <a:buNone/>
            </a:pPr>
            <a:r>
              <a:rPr lang="en-US" sz="9600" b="1" dirty="0" smtClean="0">
                <a:solidFill>
                  <a:schemeClr val="accent2">
                    <a:lumMod val="60000"/>
                    <a:lumOff val="40000"/>
                  </a:schemeClr>
                </a:solidFill>
              </a:rPr>
              <a:t>Attorney General Act, 15 ILCS 205/7(c)</a:t>
            </a:r>
          </a:p>
          <a:p>
            <a:pPr algn="ctr">
              <a:buNone/>
            </a:pPr>
            <a:endParaRPr lang="en-US" sz="9600" b="1" dirty="0" smtClean="0">
              <a:solidFill>
                <a:schemeClr val="accent2">
                  <a:lumMod val="60000"/>
                  <a:lumOff val="40000"/>
                </a:schemeClr>
              </a:solidFill>
            </a:endParaRPr>
          </a:p>
          <a:p>
            <a:pPr marL="550863" indent="-550863">
              <a:buNone/>
            </a:pPr>
            <a:r>
              <a:rPr lang="en-US" sz="9600" b="1" dirty="0" smtClean="0"/>
              <a:t>Duties include:  </a:t>
            </a:r>
          </a:p>
          <a:p>
            <a:pPr marL="0" indent="0">
              <a:buNone/>
            </a:pPr>
            <a:r>
              <a:rPr lang="en-US" sz="9600" b="1" dirty="0"/>
              <a:t>	</a:t>
            </a:r>
            <a:r>
              <a:rPr lang="en-US" sz="9600" b="1" dirty="0" smtClean="0"/>
              <a:t>	FREE TRAINING and</a:t>
            </a:r>
          </a:p>
          <a:p>
            <a:pPr marL="550926" indent="-514350">
              <a:buNone/>
            </a:pPr>
            <a:r>
              <a:rPr lang="en-US" sz="9600" b="1" dirty="0" smtClean="0"/>
              <a:t>				EDUCATIONAL MATERIALS;</a:t>
            </a:r>
            <a:endParaRPr lang="en-US" sz="9600" b="1" dirty="0"/>
          </a:p>
          <a:p>
            <a:pPr marL="36576" indent="0">
              <a:buNone/>
            </a:pPr>
            <a:r>
              <a:rPr lang="en-US" sz="9600" b="1" dirty="0" smtClean="0"/>
              <a:t>		</a:t>
            </a:r>
            <a:r>
              <a:rPr lang="en-US" sz="9600" b="1" dirty="0" smtClean="0">
                <a:solidFill>
                  <a:srgbClr val="FFFF99"/>
                </a:solidFill>
              </a:rPr>
              <a:t>REQUESTS FOR REVIEW; </a:t>
            </a:r>
          </a:p>
          <a:p>
            <a:pPr marL="36576" indent="0">
              <a:buNone/>
            </a:pPr>
            <a:r>
              <a:rPr lang="en-US" sz="9600" b="1" dirty="0"/>
              <a:t>	</a:t>
            </a:r>
            <a:r>
              <a:rPr lang="en-US" sz="9600" b="1" dirty="0" smtClean="0"/>
              <a:t>	ADVISORY OPINIONS;</a:t>
            </a:r>
          </a:p>
          <a:p>
            <a:pPr marL="0" indent="0">
              <a:buNone/>
            </a:pPr>
            <a:r>
              <a:rPr lang="en-US" sz="9600" b="1" dirty="0" smtClean="0"/>
              <a:t> </a:t>
            </a:r>
            <a:r>
              <a:rPr lang="en-US" sz="9600" b="1" dirty="0"/>
              <a:t>	</a:t>
            </a:r>
            <a:r>
              <a:rPr lang="en-US" sz="9600" b="1" dirty="0" smtClean="0"/>
              <a:t>	INFORMAL INQUIRIES;</a:t>
            </a:r>
          </a:p>
          <a:p>
            <a:pPr marL="0" indent="0">
              <a:buNone/>
            </a:pPr>
            <a:r>
              <a:rPr lang="en-US" sz="9600" b="1" dirty="0"/>
              <a:t>	</a:t>
            </a:r>
            <a:r>
              <a:rPr lang="en-US" sz="9600" b="1" dirty="0" smtClean="0"/>
              <a:t>	RESEARCH and RECOMMENDATIONS 			ON </a:t>
            </a:r>
            <a:r>
              <a:rPr lang="en-US" sz="9600" b="1" dirty="0"/>
              <a:t>COMPLIANCE </a:t>
            </a:r>
            <a:r>
              <a:rPr lang="en-US" sz="9600" b="1" dirty="0" smtClean="0"/>
              <a:t>ISSUES,</a:t>
            </a:r>
          </a:p>
          <a:p>
            <a:pPr marL="0" indent="0">
              <a:buNone/>
            </a:pPr>
            <a:r>
              <a:rPr lang="en-US" sz="9600" b="1" dirty="0" smtClean="0"/>
              <a:t>		ESTABLISH  </a:t>
            </a:r>
            <a:r>
              <a:rPr lang="en-US" sz="9600" b="1" dirty="0"/>
              <a:t>ELECTRONIC </a:t>
            </a:r>
            <a:endParaRPr lang="en-US" sz="9600" b="1" dirty="0" smtClean="0"/>
          </a:p>
          <a:p>
            <a:pPr marL="0" indent="0">
              <a:buNone/>
            </a:pPr>
            <a:r>
              <a:rPr lang="en-US" sz="9600" b="1" dirty="0"/>
              <a:t>	</a:t>
            </a:r>
            <a:r>
              <a:rPr lang="en-US" sz="9600" b="1" dirty="0" smtClean="0"/>
              <a:t>		FOIA and OMA TRAINING</a:t>
            </a:r>
            <a:endParaRPr lang="en-US" sz="9600" b="1" dirty="0"/>
          </a:p>
          <a:p>
            <a:pPr>
              <a:buNone/>
            </a:pPr>
            <a:endParaRPr lang="en-US" sz="9600" b="1" dirty="0" smtClean="0"/>
          </a:p>
          <a:p>
            <a:pPr>
              <a:lnSpc>
                <a:spcPct val="150000"/>
              </a:lnSpc>
              <a:buNone/>
            </a:pPr>
            <a:r>
              <a:rPr lang="en-US" sz="9600" b="1" dirty="0"/>
              <a:t>	</a:t>
            </a:r>
            <a:endParaRPr lang="en-US" b="1" dirty="0" smtClean="0"/>
          </a:p>
          <a:p>
            <a:pPr>
              <a:buNone/>
            </a:pPr>
            <a:r>
              <a:rPr lang="en-US" b="1" dirty="0" smtClean="0"/>
              <a:t>        </a:t>
            </a:r>
          </a:p>
          <a:p>
            <a:pPr>
              <a:buNone/>
            </a:pPr>
            <a:r>
              <a:rPr lang="en-US" b="1" dirty="0" smtClean="0"/>
              <a:t>           </a:t>
            </a:r>
            <a:r>
              <a:rPr lang="en-US" dirty="0" smtClean="0"/>
              <a:t/>
            </a:r>
            <a:br>
              <a:rPr lang="en-US" dirty="0" smtClean="0"/>
            </a:br>
            <a:endParaRPr lang="en-US" dirty="0" smtClean="0"/>
          </a:p>
          <a:p>
            <a:pPr>
              <a:buNone/>
            </a:pPr>
            <a:endParaRPr lang="en-US" b="1" dirty="0"/>
          </a:p>
        </p:txBody>
      </p:sp>
    </p:spTree>
    <p:extLst>
      <p:ext uri="{BB962C8B-B14F-4D97-AF65-F5344CB8AC3E}">
        <p14:creationId xmlns:p14="http://schemas.microsoft.com/office/powerpoint/2010/main" val="18198096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rgbClr val="FFFF99"/>
                </a:solidFill>
              </a:rPr>
              <a:t>Personal Information</a:t>
            </a:r>
            <a:endParaRPr lang="en-US" dirty="0">
              <a:solidFill>
                <a:srgbClr val="FFFF99"/>
              </a:solidFill>
            </a:endParaRPr>
          </a:p>
        </p:txBody>
      </p:sp>
      <p:sp>
        <p:nvSpPr>
          <p:cNvPr id="3" name="Content Placeholder 2"/>
          <p:cNvSpPr>
            <a:spLocks noGrp="1"/>
          </p:cNvSpPr>
          <p:nvPr>
            <p:ph idx="1"/>
          </p:nvPr>
        </p:nvSpPr>
        <p:spPr>
          <a:xfrm>
            <a:off x="457200" y="2057400"/>
            <a:ext cx="8229600" cy="4221164"/>
          </a:xfrm>
        </p:spPr>
        <p:txBody>
          <a:bodyPr/>
          <a:lstStyle/>
          <a:p>
            <a:pPr>
              <a:buNone/>
            </a:pPr>
            <a:r>
              <a:rPr lang="en-US" dirty="0" smtClean="0"/>
              <a:t>		“The disclosure of information that bears on the public duties of public employees and officials </a:t>
            </a:r>
            <a:r>
              <a:rPr lang="en-US" b="1" i="1" dirty="0" smtClean="0">
                <a:solidFill>
                  <a:srgbClr val="FFFF99"/>
                </a:solidFill>
              </a:rPr>
              <a:t>shall not</a:t>
            </a:r>
            <a:r>
              <a:rPr lang="en-US" dirty="0" smtClean="0">
                <a:solidFill>
                  <a:srgbClr val="FFFF99"/>
                </a:solidFill>
              </a:rPr>
              <a:t> </a:t>
            </a:r>
            <a:r>
              <a:rPr lang="en-US" dirty="0" smtClean="0"/>
              <a:t>be considered an invasion of personal privacy.”</a:t>
            </a:r>
            <a:r>
              <a:rPr lang="en-US" dirty="0" smtClean="0">
                <a:solidFill>
                  <a:schemeClr val="accent6">
                    <a:lumMod val="60000"/>
                    <a:lumOff val="40000"/>
                  </a:schemeClr>
                </a:solidFill>
              </a:rPr>
              <a:t> </a:t>
            </a:r>
          </a:p>
          <a:p>
            <a:pPr>
              <a:buNone/>
            </a:pPr>
            <a:r>
              <a:rPr lang="en-US" dirty="0" smtClean="0">
                <a:solidFill>
                  <a:schemeClr val="accent6">
                    <a:lumMod val="60000"/>
                    <a:lumOff val="40000"/>
                  </a:schemeClr>
                </a:solidFill>
              </a:rPr>
              <a:t>	5 ILCS 140/7(1)(c)</a:t>
            </a:r>
            <a:endParaRPr lang="en-US" dirty="0"/>
          </a:p>
        </p:txBody>
      </p:sp>
    </p:spTree>
    <p:extLst>
      <p:ext uri="{BB962C8B-B14F-4D97-AF65-F5344CB8AC3E}">
        <p14:creationId xmlns:p14="http://schemas.microsoft.com/office/powerpoint/2010/main" val="17671923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solidFill>
                  <a:schemeClr val="folHlink"/>
                </a:solidFill>
                <a:latin typeface="Arial" pitchFamily="34" charset="0"/>
                <a:cs typeface="Arial" pitchFamily="34" charset="0"/>
              </a:rPr>
              <a:t>Information found exemption under section 7(1)(c)</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533400" y="2057400"/>
            <a:ext cx="8077200" cy="4391464"/>
          </a:xfrm>
        </p:spPr>
        <p:txBody>
          <a:bodyPr>
            <a:noAutofit/>
          </a:bodyPr>
          <a:lstStyle/>
          <a:p>
            <a:pPr>
              <a:buFont typeface="Arial" pitchFamily="34" charset="0"/>
              <a:buChar char="•"/>
            </a:pPr>
            <a:r>
              <a:rPr lang="en-US" spc="100" dirty="0">
                <a:latin typeface="Arial" pitchFamily="34" charset="0"/>
                <a:cs typeface="Arial" pitchFamily="34" charset="0"/>
              </a:rPr>
              <a:t>Crime victim names</a:t>
            </a:r>
            <a:endParaRPr lang="en-US" dirty="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Information related to unsuccessful candidates for employment</a:t>
            </a:r>
          </a:p>
          <a:p>
            <a:pPr>
              <a:buFont typeface="Arial" pitchFamily="34" charset="0"/>
              <a:buChar char="•"/>
            </a:pPr>
            <a:r>
              <a:rPr lang="en-US" dirty="0" smtClean="0">
                <a:latin typeface="Arial" pitchFamily="34" charset="0"/>
                <a:cs typeface="Arial" pitchFamily="34" charset="0"/>
              </a:rPr>
              <a:t>Names </a:t>
            </a:r>
            <a:r>
              <a:rPr lang="en-US" dirty="0">
                <a:latin typeface="Arial" pitchFamily="34" charset="0"/>
                <a:cs typeface="Arial" pitchFamily="34" charset="0"/>
              </a:rPr>
              <a:t>of suspects who were not </a:t>
            </a:r>
            <a:r>
              <a:rPr lang="en-US" dirty="0" smtClean="0">
                <a:latin typeface="Arial" pitchFamily="34" charset="0"/>
                <a:cs typeface="Arial" pitchFamily="34" charset="0"/>
              </a:rPr>
              <a:t>arrested (in  some cases, incident reports may be withheld in full. e.g., domestic battery reports.)</a:t>
            </a:r>
          </a:p>
          <a:p>
            <a:pPr>
              <a:buFont typeface="Arial" pitchFamily="34" charset="0"/>
              <a:buChar char="•"/>
            </a:pPr>
            <a:r>
              <a:rPr lang="en-US" dirty="0">
                <a:latin typeface="Arial" pitchFamily="34" charset="0"/>
                <a:cs typeface="Arial" pitchFamily="34" charset="0"/>
              </a:rPr>
              <a:t>Dates of birth</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717632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folHlink"/>
                </a:solidFill>
                <a:latin typeface="Arial" pitchFamily="34" charset="0"/>
                <a:cs typeface="Arial" pitchFamily="34" charset="0"/>
              </a:rPr>
              <a:t>Information </a:t>
            </a:r>
            <a:r>
              <a:rPr lang="en-US" u="sng" dirty="0" smtClean="0">
                <a:solidFill>
                  <a:schemeClr val="folHlink"/>
                </a:solidFill>
                <a:latin typeface="Arial" pitchFamily="34" charset="0"/>
                <a:cs typeface="Arial" pitchFamily="34" charset="0"/>
              </a:rPr>
              <a:t>Not</a:t>
            </a:r>
            <a:r>
              <a:rPr lang="en-US" dirty="0" smtClean="0">
                <a:solidFill>
                  <a:schemeClr val="folHlink"/>
                </a:solidFill>
                <a:latin typeface="Arial" pitchFamily="34" charset="0"/>
                <a:cs typeface="Arial" pitchFamily="34" charset="0"/>
              </a:rPr>
              <a:t> Exempt under </a:t>
            </a:r>
            <a:r>
              <a:rPr lang="en-US" dirty="0">
                <a:solidFill>
                  <a:schemeClr val="folHlink"/>
                </a:solidFill>
                <a:latin typeface="Arial" pitchFamily="34" charset="0"/>
                <a:cs typeface="Arial" pitchFamily="34" charset="0"/>
              </a:rPr>
              <a:t>Section 7(1)(c)</a:t>
            </a:r>
            <a:endParaRPr lang="en-US" dirty="0"/>
          </a:p>
        </p:txBody>
      </p:sp>
      <p:sp>
        <p:nvSpPr>
          <p:cNvPr id="3" name="Content Placeholder 2"/>
          <p:cNvSpPr>
            <a:spLocks noGrp="1"/>
          </p:cNvSpPr>
          <p:nvPr>
            <p:ph idx="1"/>
          </p:nvPr>
        </p:nvSpPr>
        <p:spPr>
          <a:xfrm>
            <a:off x="457200" y="1905000"/>
            <a:ext cx="8229600" cy="4221164"/>
          </a:xfrm>
        </p:spPr>
        <p:txBody>
          <a:bodyPr/>
          <a:lstStyle/>
          <a:p>
            <a:r>
              <a:rPr lang="en-US" dirty="0" smtClean="0"/>
              <a:t>Resumes</a:t>
            </a:r>
            <a:r>
              <a:rPr lang="en-US" dirty="0"/>
              <a:t>, CV, certificates and other employment information </a:t>
            </a:r>
            <a:endParaRPr lang="en-US" dirty="0" smtClean="0"/>
          </a:p>
          <a:p>
            <a:r>
              <a:rPr lang="en-US" dirty="0" smtClean="0"/>
              <a:t>Places of employment, outside employment</a:t>
            </a:r>
          </a:p>
          <a:p>
            <a:r>
              <a:rPr lang="en-US" dirty="0" smtClean="0"/>
              <a:t>Dollar amount deducted from all employee paychecks for union dues</a:t>
            </a:r>
          </a:p>
        </p:txBody>
      </p:sp>
    </p:spTree>
    <p:extLst>
      <p:ext uri="{BB962C8B-B14F-4D97-AF65-F5344CB8AC3E}">
        <p14:creationId xmlns:p14="http://schemas.microsoft.com/office/powerpoint/2010/main" val="23560262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solidFill>
                  <a:schemeClr val="folHlink"/>
                </a:solidFill>
                <a:latin typeface="Arial" pitchFamily="34" charset="0"/>
                <a:cs typeface="Arial" pitchFamily="34" charset="0"/>
              </a:rPr>
              <a:t>Information Not Exempt under Section 7(1)(c)</a:t>
            </a:r>
            <a:endParaRPr lang="en-US" dirty="0"/>
          </a:p>
        </p:txBody>
      </p:sp>
      <p:sp>
        <p:nvSpPr>
          <p:cNvPr id="3" name="Content Placeholder 2"/>
          <p:cNvSpPr>
            <a:spLocks noGrp="1"/>
          </p:cNvSpPr>
          <p:nvPr>
            <p:ph idx="1"/>
          </p:nvPr>
        </p:nvSpPr>
        <p:spPr>
          <a:xfrm>
            <a:off x="457200" y="2362200"/>
            <a:ext cx="8229600" cy="3763964"/>
          </a:xfrm>
        </p:spPr>
        <p:txBody>
          <a:bodyPr/>
          <a:lstStyle/>
          <a:p>
            <a:r>
              <a:rPr lang="en-US" dirty="0"/>
              <a:t>Time sheets, vacation time, accrual sheets, and amount of sick days used</a:t>
            </a:r>
          </a:p>
          <a:p>
            <a:r>
              <a:rPr lang="en-US" dirty="0"/>
              <a:t>Academic transcripts (if courses were taken pursuant to tuition reimbursement)</a:t>
            </a:r>
          </a:p>
          <a:p>
            <a:endParaRPr lang="en-US" dirty="0"/>
          </a:p>
        </p:txBody>
      </p:sp>
    </p:spTree>
    <p:extLst>
      <p:ext uri="{BB962C8B-B14F-4D97-AF65-F5344CB8AC3E}">
        <p14:creationId xmlns:p14="http://schemas.microsoft.com/office/powerpoint/2010/main" val="23771136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609600"/>
            <a:ext cx="8229600" cy="1219200"/>
          </a:xfrm>
        </p:spPr>
        <p:txBody>
          <a:bodyPr/>
          <a:lstStyle/>
          <a:p>
            <a:pPr eaLnBrk="1" hangingPunct="1"/>
            <a:r>
              <a:rPr lang="en-US" sz="4000" dirty="0" smtClean="0">
                <a:solidFill>
                  <a:schemeClr val="folHlink"/>
                </a:solidFill>
              </a:rPr>
              <a:t>Deliberative Process/Preliminary Documents – Section 7(1)(f)</a:t>
            </a:r>
          </a:p>
        </p:txBody>
      </p:sp>
      <p:sp>
        <p:nvSpPr>
          <p:cNvPr id="24579" name="Rectangle 3"/>
          <p:cNvSpPr>
            <a:spLocks noGrp="1" noChangeArrowheads="1"/>
          </p:cNvSpPr>
          <p:nvPr>
            <p:ph idx="1"/>
          </p:nvPr>
        </p:nvSpPr>
        <p:spPr>
          <a:xfrm>
            <a:off x="457200" y="1981200"/>
            <a:ext cx="7924800" cy="4419600"/>
          </a:xfrm>
        </p:spPr>
        <p:txBody>
          <a:bodyPr/>
          <a:lstStyle/>
          <a:p>
            <a:pPr eaLnBrk="1" hangingPunct="1">
              <a:buFontTx/>
              <a:buNone/>
            </a:pPr>
            <a:r>
              <a:rPr lang="en-US" sz="2800" dirty="0" smtClean="0"/>
              <a:t>		</a:t>
            </a:r>
          </a:p>
          <a:p>
            <a:pPr eaLnBrk="1" hangingPunct="1">
              <a:buFontTx/>
              <a:buNone/>
            </a:pPr>
            <a:r>
              <a:rPr lang="en-US" sz="2800" dirty="0" smtClean="0"/>
              <a:t>	“Preliminary drafts, notes, recommendations, memoranda and other records in which opinions are expressed, or policies or actions are formulated, except that a specific record or relevant portion of a record shall not be exempt when the record is publicly cited and identified by the head of the public body.” </a:t>
            </a:r>
          </a:p>
          <a:p>
            <a:pPr eaLnBrk="1" hangingPunct="1">
              <a:buFontTx/>
              <a:buNone/>
            </a:pPr>
            <a:r>
              <a:rPr lang="en-US" sz="2800" dirty="0" smtClean="0"/>
              <a:t>	 </a:t>
            </a:r>
            <a:r>
              <a:rPr lang="en-US" sz="2800" dirty="0" smtClean="0">
                <a:solidFill>
                  <a:schemeClr val="accent6">
                    <a:lumMod val="60000"/>
                    <a:lumOff val="40000"/>
                  </a:schemeClr>
                </a:solidFill>
              </a:rPr>
              <a:t>5 ILCS 140/7(1)(f)</a:t>
            </a:r>
            <a:endParaRPr lang="en-US" sz="2800" dirty="0" smtClean="0"/>
          </a:p>
        </p:txBody>
      </p:sp>
    </p:spTree>
    <p:extLst>
      <p:ext uri="{BB962C8B-B14F-4D97-AF65-F5344CB8AC3E}">
        <p14:creationId xmlns:p14="http://schemas.microsoft.com/office/powerpoint/2010/main" val="38441326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52400" y="685800"/>
            <a:ext cx="8991600" cy="838200"/>
          </a:xfrm>
        </p:spPr>
        <p:txBody>
          <a:bodyPr>
            <a:noAutofit/>
          </a:bodyPr>
          <a:lstStyle/>
          <a:p>
            <a:pPr algn="l" eaLnBrk="1" hangingPunct="1"/>
            <a:r>
              <a:rPr lang="en-US" sz="3400" dirty="0" smtClean="0">
                <a:solidFill>
                  <a:schemeClr val="folHlink"/>
                </a:solidFill>
              </a:rPr>
              <a:t>Deliberative Process/Preliminary Documents</a:t>
            </a:r>
          </a:p>
        </p:txBody>
      </p:sp>
      <p:sp>
        <p:nvSpPr>
          <p:cNvPr id="3" name="Content Placeholder 2"/>
          <p:cNvSpPr>
            <a:spLocks noGrp="1"/>
          </p:cNvSpPr>
          <p:nvPr>
            <p:ph idx="1"/>
          </p:nvPr>
        </p:nvSpPr>
        <p:spPr>
          <a:xfrm>
            <a:off x="228600" y="1905317"/>
            <a:ext cx="8229600" cy="4526280"/>
          </a:xfrm>
        </p:spPr>
        <p:txBody>
          <a:bodyPr/>
          <a:lstStyle/>
          <a:p>
            <a:pPr>
              <a:buNone/>
            </a:pPr>
            <a:r>
              <a:rPr lang="en-US" sz="2800" dirty="0" smtClean="0"/>
              <a:t>	</a:t>
            </a:r>
            <a:r>
              <a:rPr lang="en-US" sz="2800" dirty="0" smtClean="0">
                <a:latin typeface="Arial" pitchFamily="34" charset="0"/>
                <a:cs typeface="Arial" pitchFamily="34" charset="0"/>
              </a:rPr>
              <a:t>The purpose of the deliberative process privilege is to allow agencies to “explore possibilities, engage in internal debates, or play devil's advocate without fear of public scrutiny.”</a:t>
            </a:r>
            <a:r>
              <a:rPr lang="en-US" sz="2800" i="1" dirty="0" smtClean="0">
                <a:latin typeface="Arial" pitchFamily="34" charset="0"/>
                <a:cs typeface="Arial" pitchFamily="34" charset="0"/>
              </a:rPr>
              <a:t> </a:t>
            </a:r>
          </a:p>
          <a:p>
            <a:pPr>
              <a:buNone/>
            </a:pPr>
            <a:endParaRPr lang="en-US" sz="2800" i="1" dirty="0" smtClean="0">
              <a:latin typeface="Arial" pitchFamily="34" charset="0"/>
              <a:cs typeface="Arial" pitchFamily="34" charset="0"/>
            </a:endParaRPr>
          </a:p>
          <a:p>
            <a:pPr>
              <a:buNone/>
            </a:pPr>
            <a:r>
              <a:rPr lang="en-US" sz="2800" i="1" dirty="0" smtClean="0">
                <a:latin typeface="Arial" pitchFamily="34" charset="0"/>
                <a:cs typeface="Arial" pitchFamily="34" charset="0"/>
              </a:rPr>
              <a:t>		</a:t>
            </a:r>
            <a:r>
              <a:rPr lang="en-US" sz="2800" i="1" dirty="0" smtClean="0">
                <a:solidFill>
                  <a:schemeClr val="accent6">
                    <a:lumMod val="60000"/>
                    <a:lumOff val="40000"/>
                  </a:schemeClr>
                </a:solidFill>
                <a:latin typeface="Arial" pitchFamily="34" charset="0"/>
                <a:cs typeface="Arial" pitchFamily="34" charset="0"/>
              </a:rPr>
              <a:t>Assembly of the State of California v. United 	States Department of Commerce</a:t>
            </a:r>
            <a:r>
              <a:rPr lang="en-US" sz="2800" dirty="0" smtClean="0">
                <a:solidFill>
                  <a:schemeClr val="accent6">
                    <a:lumMod val="60000"/>
                    <a:lumOff val="40000"/>
                  </a:schemeClr>
                </a:solidFill>
                <a:latin typeface="Arial" pitchFamily="34" charset="0"/>
                <a:cs typeface="Arial" pitchFamily="34" charset="0"/>
              </a:rPr>
              <a:t>, 797 	F.Supp.1554, 1556 E.D. Cal. 1992), </a:t>
            </a:r>
            <a:r>
              <a:rPr lang="en-US" sz="2800" i="1" dirty="0" smtClean="0">
                <a:solidFill>
                  <a:schemeClr val="accent6">
                    <a:lumMod val="60000"/>
                    <a:lumOff val="40000"/>
                  </a:schemeClr>
                </a:solidFill>
                <a:latin typeface="Arial" pitchFamily="34" charset="0"/>
                <a:cs typeface="Arial" pitchFamily="34" charset="0"/>
              </a:rPr>
              <a:t>aff'd,</a:t>
            </a:r>
            <a:r>
              <a:rPr lang="en-US" sz="2800" dirty="0" smtClean="0">
                <a:solidFill>
                  <a:schemeClr val="accent6">
                    <a:lumMod val="60000"/>
                    <a:lumOff val="40000"/>
                  </a:schemeClr>
                </a:solidFill>
                <a:latin typeface="Arial" pitchFamily="34" charset="0"/>
                <a:cs typeface="Arial" pitchFamily="34" charset="0"/>
              </a:rPr>
              <a:t> 	968 F.2d 916 (9</a:t>
            </a:r>
            <a:r>
              <a:rPr lang="en-US" sz="2800" baseline="30000" dirty="0" smtClean="0">
                <a:solidFill>
                  <a:schemeClr val="accent6">
                    <a:lumMod val="60000"/>
                    <a:lumOff val="40000"/>
                  </a:schemeClr>
                </a:solidFill>
                <a:latin typeface="Arial" pitchFamily="34" charset="0"/>
                <a:cs typeface="Arial" pitchFamily="34" charset="0"/>
              </a:rPr>
              <a:t>th</a:t>
            </a:r>
            <a:r>
              <a:rPr lang="en-US" sz="2800" dirty="0" smtClean="0">
                <a:solidFill>
                  <a:schemeClr val="accent6">
                    <a:lumMod val="60000"/>
                    <a:lumOff val="40000"/>
                  </a:schemeClr>
                </a:solidFill>
                <a:latin typeface="Arial" pitchFamily="34" charset="0"/>
                <a:cs typeface="Arial" pitchFamily="34" charset="0"/>
              </a:rPr>
              <a:t> Cir. 1992). </a:t>
            </a:r>
          </a:p>
          <a:p>
            <a:endParaRPr lang="en-US" sz="2800" dirty="0">
              <a:latin typeface="Arial" pitchFamily="34" charset="0"/>
              <a:cs typeface="Arial" pitchFamily="34" charset="0"/>
            </a:endParaRPr>
          </a:p>
        </p:txBody>
      </p:sp>
    </p:spTree>
    <p:extLst>
      <p:ext uri="{BB962C8B-B14F-4D97-AF65-F5344CB8AC3E}">
        <p14:creationId xmlns:p14="http://schemas.microsoft.com/office/powerpoint/2010/main" val="10604680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folHlink"/>
                </a:solidFill>
              </a:rPr>
              <a:t>Deliberative Process/Preliminary Documents</a:t>
            </a:r>
            <a:endParaRPr lang="en-US" dirty="0"/>
          </a:p>
        </p:txBody>
      </p:sp>
      <p:sp>
        <p:nvSpPr>
          <p:cNvPr id="3" name="Content Placeholder 2"/>
          <p:cNvSpPr>
            <a:spLocks noGrp="1"/>
          </p:cNvSpPr>
          <p:nvPr>
            <p:ph idx="1"/>
          </p:nvPr>
        </p:nvSpPr>
        <p:spPr>
          <a:xfrm>
            <a:off x="457200" y="2133600"/>
            <a:ext cx="8229600" cy="3992564"/>
          </a:xfrm>
        </p:spPr>
        <p:txBody>
          <a:bodyPr/>
          <a:lstStyle/>
          <a:p>
            <a:r>
              <a:rPr lang="en-US" sz="2800" dirty="0" smtClean="0"/>
              <a:t>Portions of police reports setting forth factual data are not within the deliberative process exemption. </a:t>
            </a:r>
            <a:r>
              <a:rPr lang="en-US" sz="2800" i="1" dirty="0" smtClean="0"/>
              <a:t>See</a:t>
            </a:r>
            <a:r>
              <a:rPr lang="en-US" sz="2800" i="1" dirty="0" smtClean="0">
                <a:solidFill>
                  <a:schemeClr val="accent6">
                    <a:lumMod val="60000"/>
                    <a:lumOff val="40000"/>
                  </a:schemeClr>
                </a:solidFill>
              </a:rPr>
              <a:t> Matter of Gould v. New York City Police Dep’t</a:t>
            </a:r>
            <a:r>
              <a:rPr lang="en-US" sz="2800" dirty="0" smtClean="0">
                <a:solidFill>
                  <a:schemeClr val="accent6">
                    <a:lumMod val="60000"/>
                    <a:lumOff val="40000"/>
                  </a:schemeClr>
                </a:solidFill>
              </a:rPr>
              <a:t>, 89 N.Y.2d 267, 277; 675 N.E.2d 808, 813 (1996)</a:t>
            </a:r>
            <a:endParaRPr lang="en-US" sz="2800" dirty="0"/>
          </a:p>
          <a:p>
            <a:r>
              <a:rPr lang="en-US" sz="2800" dirty="0" smtClean="0"/>
              <a:t>Statistical Data is not exempt from disclosure under section 7(1)(f). </a:t>
            </a:r>
            <a:r>
              <a:rPr lang="en-US" sz="2800" i="1" dirty="0" smtClean="0"/>
              <a:t>See</a:t>
            </a:r>
            <a:r>
              <a:rPr lang="en-US" sz="2800" dirty="0" smtClean="0"/>
              <a:t> </a:t>
            </a:r>
            <a:r>
              <a:rPr lang="en-US" sz="2800" dirty="0" smtClean="0">
                <a:solidFill>
                  <a:schemeClr val="accent6">
                    <a:lumMod val="60000"/>
                    <a:lumOff val="40000"/>
                  </a:schemeClr>
                </a:solidFill>
              </a:rPr>
              <a:t>Ill. </a:t>
            </a:r>
            <a:r>
              <a:rPr lang="en-US" sz="2800" dirty="0" err="1" smtClean="0">
                <a:solidFill>
                  <a:schemeClr val="accent6">
                    <a:lumMod val="60000"/>
                    <a:lumOff val="40000"/>
                  </a:schemeClr>
                </a:solidFill>
              </a:rPr>
              <a:t>Att’y</a:t>
            </a:r>
            <a:r>
              <a:rPr lang="en-US" sz="2800" dirty="0" smtClean="0">
                <a:solidFill>
                  <a:schemeClr val="accent6">
                    <a:lumMod val="60000"/>
                    <a:lumOff val="40000"/>
                  </a:schemeClr>
                </a:solidFill>
              </a:rPr>
              <a:t> Gen. Pub. Acc. Op. No. 13-015, issued September 24, 2013</a:t>
            </a:r>
          </a:p>
          <a:p>
            <a:pPr marL="0" indent="0">
              <a:buNone/>
            </a:pPr>
            <a:endParaRPr lang="en-US" dirty="0"/>
          </a:p>
        </p:txBody>
      </p:sp>
    </p:spTree>
    <p:extLst>
      <p:ext uri="{BB962C8B-B14F-4D97-AF65-F5344CB8AC3E}">
        <p14:creationId xmlns:p14="http://schemas.microsoft.com/office/powerpoint/2010/main" val="3048603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Trade Secrets – Section 7(1)(g)</a:t>
            </a:r>
            <a:endParaRPr lang="en-US" dirty="0">
              <a:solidFill>
                <a:srgbClr val="FFFF99"/>
              </a:solidFill>
            </a:endParaRPr>
          </a:p>
        </p:txBody>
      </p:sp>
      <p:sp>
        <p:nvSpPr>
          <p:cNvPr id="3" name="Content Placeholder 2"/>
          <p:cNvSpPr>
            <a:spLocks noGrp="1"/>
          </p:cNvSpPr>
          <p:nvPr>
            <p:ph idx="1"/>
          </p:nvPr>
        </p:nvSpPr>
        <p:spPr/>
        <p:txBody>
          <a:bodyPr/>
          <a:lstStyle/>
          <a:p>
            <a:pPr marL="0" indent="0">
              <a:buNone/>
            </a:pPr>
            <a:r>
              <a:rPr lang="en-US" dirty="0" smtClean="0"/>
              <a:t>Trade secrets and commercial or financial information obtained from a person or business are exempt pursuant to </a:t>
            </a:r>
            <a:r>
              <a:rPr lang="en-US" dirty="0" smtClean="0">
                <a:solidFill>
                  <a:schemeClr val="accent2">
                    <a:lumMod val="60000"/>
                    <a:lumOff val="40000"/>
                  </a:schemeClr>
                </a:solidFill>
              </a:rPr>
              <a:t>section 7(1)(g)</a:t>
            </a:r>
            <a:r>
              <a:rPr lang="en-US" dirty="0" smtClean="0"/>
              <a:t> if provided to the public body under a claim of confidentiality </a:t>
            </a:r>
          </a:p>
          <a:p>
            <a:r>
              <a:rPr lang="en-US" dirty="0" smtClean="0"/>
              <a:t>But only if disclosure of the information would cause competitive harm</a:t>
            </a:r>
            <a:endParaRPr lang="en-US" dirty="0"/>
          </a:p>
        </p:txBody>
      </p:sp>
    </p:spTree>
    <p:extLst>
      <p:ext uri="{BB962C8B-B14F-4D97-AF65-F5344CB8AC3E}">
        <p14:creationId xmlns:p14="http://schemas.microsoft.com/office/powerpoint/2010/main" val="36224184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Pre-Award Proposals and Bids – Section 7(1)(h)</a:t>
            </a:r>
            <a:endParaRPr lang="en-US" dirty="0">
              <a:solidFill>
                <a:srgbClr val="FFFF99"/>
              </a:solidFill>
            </a:endParaRPr>
          </a:p>
        </p:txBody>
      </p:sp>
      <p:sp>
        <p:nvSpPr>
          <p:cNvPr id="3" name="Content Placeholder 2"/>
          <p:cNvSpPr>
            <a:spLocks noGrp="1"/>
          </p:cNvSpPr>
          <p:nvPr>
            <p:ph idx="1"/>
          </p:nvPr>
        </p:nvSpPr>
        <p:spPr/>
        <p:txBody>
          <a:bodyPr/>
          <a:lstStyle/>
          <a:p>
            <a:pPr marL="0" indent="0">
              <a:buNone/>
            </a:pPr>
            <a:r>
              <a:rPr lang="en-US" dirty="0" smtClean="0"/>
              <a:t>Proposals and bids for any contract, grant, or agreement are exempt pursuant to </a:t>
            </a:r>
            <a:r>
              <a:rPr lang="en-US" dirty="0" smtClean="0">
                <a:solidFill>
                  <a:schemeClr val="accent2">
                    <a:lumMod val="60000"/>
                    <a:lumOff val="40000"/>
                  </a:schemeClr>
                </a:solidFill>
              </a:rPr>
              <a:t>section 7(1)(h)</a:t>
            </a:r>
            <a:endParaRPr lang="en-US" dirty="0"/>
          </a:p>
          <a:p>
            <a:pPr marL="0" indent="0">
              <a:buNone/>
            </a:pPr>
            <a:endParaRPr lang="en-US" sz="800" dirty="0" smtClean="0"/>
          </a:p>
          <a:p>
            <a:pPr lvl="1">
              <a:buFont typeface="Arial" pitchFamily="34" charset="0"/>
              <a:buChar char="•"/>
            </a:pPr>
            <a:r>
              <a:rPr lang="en-US" dirty="0" smtClean="0"/>
              <a:t>If disclosure would frustrate procurement or give an advantage to any person proposing to enter into a contractor agreement</a:t>
            </a:r>
          </a:p>
          <a:p>
            <a:pPr lvl="1">
              <a:buFont typeface="Arial" pitchFamily="34" charset="0"/>
              <a:buChar char="•"/>
            </a:pPr>
            <a:endParaRPr lang="en-US" sz="800" dirty="0" smtClean="0"/>
          </a:p>
          <a:p>
            <a:pPr lvl="1">
              <a:buFont typeface="Arial" pitchFamily="34" charset="0"/>
              <a:buChar char="•"/>
            </a:pPr>
            <a:r>
              <a:rPr lang="en-US" dirty="0" smtClean="0"/>
              <a:t>Only until an </a:t>
            </a:r>
            <a:r>
              <a:rPr lang="en-US" b="1" i="1" dirty="0" smtClean="0">
                <a:solidFill>
                  <a:srgbClr val="FFFF99"/>
                </a:solidFill>
              </a:rPr>
              <a:t>award or final selection</a:t>
            </a:r>
            <a:r>
              <a:rPr lang="en-US" dirty="0" smtClean="0"/>
              <a:t> is made</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lstStyle/>
          <a:p>
            <a:r>
              <a:rPr lang="en-US" dirty="0" smtClean="0">
                <a:solidFill>
                  <a:srgbClr val="FFFF99"/>
                </a:solidFill>
              </a:rPr>
              <a:t>Privileged Information – </a:t>
            </a:r>
            <a:br>
              <a:rPr lang="en-US" dirty="0" smtClean="0">
                <a:solidFill>
                  <a:srgbClr val="FFFF99"/>
                </a:solidFill>
              </a:rPr>
            </a:br>
            <a:r>
              <a:rPr lang="en-US" dirty="0" smtClean="0">
                <a:solidFill>
                  <a:srgbClr val="FFFF99"/>
                </a:solidFill>
              </a:rPr>
              <a:t>Section 7(1)(m)</a:t>
            </a:r>
            <a:endParaRPr lang="en-US" dirty="0">
              <a:solidFill>
                <a:srgbClr val="FFFF99"/>
              </a:solidFill>
            </a:endParaRPr>
          </a:p>
        </p:txBody>
      </p:sp>
      <p:sp>
        <p:nvSpPr>
          <p:cNvPr id="3" name="Content Placeholder 2"/>
          <p:cNvSpPr>
            <a:spLocks noGrp="1"/>
          </p:cNvSpPr>
          <p:nvPr>
            <p:ph idx="1"/>
          </p:nvPr>
        </p:nvSpPr>
        <p:spPr>
          <a:xfrm>
            <a:off x="533400" y="2133600"/>
            <a:ext cx="8229600" cy="3840163"/>
          </a:xfrm>
        </p:spPr>
        <p:txBody>
          <a:bodyPr/>
          <a:lstStyle/>
          <a:p>
            <a:pPr marL="0" indent="0">
              <a:buNone/>
            </a:pPr>
            <a:r>
              <a:rPr lang="en-US" dirty="0" smtClean="0"/>
              <a:t>Communications between a public body and an attorney or auditor representing the public body that would not be subject to discovery in litigation, or are prepared in anticipation of  litigation, are exempt from disclosure under section </a:t>
            </a:r>
            <a:r>
              <a:rPr lang="en-US" dirty="0" smtClean="0">
                <a:solidFill>
                  <a:schemeClr val="accent2">
                    <a:lumMod val="60000"/>
                    <a:lumOff val="40000"/>
                  </a:schemeClr>
                </a:solidFill>
              </a:rPr>
              <a:t>7(1)(m) </a:t>
            </a:r>
            <a:r>
              <a:rPr lang="en-US" dirty="0" smtClean="0"/>
              <a:t>of FOIA.</a:t>
            </a:r>
            <a:endParaRPr lang="en-US" dirty="0"/>
          </a:p>
        </p:txBody>
      </p:sp>
    </p:spTree>
    <p:extLst>
      <p:ext uri="{BB962C8B-B14F-4D97-AF65-F5344CB8AC3E}">
        <p14:creationId xmlns:p14="http://schemas.microsoft.com/office/powerpoint/2010/main" val="3073760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solidFill>
                  <a:schemeClr val="folHlink"/>
                </a:solidFill>
              </a:rPr>
              <a:t>Presumption of Openness</a:t>
            </a:r>
          </a:p>
        </p:txBody>
      </p:sp>
      <p:sp>
        <p:nvSpPr>
          <p:cNvPr id="9219" name="Rectangle 3"/>
          <p:cNvSpPr>
            <a:spLocks noGrp="1" noChangeArrowheads="1"/>
          </p:cNvSpPr>
          <p:nvPr>
            <p:ph idx="1"/>
          </p:nvPr>
        </p:nvSpPr>
        <p:spPr/>
        <p:txBody>
          <a:bodyPr/>
          <a:lstStyle/>
          <a:p>
            <a:pPr eaLnBrk="1" hangingPunct="1">
              <a:lnSpc>
                <a:spcPct val="90000"/>
              </a:lnSpc>
              <a:buClr>
                <a:schemeClr val="tx1"/>
              </a:buClr>
              <a:buFontTx/>
              <a:buNone/>
            </a:pPr>
            <a:r>
              <a:rPr lang="en-US" sz="2800" dirty="0" smtClean="0"/>
              <a:t>		Under FOIA, there is a presumption that public records are open to inspection or copying:</a:t>
            </a:r>
          </a:p>
          <a:p>
            <a:pPr eaLnBrk="1" hangingPunct="1">
              <a:lnSpc>
                <a:spcPct val="90000"/>
              </a:lnSpc>
              <a:buClr>
                <a:schemeClr val="tx1"/>
              </a:buClr>
              <a:buFontTx/>
              <a:buNone/>
            </a:pPr>
            <a:endParaRPr lang="en-US" sz="2800" dirty="0" smtClean="0"/>
          </a:p>
          <a:p>
            <a:pPr eaLnBrk="1" hangingPunct="1">
              <a:lnSpc>
                <a:spcPct val="90000"/>
              </a:lnSpc>
              <a:buClr>
                <a:schemeClr val="tx1"/>
              </a:buClr>
              <a:buFontTx/>
              <a:buNone/>
            </a:pPr>
            <a:r>
              <a:rPr lang="en-US" sz="2800" dirty="0" smtClean="0"/>
              <a:t>		“Presumption. All records in the custody or possession of a public body are presumed to be open to inspection or copying. Any public body that asserts that a record is exempt from disclosure has the burden of proving by </a:t>
            </a:r>
            <a:r>
              <a:rPr lang="en-US" sz="2800" b="1" i="1" dirty="0" smtClean="0">
                <a:solidFill>
                  <a:srgbClr val="FFFF99"/>
                </a:solidFill>
              </a:rPr>
              <a:t>clear and convincing evidence</a:t>
            </a:r>
            <a:r>
              <a:rPr lang="en-US" sz="2800" dirty="0" smtClean="0"/>
              <a:t> that it is exempt.” </a:t>
            </a:r>
          </a:p>
          <a:p>
            <a:pPr eaLnBrk="1" hangingPunct="1">
              <a:lnSpc>
                <a:spcPct val="90000"/>
              </a:lnSpc>
              <a:buClr>
                <a:schemeClr val="tx1"/>
              </a:buClr>
              <a:buFontTx/>
              <a:buNone/>
            </a:pPr>
            <a:r>
              <a:rPr lang="en-US" sz="2800" dirty="0" smtClean="0"/>
              <a:t>	</a:t>
            </a:r>
            <a:r>
              <a:rPr lang="en-US" sz="2800" dirty="0" smtClean="0">
                <a:solidFill>
                  <a:schemeClr val="accent6">
                    <a:lumMod val="60000"/>
                    <a:lumOff val="40000"/>
                  </a:schemeClr>
                </a:solidFill>
              </a:rPr>
              <a:t>5 ILCS 140/1.2</a:t>
            </a:r>
          </a:p>
        </p:txBody>
      </p:sp>
    </p:spTree>
    <p:extLst>
      <p:ext uri="{BB962C8B-B14F-4D97-AF65-F5344CB8AC3E}">
        <p14:creationId xmlns:p14="http://schemas.microsoft.com/office/powerpoint/2010/main" val="10896192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solidFill>
                  <a:srgbClr val="FFFF99"/>
                </a:solidFill>
                <a:latin typeface="Arial" pitchFamily="34" charset="0"/>
                <a:cs typeface="Arial" pitchFamily="34" charset="0"/>
              </a:rPr>
              <a:t>Attorney/Client Communication</a:t>
            </a:r>
            <a:endParaRPr lang="en-US" dirty="0">
              <a:solidFill>
                <a:srgbClr val="FFFF99"/>
              </a:solidFill>
              <a:latin typeface="Arial" pitchFamily="34" charset="0"/>
              <a:cs typeface="Arial" pitchFamily="34" charset="0"/>
            </a:endParaRPr>
          </a:p>
        </p:txBody>
      </p:sp>
      <p:sp>
        <p:nvSpPr>
          <p:cNvPr id="3" name="Content Placeholder 2"/>
          <p:cNvSpPr>
            <a:spLocks noGrp="1"/>
          </p:cNvSpPr>
          <p:nvPr>
            <p:ph idx="1"/>
          </p:nvPr>
        </p:nvSpPr>
        <p:spPr>
          <a:xfrm>
            <a:off x="228600" y="1905000"/>
            <a:ext cx="8686800" cy="4648200"/>
          </a:xfrm>
        </p:spPr>
        <p:txBody>
          <a:bodyPr>
            <a:normAutofit lnSpcReduction="10000"/>
          </a:bodyPr>
          <a:lstStyle/>
          <a:p>
            <a:pPr>
              <a:buClr>
                <a:schemeClr val="tx1"/>
              </a:buClr>
              <a:buNone/>
            </a:pPr>
            <a:r>
              <a:rPr lang="en-US" sz="2800" dirty="0" smtClean="0">
                <a:latin typeface="Arial" pitchFamily="34" charset="0"/>
                <a:cs typeface="Arial" pitchFamily="34" charset="0"/>
              </a:rPr>
              <a:t>	</a:t>
            </a:r>
            <a:r>
              <a:rPr lang="en-US" sz="2800" dirty="0" smtClean="0"/>
              <a:t>Section 7(1)(m) does </a:t>
            </a:r>
            <a:r>
              <a:rPr lang="en-US" sz="2800" u="sng" dirty="0" smtClean="0"/>
              <a:t>not</a:t>
            </a:r>
            <a:r>
              <a:rPr lang="en-US" sz="2800" dirty="0" smtClean="0"/>
              <a:t> exempt from disclosure generic descriptions of tasks an attorney performed contained in invoices,  such as “read e-mail," “telephone conference,” and “court appearance."  A public body may redact only information that could reveal legal advice provided or a substantive communication between an attorney and a representative of the public body. </a:t>
            </a:r>
          </a:p>
          <a:p>
            <a:pPr>
              <a:buClr>
                <a:schemeClr val="tx1"/>
              </a:buClr>
              <a:buNone/>
            </a:pPr>
            <a:endParaRPr lang="en-US" sz="2800" dirty="0" smtClean="0"/>
          </a:p>
          <a:p>
            <a:pPr>
              <a:buClr>
                <a:schemeClr val="tx1"/>
              </a:buClr>
              <a:buNone/>
            </a:pPr>
            <a:r>
              <a:rPr lang="en-US" sz="2800" dirty="0" smtClean="0"/>
              <a:t>   </a:t>
            </a:r>
            <a:r>
              <a:rPr lang="en-US" sz="2800" dirty="0" smtClean="0">
                <a:solidFill>
                  <a:schemeClr val="accent6">
                    <a:lumMod val="60000"/>
                    <a:lumOff val="40000"/>
                  </a:schemeClr>
                </a:solidFill>
              </a:rPr>
              <a:t>Ill. Att'y Gen. Pub. Acc. Op. No. 12-005, issued March 12, 2012.</a:t>
            </a:r>
            <a:endParaRPr lang="en-US" sz="2400" dirty="0">
              <a:solidFill>
                <a:schemeClr val="accent6">
                  <a:lumMod val="60000"/>
                  <a:lumOff val="40000"/>
                </a:schemeClr>
              </a:solidFill>
            </a:endParaRPr>
          </a:p>
        </p:txBody>
      </p:sp>
    </p:spTree>
    <p:extLst>
      <p:ext uri="{BB962C8B-B14F-4D97-AF65-F5344CB8AC3E}">
        <p14:creationId xmlns:p14="http://schemas.microsoft.com/office/powerpoint/2010/main" val="2687165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latin typeface="Arial" pitchFamily="34" charset="0"/>
                <a:cs typeface="Arial" pitchFamily="34" charset="0"/>
              </a:rPr>
              <a:t>Attorney-Client Communication</a:t>
            </a:r>
            <a:endParaRPr lang="en-US" dirty="0"/>
          </a:p>
        </p:txBody>
      </p:sp>
      <p:sp>
        <p:nvSpPr>
          <p:cNvPr id="3" name="Content Placeholder 2"/>
          <p:cNvSpPr>
            <a:spLocks noGrp="1"/>
          </p:cNvSpPr>
          <p:nvPr>
            <p:ph idx="1"/>
          </p:nvPr>
        </p:nvSpPr>
        <p:spPr/>
        <p:txBody>
          <a:bodyPr/>
          <a:lstStyle/>
          <a:p>
            <a:pPr marL="0" indent="0">
              <a:buNone/>
            </a:pPr>
            <a:r>
              <a:rPr lang="en-US" dirty="0" smtClean="0"/>
              <a:t>	Entries on calendar </a:t>
            </a:r>
            <a:r>
              <a:rPr lang="en-US" dirty="0"/>
              <a:t>reflecting meetings with attorneys </a:t>
            </a:r>
            <a:r>
              <a:rPr lang="en-US" dirty="0" smtClean="0"/>
              <a:t>not exempt under section </a:t>
            </a:r>
            <a:r>
              <a:rPr lang="en-US" dirty="0"/>
              <a:t>7(1)(m) of </a:t>
            </a:r>
            <a:r>
              <a:rPr lang="en-US" dirty="0" smtClean="0"/>
              <a:t>FOIA</a:t>
            </a:r>
          </a:p>
          <a:p>
            <a:pPr marL="0" indent="0">
              <a:buNone/>
            </a:pPr>
            <a:r>
              <a:rPr lang="en-US" dirty="0" smtClean="0">
                <a:sym typeface="Wingdings" panose="05000000000000000000" pitchFamily="2" charset="2"/>
              </a:rPr>
              <a:t>	D</a:t>
            </a:r>
            <a:r>
              <a:rPr lang="en-US" dirty="0" smtClean="0"/>
              <a:t>isclosing </a:t>
            </a:r>
            <a:r>
              <a:rPr lang="en-US" dirty="0"/>
              <a:t>the identities of people </a:t>
            </a:r>
            <a:r>
              <a:rPr lang="en-US" dirty="0" smtClean="0"/>
              <a:t>a public official </a:t>
            </a:r>
            <a:r>
              <a:rPr lang="en-US" dirty="0"/>
              <a:t>met with would </a:t>
            </a:r>
            <a:r>
              <a:rPr lang="en-US" dirty="0" smtClean="0"/>
              <a:t>not necessarily reveal </a:t>
            </a:r>
            <a:r>
              <a:rPr lang="en-US" dirty="0"/>
              <a:t>confidential attorney-client </a:t>
            </a:r>
            <a:r>
              <a:rPr lang="en-US" dirty="0" smtClean="0"/>
              <a:t>communications</a:t>
            </a:r>
            <a:r>
              <a:rPr lang="en-US" dirty="0" smtClean="0">
                <a:solidFill>
                  <a:schemeClr val="accent2">
                    <a:lumMod val="60000"/>
                    <a:lumOff val="40000"/>
                  </a:schemeClr>
                </a:solidFill>
              </a:rPr>
              <a:t> </a:t>
            </a:r>
          </a:p>
          <a:p>
            <a:pPr marL="0" indent="0">
              <a:buNone/>
            </a:pPr>
            <a:r>
              <a:rPr lang="en-US" dirty="0" smtClean="0">
                <a:solidFill>
                  <a:schemeClr val="accent2">
                    <a:lumMod val="60000"/>
                    <a:lumOff val="40000"/>
                  </a:schemeClr>
                </a:solidFill>
              </a:rPr>
              <a:t>Binding </a:t>
            </a:r>
            <a:r>
              <a:rPr lang="en-US" dirty="0">
                <a:solidFill>
                  <a:schemeClr val="accent2">
                    <a:lumMod val="60000"/>
                    <a:lumOff val="40000"/>
                  </a:schemeClr>
                </a:solidFill>
              </a:rPr>
              <a:t>Opinion </a:t>
            </a:r>
            <a:r>
              <a:rPr lang="en-US" dirty="0" smtClean="0">
                <a:solidFill>
                  <a:schemeClr val="accent2">
                    <a:lumMod val="60000"/>
                    <a:lumOff val="40000"/>
                  </a:schemeClr>
                </a:solidFill>
              </a:rPr>
              <a:t>15-008</a:t>
            </a:r>
            <a:endParaRPr lang="en-US" dirty="0"/>
          </a:p>
        </p:txBody>
      </p:sp>
    </p:spTree>
    <p:extLst>
      <p:ext uri="{BB962C8B-B14F-4D97-AF65-F5344CB8AC3E}">
        <p14:creationId xmlns:p14="http://schemas.microsoft.com/office/powerpoint/2010/main" val="4562719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ctrTitle"/>
          </p:nvPr>
        </p:nvSpPr>
        <p:spPr>
          <a:xfrm>
            <a:off x="685800" y="381000"/>
            <a:ext cx="7772400" cy="1371600"/>
          </a:xfrm>
        </p:spPr>
        <p:txBody>
          <a:bodyPr/>
          <a:lstStyle/>
          <a:p>
            <a:pPr eaLnBrk="1" hangingPunct="1"/>
            <a:r>
              <a:rPr lang="en-US" dirty="0" smtClean="0">
                <a:solidFill>
                  <a:schemeClr val="folHlink"/>
                </a:solidFill>
              </a:rPr>
              <a:t>Other Statutory Exemptions</a:t>
            </a:r>
          </a:p>
        </p:txBody>
      </p:sp>
      <p:sp>
        <p:nvSpPr>
          <p:cNvPr id="25603" name="Rectangle 3"/>
          <p:cNvSpPr>
            <a:spLocks noGrp="1" noChangeArrowheads="1"/>
          </p:cNvSpPr>
          <p:nvPr>
            <p:ph type="subTitle" idx="1"/>
          </p:nvPr>
        </p:nvSpPr>
        <p:spPr>
          <a:xfrm>
            <a:off x="762000" y="1524000"/>
            <a:ext cx="8229600" cy="4800600"/>
          </a:xfrm>
        </p:spPr>
        <p:txBody>
          <a:bodyPr/>
          <a:lstStyle/>
          <a:p>
            <a:pPr algn="l" eaLnBrk="1" hangingPunct="1">
              <a:buClr>
                <a:schemeClr val="tx1"/>
              </a:buClr>
            </a:pPr>
            <a:r>
              <a:rPr lang="en-US" sz="2800" dirty="0" smtClean="0"/>
              <a:t>	In addition to the exemptions previously noted, statutory exemptions referring to other statutes have been consolidated in section 7.5 </a:t>
            </a:r>
          </a:p>
          <a:p>
            <a:pPr algn="l" eaLnBrk="1" hangingPunct="1">
              <a:buClr>
                <a:schemeClr val="tx1"/>
              </a:buClr>
            </a:pPr>
            <a:r>
              <a:rPr lang="en-US" sz="2800" dirty="0" smtClean="0"/>
              <a:t>Examples:</a:t>
            </a:r>
          </a:p>
          <a:p>
            <a:pPr marL="457200" indent="-457200" algn="l" eaLnBrk="1" hangingPunct="1">
              <a:buClr>
                <a:schemeClr val="tx1"/>
              </a:buClr>
              <a:buFont typeface="Arial" pitchFamily="34" charset="0"/>
              <a:buChar char="•"/>
            </a:pPr>
            <a:r>
              <a:rPr lang="en-US" sz="2400" dirty="0" smtClean="0"/>
              <a:t>Information exempted under the Personnel Records Review Act;</a:t>
            </a:r>
          </a:p>
          <a:p>
            <a:pPr marL="457200" indent="-457200" algn="l" eaLnBrk="1" hangingPunct="1">
              <a:buClr>
                <a:schemeClr val="tx1"/>
              </a:buClr>
              <a:buFont typeface="Arial" pitchFamily="34" charset="0"/>
              <a:buChar char="•"/>
            </a:pPr>
            <a:r>
              <a:rPr lang="en-US" sz="2400" dirty="0"/>
              <a:t>I</a:t>
            </a:r>
            <a:r>
              <a:rPr lang="en-US" sz="2400" dirty="0" smtClean="0"/>
              <a:t>nformation exempted under the State Officials and Employees Ethics Act.</a:t>
            </a:r>
          </a:p>
          <a:p>
            <a:pPr algn="l" eaLnBrk="1" hangingPunct="1">
              <a:buClr>
                <a:schemeClr val="tx1"/>
              </a:buClr>
            </a:pPr>
            <a:r>
              <a:rPr lang="en-US" sz="2800" dirty="0">
                <a:solidFill>
                  <a:schemeClr val="accent6">
                    <a:lumMod val="60000"/>
                    <a:lumOff val="40000"/>
                  </a:schemeClr>
                </a:solidFill>
              </a:rPr>
              <a:t> </a:t>
            </a:r>
            <a:r>
              <a:rPr lang="en-US" sz="2800" dirty="0" smtClean="0">
                <a:solidFill>
                  <a:schemeClr val="accent6">
                    <a:lumMod val="60000"/>
                    <a:lumOff val="40000"/>
                  </a:schemeClr>
                </a:solidFill>
              </a:rPr>
              <a:t>    5 ILCS 140/7.5</a:t>
            </a:r>
          </a:p>
        </p:txBody>
      </p:sp>
    </p:spTree>
    <p:extLst>
      <p:ext uri="{BB962C8B-B14F-4D97-AF65-F5344CB8AC3E}">
        <p14:creationId xmlns:p14="http://schemas.microsoft.com/office/powerpoint/2010/main" val="33919270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630362"/>
          </a:xfrm>
        </p:spPr>
        <p:txBody>
          <a:bodyPr/>
          <a:lstStyle/>
          <a:p>
            <a:r>
              <a:rPr lang="en-US" dirty="0" smtClean="0">
                <a:solidFill>
                  <a:srgbClr val="FFFF99"/>
                </a:solidFill>
              </a:rPr>
              <a:t>Remedies if your FOIA </a:t>
            </a:r>
            <a:br>
              <a:rPr lang="en-US" dirty="0" smtClean="0">
                <a:solidFill>
                  <a:srgbClr val="FFFF99"/>
                </a:solidFill>
              </a:rPr>
            </a:br>
            <a:r>
              <a:rPr lang="en-US" dirty="0" smtClean="0">
                <a:solidFill>
                  <a:srgbClr val="FFFF99"/>
                </a:solidFill>
              </a:rPr>
              <a:t>request is denied</a:t>
            </a:r>
            <a:endParaRPr lang="en-US" dirty="0">
              <a:solidFill>
                <a:srgbClr val="FFFF99"/>
              </a:solidFill>
            </a:endParaRPr>
          </a:p>
        </p:txBody>
      </p:sp>
      <p:sp>
        <p:nvSpPr>
          <p:cNvPr id="4098" name="Rectangle 3"/>
          <p:cNvSpPr>
            <a:spLocks noGrp="1" noChangeArrowheads="1"/>
          </p:cNvSpPr>
          <p:nvPr>
            <p:ph idx="1"/>
          </p:nvPr>
        </p:nvSpPr>
        <p:spPr>
          <a:xfrm>
            <a:off x="457200" y="2209800"/>
            <a:ext cx="8229600" cy="3962400"/>
          </a:xfrm>
        </p:spPr>
        <p:txBody>
          <a:bodyPr/>
          <a:lstStyle/>
          <a:p>
            <a:pPr marL="514350" indent="-514350" eaLnBrk="1" hangingPunct="1">
              <a:buClr>
                <a:schemeClr val="tx1"/>
              </a:buClr>
              <a:buFontTx/>
              <a:buAutoNum type="arabicParenBoth"/>
            </a:pPr>
            <a:r>
              <a:rPr lang="en-US" dirty="0" smtClean="0"/>
              <a:t>Request for Review with PAC</a:t>
            </a:r>
          </a:p>
          <a:p>
            <a:pPr marL="0" indent="0">
              <a:buNone/>
            </a:pPr>
            <a:r>
              <a:rPr lang="en-US" dirty="0"/>
              <a:t>“A person whose request to inspect or copy a public record is denied by a public body, </a:t>
            </a:r>
            <a:r>
              <a:rPr lang="en-US" i="1" dirty="0"/>
              <a:t>except the General Assembly and committees, commissions, and agencies thereof, </a:t>
            </a:r>
            <a:r>
              <a:rPr lang="en-US" dirty="0"/>
              <a:t>may file a request for review with the Public Access Counselor [.]” </a:t>
            </a:r>
          </a:p>
          <a:p>
            <a:pPr marL="0" indent="0">
              <a:buNone/>
            </a:pPr>
            <a:r>
              <a:rPr lang="en-US" sz="2800" dirty="0">
                <a:solidFill>
                  <a:schemeClr val="accent6">
                    <a:lumMod val="60000"/>
                    <a:lumOff val="40000"/>
                  </a:schemeClr>
                </a:solidFill>
              </a:rPr>
              <a:t>5 ILCS </a:t>
            </a:r>
            <a:r>
              <a:rPr lang="en-US" sz="2800" dirty="0" smtClean="0">
                <a:solidFill>
                  <a:schemeClr val="accent6">
                    <a:lumMod val="60000"/>
                    <a:lumOff val="40000"/>
                  </a:schemeClr>
                </a:solidFill>
              </a:rPr>
              <a:t>140/9.5</a:t>
            </a:r>
            <a:endParaRPr lang="en-US" sz="2400" dirty="0" smtClean="0"/>
          </a:p>
        </p:txBody>
      </p:sp>
    </p:spTree>
    <p:extLst>
      <p:ext uri="{BB962C8B-B14F-4D97-AF65-F5344CB8AC3E}">
        <p14:creationId xmlns:p14="http://schemas.microsoft.com/office/powerpoint/2010/main" val="2105080295"/>
      </p:ext>
    </p:extLst>
  </p:cSld>
  <p:clrMapOvr>
    <a:masterClrMapping/>
  </p:clrMapOvr>
  <p:transition>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a:solidFill>
                  <a:srgbClr val="FFFF99"/>
                </a:solidFill>
              </a:rPr>
              <a:t>Remedies if your FOIA request is denied</a:t>
            </a:r>
          </a:p>
        </p:txBody>
      </p:sp>
      <p:sp>
        <p:nvSpPr>
          <p:cNvPr id="3" name="Content Placeholder 2"/>
          <p:cNvSpPr>
            <a:spLocks noGrp="1"/>
          </p:cNvSpPr>
          <p:nvPr>
            <p:ph idx="1"/>
          </p:nvPr>
        </p:nvSpPr>
        <p:spPr>
          <a:xfrm>
            <a:off x="533400" y="1600200"/>
            <a:ext cx="8305800" cy="4495800"/>
          </a:xfrm>
        </p:spPr>
        <p:txBody>
          <a:bodyPr/>
          <a:lstStyle/>
          <a:p>
            <a:pPr marL="0" indent="0">
              <a:buNone/>
            </a:pPr>
            <a:r>
              <a:rPr lang="en-US" sz="2800" dirty="0" smtClean="0"/>
              <a:t>(2) Judicial Review	</a:t>
            </a:r>
          </a:p>
          <a:p>
            <a:pPr marL="0" indent="0">
              <a:buNone/>
            </a:pPr>
            <a:r>
              <a:rPr lang="en-US" sz="2800" dirty="0" smtClean="0"/>
              <a:t>Any person denied access to inspect or copy any public record by a public body may file suit for injunctive or declaratory relief.</a:t>
            </a:r>
          </a:p>
          <a:p>
            <a:pPr marL="0" indent="0">
              <a:buNone/>
            </a:pPr>
            <a:r>
              <a:rPr lang="en-US" sz="2800" dirty="0" smtClean="0">
                <a:solidFill>
                  <a:schemeClr val="accent6">
                    <a:lumMod val="60000"/>
                    <a:lumOff val="40000"/>
                  </a:schemeClr>
                </a:solidFill>
              </a:rPr>
              <a:t>5 ILCS 140/11(a)</a:t>
            </a:r>
          </a:p>
          <a:p>
            <a:pPr marL="0" indent="0">
              <a:buNone/>
            </a:pPr>
            <a:r>
              <a:rPr lang="en-US" sz="2800" dirty="0" smtClean="0"/>
              <a:t>	If the requester files suit under section 11 * * * the Public Access Counselor shall take no further action with respect to the request for review and shall so notify the public body.</a:t>
            </a:r>
          </a:p>
          <a:p>
            <a:pPr marL="0" indent="0">
              <a:buNone/>
            </a:pPr>
            <a:r>
              <a:rPr lang="en-US" sz="2800" dirty="0" smtClean="0">
                <a:solidFill>
                  <a:schemeClr val="accent6">
                    <a:lumMod val="60000"/>
                    <a:lumOff val="40000"/>
                  </a:schemeClr>
                </a:solidFill>
              </a:rPr>
              <a:t>5 ILCS 140/9.5(g)</a:t>
            </a:r>
          </a:p>
          <a:p>
            <a:endParaRPr lang="en-US" dirty="0">
              <a:solidFill>
                <a:schemeClr val="accent6">
                  <a:lumMod val="60000"/>
                  <a:lumOff val="40000"/>
                </a:schemeClr>
              </a:solidFill>
            </a:endParaRPr>
          </a:p>
        </p:txBody>
      </p:sp>
    </p:spTree>
    <p:extLst>
      <p:ext uri="{BB962C8B-B14F-4D97-AF65-F5344CB8AC3E}">
        <p14:creationId xmlns:p14="http://schemas.microsoft.com/office/powerpoint/2010/main" val="39657818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pic>
        <p:nvPicPr>
          <p:cNvPr id="7" name="Picture Placeholder 6"/>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l="2315" r="2315"/>
          <a:stretch>
            <a:fillRect/>
          </a:stretch>
        </p:blipFill>
        <p:spPr>
          <a:xfrm>
            <a:off x="152400" y="76200"/>
            <a:ext cx="8839200" cy="6629400"/>
          </a:xfrm>
        </p:spPr>
      </p:pic>
    </p:spTree>
    <p:extLst>
      <p:ext uri="{BB962C8B-B14F-4D97-AF65-F5344CB8AC3E}">
        <p14:creationId xmlns:p14="http://schemas.microsoft.com/office/powerpoint/2010/main" val="184737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944562"/>
          </a:xfrm>
        </p:spPr>
        <p:txBody>
          <a:bodyPr/>
          <a:lstStyle/>
          <a:p>
            <a:pPr algn="ctr" eaLnBrk="1" hangingPunct="1"/>
            <a:r>
              <a:rPr lang="en-US" dirty="0" smtClean="0">
                <a:solidFill>
                  <a:schemeClr val="folHlink"/>
                </a:solidFill>
              </a:rPr>
              <a:t>Contact Information</a:t>
            </a:r>
          </a:p>
        </p:txBody>
      </p:sp>
      <p:sp>
        <p:nvSpPr>
          <p:cNvPr id="56323" name="Rectangle 3"/>
          <p:cNvSpPr>
            <a:spLocks noGrp="1" noChangeArrowheads="1"/>
          </p:cNvSpPr>
          <p:nvPr>
            <p:ph idx="1"/>
          </p:nvPr>
        </p:nvSpPr>
        <p:spPr>
          <a:xfrm>
            <a:off x="381000" y="1066800"/>
            <a:ext cx="8305800" cy="5257800"/>
          </a:xfrm>
        </p:spPr>
        <p:txBody>
          <a:bodyPr/>
          <a:lstStyle/>
          <a:p>
            <a:pPr algn="ctr" eaLnBrk="1" hangingPunct="1">
              <a:lnSpc>
                <a:spcPct val="90000"/>
              </a:lnSpc>
              <a:buClr>
                <a:schemeClr val="tx1"/>
              </a:buClr>
              <a:buFontTx/>
              <a:buNone/>
            </a:pPr>
            <a:endParaRPr lang="en-US" sz="2400" dirty="0" smtClean="0"/>
          </a:p>
          <a:p>
            <a:pPr algn="ctr" eaLnBrk="1" hangingPunct="1">
              <a:lnSpc>
                <a:spcPct val="90000"/>
              </a:lnSpc>
              <a:buClr>
                <a:schemeClr val="tx1"/>
              </a:buClr>
              <a:buFontTx/>
              <a:buNone/>
            </a:pPr>
            <a:r>
              <a:rPr lang="en-US" sz="3600" b="1" dirty="0" smtClean="0"/>
              <a:t>Office of the Attorney General</a:t>
            </a:r>
          </a:p>
          <a:p>
            <a:pPr algn="ctr" eaLnBrk="1" hangingPunct="1">
              <a:lnSpc>
                <a:spcPct val="90000"/>
              </a:lnSpc>
              <a:buClr>
                <a:schemeClr val="tx1"/>
              </a:buClr>
              <a:buFontTx/>
              <a:buNone/>
            </a:pPr>
            <a:r>
              <a:rPr lang="en-US" sz="3600" b="1" dirty="0" smtClean="0"/>
              <a:t>Public Access Bureau</a:t>
            </a:r>
          </a:p>
          <a:p>
            <a:pPr algn="ctr" eaLnBrk="1" hangingPunct="1">
              <a:lnSpc>
                <a:spcPct val="90000"/>
              </a:lnSpc>
              <a:buClr>
                <a:schemeClr val="tx1"/>
              </a:buClr>
              <a:buFontTx/>
              <a:buNone/>
            </a:pPr>
            <a:r>
              <a:rPr lang="en-US" sz="3600" dirty="0" smtClean="0"/>
              <a:t>500 South Second Street </a:t>
            </a:r>
          </a:p>
          <a:p>
            <a:pPr algn="ctr" eaLnBrk="1" hangingPunct="1">
              <a:lnSpc>
                <a:spcPct val="90000"/>
              </a:lnSpc>
              <a:buClr>
                <a:schemeClr val="tx1"/>
              </a:buClr>
              <a:buFontTx/>
              <a:buNone/>
            </a:pPr>
            <a:r>
              <a:rPr lang="en-US" sz="3600" dirty="0" smtClean="0"/>
              <a:t>Springfield, IL 62706</a:t>
            </a:r>
          </a:p>
          <a:p>
            <a:pPr algn="ctr" eaLnBrk="1" hangingPunct="1">
              <a:lnSpc>
                <a:spcPct val="90000"/>
              </a:lnSpc>
              <a:buFontTx/>
              <a:buNone/>
            </a:pPr>
            <a:r>
              <a:rPr lang="en-US" sz="3600" dirty="0" smtClean="0">
                <a:solidFill>
                  <a:srgbClr val="FFFF99"/>
                </a:solidFill>
                <a:sym typeface="Symbol" pitchFamily="18" charset="2"/>
              </a:rPr>
              <a:t>FOIA Hotline: 877-299-3642</a:t>
            </a:r>
          </a:p>
          <a:p>
            <a:pPr algn="ctr" eaLnBrk="1" hangingPunct="1">
              <a:lnSpc>
                <a:spcPct val="90000"/>
              </a:lnSpc>
              <a:buFontTx/>
              <a:buNone/>
            </a:pPr>
            <a:r>
              <a:rPr lang="en-US" sz="3600" dirty="0" smtClean="0">
                <a:solidFill>
                  <a:schemeClr val="accent6">
                    <a:lumMod val="60000"/>
                    <a:lumOff val="40000"/>
                  </a:schemeClr>
                </a:solidFill>
              </a:rPr>
              <a:t>publicaccess@atg.state.il.us</a:t>
            </a:r>
          </a:p>
          <a:p>
            <a:pPr algn="ctr" eaLnBrk="1" hangingPunct="1">
              <a:lnSpc>
                <a:spcPct val="90000"/>
              </a:lnSpc>
              <a:buClr>
                <a:schemeClr val="tx1"/>
              </a:buClr>
              <a:buFontTx/>
              <a:buNone/>
            </a:pPr>
            <a:endParaRPr lang="en-US" sz="2400" dirty="0" smtClean="0"/>
          </a:p>
        </p:txBody>
      </p:sp>
    </p:spTree>
    <p:extLst>
      <p:ext uri="{BB962C8B-B14F-4D97-AF65-F5344CB8AC3E}">
        <p14:creationId xmlns:p14="http://schemas.microsoft.com/office/powerpoint/2010/main" val="137845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99"/>
                </a:solidFill>
              </a:rPr>
              <a:t>Notice to the Public – </a:t>
            </a:r>
            <a:br>
              <a:rPr lang="en-US" sz="4000" dirty="0" smtClean="0">
                <a:solidFill>
                  <a:srgbClr val="FFFF99"/>
                </a:solidFill>
              </a:rPr>
            </a:br>
            <a:r>
              <a:rPr lang="en-US" sz="4000" dirty="0" smtClean="0">
                <a:solidFill>
                  <a:srgbClr val="FFFF99"/>
                </a:solidFill>
              </a:rPr>
              <a:t>Section 4(b) of FOIA</a:t>
            </a:r>
            <a:endParaRPr lang="en-US" sz="4000" dirty="0">
              <a:solidFill>
                <a:srgbClr val="FFFF99"/>
              </a:solidFill>
            </a:endParaRPr>
          </a:p>
        </p:txBody>
      </p:sp>
      <p:sp>
        <p:nvSpPr>
          <p:cNvPr id="3" name="Content Placeholder 2"/>
          <p:cNvSpPr>
            <a:spLocks noGrp="1"/>
          </p:cNvSpPr>
          <p:nvPr>
            <p:ph idx="1"/>
          </p:nvPr>
        </p:nvSpPr>
        <p:spPr>
          <a:xfrm>
            <a:off x="457200" y="1487122"/>
            <a:ext cx="8229600" cy="5029199"/>
          </a:xfrm>
        </p:spPr>
        <p:txBody>
          <a:bodyPr/>
          <a:lstStyle/>
          <a:p>
            <a:pPr marL="0" indent="0">
              <a:buNone/>
            </a:pPr>
            <a:r>
              <a:rPr lang="en-US" sz="2800" dirty="0" smtClean="0"/>
              <a:t>Requires each public to display, make available for inspection and copying, and mail if requested:</a:t>
            </a:r>
          </a:p>
          <a:p>
            <a:r>
              <a:rPr lang="en-US" sz="2800" dirty="0" smtClean="0"/>
              <a:t>“A </a:t>
            </a:r>
            <a:r>
              <a:rPr lang="en-US" sz="2800" dirty="0"/>
              <a:t>brief description of the </a:t>
            </a:r>
            <a:r>
              <a:rPr lang="en-US" sz="2800" b="1" i="1" dirty="0">
                <a:solidFill>
                  <a:srgbClr val="FFFF99"/>
                </a:solidFill>
              </a:rPr>
              <a:t>methods whereby the public may request information and public records</a:t>
            </a:r>
            <a:r>
              <a:rPr lang="en-US" sz="2800" dirty="0"/>
              <a:t>, a directory designating the Freedom of Information officer or officers, </a:t>
            </a:r>
            <a:r>
              <a:rPr lang="en-US" sz="2800" b="1" i="1" dirty="0">
                <a:solidFill>
                  <a:srgbClr val="FFFF99"/>
                </a:solidFill>
              </a:rPr>
              <a:t>the address where requests for public records should be directed</a:t>
            </a:r>
            <a:r>
              <a:rPr lang="en-US" sz="2800" dirty="0"/>
              <a:t>, and any fees allowable under Section 6 of this Act</a:t>
            </a:r>
            <a:r>
              <a:rPr lang="en-US" sz="2800" dirty="0" smtClean="0"/>
              <a:t>.” </a:t>
            </a:r>
          </a:p>
          <a:p>
            <a:pPr marL="0" indent="0">
              <a:buNone/>
            </a:pPr>
            <a:r>
              <a:rPr lang="en-US" sz="2800" i="1" dirty="0" smtClean="0">
                <a:solidFill>
                  <a:srgbClr val="FFFF99"/>
                </a:solidFill>
              </a:rPr>
              <a:t>	If a public body maintains a website, this 	information must also be posted there!</a:t>
            </a:r>
          </a:p>
        </p:txBody>
      </p:sp>
    </p:spTree>
    <p:extLst>
      <p:ext uri="{BB962C8B-B14F-4D97-AF65-F5344CB8AC3E}">
        <p14:creationId xmlns:p14="http://schemas.microsoft.com/office/powerpoint/2010/main" val="3886123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99"/>
                </a:solidFill>
              </a:rPr>
              <a:t>Additional FOIA Requirements</a:t>
            </a:r>
            <a:endParaRPr lang="en-US" dirty="0">
              <a:solidFill>
                <a:srgbClr val="FFFF99"/>
              </a:solidFill>
            </a:endParaRPr>
          </a:p>
        </p:txBody>
      </p:sp>
      <p:sp>
        <p:nvSpPr>
          <p:cNvPr id="3" name="Content Placeholder 2"/>
          <p:cNvSpPr>
            <a:spLocks noGrp="1"/>
          </p:cNvSpPr>
          <p:nvPr>
            <p:ph idx="1"/>
          </p:nvPr>
        </p:nvSpPr>
        <p:spPr>
          <a:xfrm>
            <a:off x="533400" y="1600200"/>
            <a:ext cx="8229600" cy="4525963"/>
          </a:xfrm>
        </p:spPr>
        <p:txBody>
          <a:bodyPr/>
          <a:lstStyle/>
          <a:p>
            <a:r>
              <a:rPr lang="en-US" sz="2800" dirty="0" smtClean="0"/>
              <a:t>Each public body must designate one or more FOIA officers;</a:t>
            </a:r>
          </a:p>
          <a:p>
            <a:r>
              <a:rPr lang="en-US" sz="2800" dirty="0" smtClean="0"/>
              <a:t>Must develop list of documents or categories of records for immediate disclosure;</a:t>
            </a:r>
          </a:p>
          <a:p>
            <a:pPr marL="0" indent="0">
              <a:buNone/>
            </a:pPr>
            <a:r>
              <a:rPr lang="en-US" dirty="0" smtClean="0">
                <a:solidFill>
                  <a:schemeClr val="accent6">
                    <a:lumMod val="60000"/>
                    <a:lumOff val="40000"/>
                  </a:schemeClr>
                </a:solidFill>
              </a:rPr>
              <a:t>	</a:t>
            </a:r>
            <a:r>
              <a:rPr lang="en-US" sz="2800" dirty="0" smtClean="0">
                <a:solidFill>
                  <a:schemeClr val="accent6">
                    <a:lumMod val="40000"/>
                    <a:lumOff val="60000"/>
                  </a:schemeClr>
                </a:solidFill>
              </a:rPr>
              <a:t>5 ILCS 140/3.5(a)</a:t>
            </a:r>
          </a:p>
          <a:p>
            <a:pPr>
              <a:buFont typeface="Arial" panose="020B0604020202020204" pitchFamily="34" charset="0"/>
              <a:buChar char="•"/>
            </a:pPr>
            <a:r>
              <a:rPr lang="en-US" sz="2800" b="1" dirty="0" smtClean="0"/>
              <a:t>All FOIA Officers must successfully complete electronic training curriculum </a:t>
            </a:r>
            <a:r>
              <a:rPr lang="en-US" sz="2800" b="1" u="sng" dirty="0" smtClean="0"/>
              <a:t>annually</a:t>
            </a:r>
            <a:r>
              <a:rPr lang="en-US" sz="2800" b="1" dirty="0" smtClean="0"/>
              <a:t>.</a:t>
            </a:r>
            <a:r>
              <a:rPr lang="en-US" sz="2800" dirty="0" smtClean="0"/>
              <a:t> Newly appointed FOIA officers have 30 days to complete the training.</a:t>
            </a:r>
          </a:p>
          <a:p>
            <a:pPr marL="0" indent="0">
              <a:buNone/>
            </a:pPr>
            <a:r>
              <a:rPr lang="en-US" sz="2800" dirty="0"/>
              <a:t>	</a:t>
            </a:r>
            <a:r>
              <a:rPr lang="en-US" sz="2800" dirty="0" smtClean="0">
                <a:solidFill>
                  <a:schemeClr val="accent6">
                    <a:lumMod val="40000"/>
                    <a:lumOff val="60000"/>
                  </a:schemeClr>
                </a:solidFill>
              </a:rPr>
              <a:t>5 ILCS 140/3.5(b)</a:t>
            </a:r>
          </a:p>
        </p:txBody>
      </p:sp>
    </p:spTree>
    <p:extLst>
      <p:ext uri="{BB962C8B-B14F-4D97-AF65-F5344CB8AC3E}">
        <p14:creationId xmlns:p14="http://schemas.microsoft.com/office/powerpoint/2010/main" val="3226879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rgbClr val="FFFF99"/>
                </a:solidFill>
              </a:rPr>
              <a:t>Submitting a FOIA Request</a:t>
            </a:r>
            <a:endParaRPr lang="en-US" dirty="0">
              <a:solidFill>
                <a:srgbClr val="FFFF99"/>
              </a:solidFill>
            </a:endParaRPr>
          </a:p>
        </p:txBody>
      </p:sp>
      <p:sp>
        <p:nvSpPr>
          <p:cNvPr id="3" name="Content Placeholder 2"/>
          <p:cNvSpPr>
            <a:spLocks noGrp="1"/>
          </p:cNvSpPr>
          <p:nvPr>
            <p:ph idx="1"/>
          </p:nvPr>
        </p:nvSpPr>
        <p:spPr>
          <a:xfrm>
            <a:off x="457200" y="1447800"/>
            <a:ext cx="8229600" cy="4830763"/>
          </a:xfrm>
        </p:spPr>
        <p:txBody>
          <a:bodyPr/>
          <a:lstStyle/>
          <a:p>
            <a:pPr>
              <a:buFont typeface="Arial" panose="020B0604020202020204" pitchFamily="34" charset="0"/>
              <a:buChar char="•"/>
            </a:pPr>
            <a:r>
              <a:rPr lang="en-US" sz="2800" dirty="0" smtClean="0"/>
              <a:t>In writing, directed to the Public Body.</a:t>
            </a:r>
          </a:p>
          <a:p>
            <a:pPr>
              <a:buFont typeface="Arial" panose="020B0604020202020204" pitchFamily="34" charset="0"/>
              <a:buChar char="•"/>
            </a:pPr>
            <a:r>
              <a:rPr lang="en-US" sz="2800" dirty="0" smtClean="0"/>
              <a:t>Oral requests </a:t>
            </a:r>
            <a:r>
              <a:rPr lang="en-US" sz="2800" i="1" dirty="0" smtClean="0"/>
              <a:t>may </a:t>
            </a:r>
            <a:r>
              <a:rPr lang="en-US" sz="2800" dirty="0" smtClean="0"/>
              <a:t>be honored.  </a:t>
            </a:r>
          </a:p>
          <a:p>
            <a:pPr>
              <a:buFont typeface="Arial" panose="020B0604020202020204" pitchFamily="34" charset="0"/>
              <a:buChar char="•"/>
            </a:pPr>
            <a:r>
              <a:rPr lang="en-US" sz="2800" dirty="0" smtClean="0"/>
              <a:t>Standard form </a:t>
            </a:r>
            <a:r>
              <a:rPr lang="en-US" sz="2800" i="1" dirty="0" smtClean="0"/>
              <a:t>may not </a:t>
            </a:r>
            <a:r>
              <a:rPr lang="en-US" sz="2800" dirty="0" smtClean="0"/>
              <a:t>be required.</a:t>
            </a:r>
          </a:p>
          <a:p>
            <a:pPr>
              <a:buFont typeface="Arial" panose="020B0604020202020204" pitchFamily="34" charset="0"/>
              <a:buChar char="•"/>
            </a:pPr>
            <a:r>
              <a:rPr lang="en-US" sz="2800" dirty="0" smtClean="0"/>
              <a:t>Public Body </a:t>
            </a:r>
            <a:r>
              <a:rPr lang="en-US" sz="2800" i="1" dirty="0" smtClean="0"/>
              <a:t>may not require </a:t>
            </a:r>
            <a:r>
              <a:rPr lang="en-US" sz="2800" dirty="0" smtClean="0"/>
              <a:t>requester to specify a purpose, </a:t>
            </a:r>
            <a:r>
              <a:rPr lang="en-US" sz="2800" i="1" dirty="0" smtClean="0"/>
              <a:t>except </a:t>
            </a:r>
            <a:r>
              <a:rPr lang="en-US" sz="2800" dirty="0" smtClean="0"/>
              <a:t>to determine whether the request is for a commercial purpose.</a:t>
            </a:r>
          </a:p>
          <a:p>
            <a:pPr>
              <a:buFont typeface="Arial" panose="020B0604020202020204" pitchFamily="34" charset="0"/>
              <a:buChar char="•"/>
            </a:pPr>
            <a:r>
              <a:rPr lang="en-US" sz="2800" dirty="0" smtClean="0"/>
              <a:t>Follow the posted directions and direct request to FOIA officer if known</a:t>
            </a:r>
          </a:p>
          <a:p>
            <a:pPr>
              <a:buNone/>
            </a:pPr>
            <a:r>
              <a:rPr lang="en-US" sz="2800" i="1" dirty="0" smtClean="0">
                <a:solidFill>
                  <a:schemeClr val="accent6">
                    <a:lumMod val="60000"/>
                    <a:lumOff val="40000"/>
                  </a:schemeClr>
                </a:solidFill>
              </a:rPr>
              <a:t>	    See </a:t>
            </a:r>
            <a:r>
              <a:rPr lang="en-US" sz="2800" dirty="0" smtClean="0">
                <a:solidFill>
                  <a:schemeClr val="accent6">
                    <a:lumMod val="60000"/>
                    <a:lumOff val="40000"/>
                  </a:schemeClr>
                </a:solidFill>
              </a:rPr>
              <a:t>5 ILCS 140/3(c</a:t>
            </a:r>
            <a:r>
              <a:rPr lang="en-US" sz="2800" i="1" dirty="0" smtClean="0">
                <a:solidFill>
                  <a:schemeClr val="accent6">
                    <a:lumMod val="60000"/>
                    <a:lumOff val="40000"/>
                  </a:schemeClr>
                </a:solidFill>
              </a:rPr>
              <a:t>).</a:t>
            </a:r>
          </a:p>
          <a:p>
            <a:pPr>
              <a:buNone/>
            </a:pPr>
            <a:endParaRPr lang="en-US" dirty="0" smtClean="0"/>
          </a:p>
        </p:txBody>
      </p:sp>
    </p:spTree>
    <p:extLst>
      <p:ext uri="{BB962C8B-B14F-4D97-AF65-F5344CB8AC3E}">
        <p14:creationId xmlns:p14="http://schemas.microsoft.com/office/powerpoint/2010/main" val="574472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6802</TotalTime>
  <Words>1820</Words>
  <Application>Microsoft Office PowerPoint</Application>
  <PresentationFormat>On-screen Show (4:3)</PresentationFormat>
  <Paragraphs>347</Paragraphs>
  <Slides>66</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Lucida Handwriting</vt:lpstr>
      <vt:lpstr>Symbol</vt:lpstr>
      <vt:lpstr>Wingdings</vt:lpstr>
      <vt:lpstr>Default Design</vt:lpstr>
      <vt:lpstr>Illinois Freedom of Information Act: Public Access to  Government Records</vt:lpstr>
      <vt:lpstr>The PURPOSE of FOIA</vt:lpstr>
      <vt:lpstr>The Freedom of Information Act  </vt:lpstr>
      <vt:lpstr>Public Access Counselor</vt:lpstr>
      <vt:lpstr>Public  Access Counselor</vt:lpstr>
      <vt:lpstr>Presumption of Openness</vt:lpstr>
      <vt:lpstr>Notice to the Public –  Section 4(b) of FOIA</vt:lpstr>
      <vt:lpstr>Additional FOIA Requirements</vt:lpstr>
      <vt:lpstr>Submitting a FOIA Request</vt:lpstr>
      <vt:lpstr>FOIA Permits Access to  “Public Records”</vt:lpstr>
      <vt:lpstr>Records “in possession of … under control” of public body</vt:lpstr>
      <vt:lpstr>Definition of Public Record</vt:lpstr>
      <vt:lpstr>Definition of Public Record</vt:lpstr>
      <vt:lpstr>  What is a Public Record?  </vt:lpstr>
      <vt:lpstr>Hypothetical</vt:lpstr>
      <vt:lpstr>PowerPoint Presentation</vt:lpstr>
      <vt:lpstr>What is a Public Record?</vt:lpstr>
      <vt:lpstr>Explaining Public Records</vt:lpstr>
      <vt:lpstr>Records of Funds</vt:lpstr>
      <vt:lpstr>Payrolls</vt:lpstr>
      <vt:lpstr>Settlement and Severance Agreements</vt:lpstr>
      <vt:lpstr>PowerPoint Presentation</vt:lpstr>
      <vt:lpstr>In Summary:</vt:lpstr>
      <vt:lpstr>Responding to a Request -Time</vt:lpstr>
      <vt:lpstr>Failure to Respond</vt:lpstr>
      <vt:lpstr>FOIA RESPONSE</vt:lpstr>
      <vt:lpstr>FOIA Response, cont.</vt:lpstr>
      <vt:lpstr>  Other possible responses:  </vt:lpstr>
      <vt:lpstr>Records Maintained Online</vt:lpstr>
      <vt:lpstr>Unduly Burdensome</vt:lpstr>
      <vt:lpstr>Responses that are not denials – “Commercial purpose”</vt:lpstr>
      <vt:lpstr>“Recurrent Requester”</vt:lpstr>
      <vt:lpstr>“Recurrent Requester”</vt:lpstr>
      <vt:lpstr>“Voluminous Request”</vt:lpstr>
      <vt:lpstr>“Voluminous Request”</vt:lpstr>
      <vt:lpstr>Copying Fees</vt:lpstr>
      <vt:lpstr>Fees for Electronic Copies</vt:lpstr>
      <vt:lpstr>Voluminous Electronic Fees</vt:lpstr>
      <vt:lpstr>PowerPoint Presentation</vt:lpstr>
      <vt:lpstr>General Categories of Exemptions </vt:lpstr>
      <vt:lpstr>Exemptions, cont.</vt:lpstr>
      <vt:lpstr>Presumption of Openness</vt:lpstr>
      <vt:lpstr>Information Exempt Under Other Laws</vt:lpstr>
      <vt:lpstr>Information Exempt Under Other Laws – Section 7(1)(a)</vt:lpstr>
      <vt:lpstr>Information Exempt Under Other Laws</vt:lpstr>
      <vt:lpstr>Private Information –  Section 7(1)(b)</vt:lpstr>
      <vt:lpstr>PowerPoint Presentation</vt:lpstr>
      <vt:lpstr>Personal Information –  Section 7(1)(c)</vt:lpstr>
      <vt:lpstr>Personal Information, cont.</vt:lpstr>
      <vt:lpstr>Personal Information</vt:lpstr>
      <vt:lpstr>Information found exemption under section 7(1)(c)</vt:lpstr>
      <vt:lpstr>Information Not Exempt under Section 7(1)(c)</vt:lpstr>
      <vt:lpstr>Information Not Exempt under Section 7(1)(c)</vt:lpstr>
      <vt:lpstr>Deliberative Process/Preliminary Documents – Section 7(1)(f)</vt:lpstr>
      <vt:lpstr>Deliberative Process/Preliminary Documents</vt:lpstr>
      <vt:lpstr>Deliberative Process/Preliminary Documents</vt:lpstr>
      <vt:lpstr>Trade Secrets – Section 7(1)(g)</vt:lpstr>
      <vt:lpstr>Pre-Award Proposals and Bids – Section 7(1)(h)</vt:lpstr>
      <vt:lpstr>Privileged Information –  Section 7(1)(m)</vt:lpstr>
      <vt:lpstr> Attorney/Client Communication</vt:lpstr>
      <vt:lpstr>Attorney-Client Communication</vt:lpstr>
      <vt:lpstr>Other Statutory Exemptions</vt:lpstr>
      <vt:lpstr>Remedies if your FOIA  request is denied</vt:lpstr>
      <vt:lpstr>Remedies if your FOIA request is denied</vt:lpstr>
      <vt:lpstr>PowerPoint Presentation</vt:lpstr>
      <vt:lpstr>Contact Information</vt:lpstr>
    </vt:vector>
  </TitlesOfParts>
  <Company>Illinois Attorney General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pratt</dc:creator>
  <cp:lastModifiedBy>Bartelt, Leah</cp:lastModifiedBy>
  <cp:revision>498</cp:revision>
  <cp:lastPrinted>2017-01-26T17:26:49Z</cp:lastPrinted>
  <dcterms:created xsi:type="dcterms:W3CDTF">2009-08-27T19:17:30Z</dcterms:created>
  <dcterms:modified xsi:type="dcterms:W3CDTF">2017-10-18T14:33:21Z</dcterms:modified>
</cp:coreProperties>
</file>