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5" r:id="rId1"/>
    <p:sldMasterId id="2147483666" r:id="rId2"/>
  </p:sldMasterIdLst>
  <p:notesMasterIdLst>
    <p:notesMasterId r:id="rId32"/>
  </p:notesMasterIdLst>
  <p:sldIdLst>
    <p:sldId id="287" r:id="rId3"/>
    <p:sldId id="304" r:id="rId4"/>
    <p:sldId id="305" r:id="rId5"/>
    <p:sldId id="306" r:id="rId6"/>
    <p:sldId id="302" r:id="rId7"/>
    <p:sldId id="298" r:id="rId8"/>
    <p:sldId id="258" r:id="rId9"/>
    <p:sldId id="308" r:id="rId10"/>
    <p:sldId id="309" r:id="rId11"/>
    <p:sldId id="289" r:id="rId12"/>
    <p:sldId id="288" r:id="rId13"/>
    <p:sldId id="265" r:id="rId14"/>
    <p:sldId id="300" r:id="rId15"/>
    <p:sldId id="266" r:id="rId16"/>
    <p:sldId id="311" r:id="rId17"/>
    <p:sldId id="262" r:id="rId18"/>
    <p:sldId id="269" r:id="rId19"/>
    <p:sldId id="312" r:id="rId20"/>
    <p:sldId id="268" r:id="rId21"/>
    <p:sldId id="270" r:id="rId22"/>
    <p:sldId id="271" r:id="rId23"/>
    <p:sldId id="274" r:id="rId24"/>
    <p:sldId id="275" r:id="rId25"/>
    <p:sldId id="277" r:id="rId26"/>
    <p:sldId id="313" r:id="rId27"/>
    <p:sldId id="280" r:id="rId28"/>
    <p:sldId id="281" r:id="rId29"/>
    <p:sldId id="314" r:id="rId30"/>
    <p:sldId id="315" r:id="rId3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ott Littlehale"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D3FF"/>
    <a:srgbClr val="FF0000"/>
    <a:srgbClr val="05BEFF"/>
    <a:srgbClr val="FF29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24" autoAdjust="0"/>
  </p:normalViewPr>
  <p:slideViewPr>
    <p:cSldViewPr>
      <p:cViewPr>
        <p:scale>
          <a:sx n="60" d="100"/>
          <a:sy n="60" d="100"/>
        </p:scale>
        <p:origin x="2587" y="14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4">
    <p:pos x="6000" y="0"/>
    <p:text>Possibly delete, BUT find place to talk about the lifetime/career earnings advantages &amp; return on Gov't expenditure.</p:text>
  </p:cm>
</p:cmLst>
</file>

<file path=ppt/comments/comment2.xml><?xml version="1.0" encoding="utf-8"?>
<p:cmLst xmlns:a="http://schemas.openxmlformats.org/drawingml/2006/main" xmlns:r="http://schemas.openxmlformats.org/officeDocument/2006/relationships" xmlns:p="http://schemas.openxmlformats.org/presentationml/2006/main">
  <p:cm authorId="0" idx="1">
    <p:pos x="6000" y="0"/>
    <p:text>Frank &amp; Robert Bruno's points: (1) 21% cost component; (2) increase in worker skills (apprentice training) (3) decrease in injuries (4) increase in productivity</p:text>
  </p:cm>
</p:cmLst>
</file>

<file path=ppt/comments/comment3.xml><?xml version="1.0" encoding="utf-8"?>
<p:cmLst xmlns:a="http://schemas.openxmlformats.org/drawingml/2006/main" xmlns:r="http://schemas.openxmlformats.org/officeDocument/2006/relationships" xmlns:p="http://schemas.openxmlformats.org/presentationml/2006/main">
  <p:cm authorId="0" idx="1">
    <p:pos x="6000" y="0"/>
    <p:text>Frank &amp; Robert Bruno's points: (1) 21% cost component; (2) increase in worker skills (apprentice training) (3) decrease in injuries (4) increase in productivity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350887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Good morning!</a:t>
            </a:r>
            <a:endParaRPr lang="en-US" baseline="0" dirty="0" smtClean="0"/>
          </a:p>
          <a:p>
            <a:endParaRPr lang="en-US" baseline="0" dirty="0" smtClean="0"/>
          </a:p>
          <a:p>
            <a:r>
              <a:rPr lang="en-US" baseline="0" dirty="0" smtClean="0"/>
              <a:t>Now, I actually want to start this presentation with a show of hands. How many of you interact with lawmakers or government bodies in your jobs? [Pause, look around.] How many of you have had to discuss fair contracting and prevailing wage laws with them? [Pause, look around.] And finally, how many of you fully understand the rationale behind the state’s prevailing wage law? [Pause, look around.]</a:t>
            </a:r>
            <a:endParaRPr lang="en-US" i="0" baseline="0" dirty="0" smtClean="0"/>
          </a:p>
          <a:p>
            <a:endParaRPr lang="en-US" i="0" baseline="0" dirty="0" smtClean="0"/>
          </a:p>
          <a:p>
            <a:r>
              <a:rPr lang="en-US" i="0" baseline="0" dirty="0" smtClean="0"/>
              <a:t>Well, in this presentation I will discuss the economic research on prevailing wage, the positive effects that the research finds, and why prevailing wage is the right choice for Illinois.</a:t>
            </a:r>
            <a:endParaRPr lang="en-US" dirty="0"/>
          </a:p>
        </p:txBody>
      </p:sp>
      <p:sp>
        <p:nvSpPr>
          <p:cNvPr id="4" name="Slide Number Placeholder 3"/>
          <p:cNvSpPr>
            <a:spLocks noGrp="1"/>
          </p:cNvSpPr>
          <p:nvPr>
            <p:ph type="sldNum" sz="quarter" idx="10"/>
          </p:nvPr>
        </p:nvSpPr>
        <p:spPr>
          <a:xfrm>
            <a:off x="3884615" y="8685214"/>
            <a:ext cx="2971800" cy="457200"/>
          </a:xfrm>
          <a:prstGeom prst="rect">
            <a:avLst/>
          </a:prstGeom>
        </p:spPr>
        <p:txBody>
          <a:bodyPr lIns="90443" tIns="45222" rIns="90443" bIns="45222"/>
          <a:lstStyle/>
          <a:p>
            <a:fld id="{79ED3806-A51B-479B-9DFB-71085E555E61}" type="slidenum">
              <a:rPr lang="en-US" smtClean="0"/>
              <a:t>0</a:t>
            </a:fld>
            <a:endParaRPr lang="en-US" dirty="0"/>
          </a:p>
        </p:txBody>
      </p:sp>
    </p:spTree>
    <p:extLst>
      <p:ext uri="{BB962C8B-B14F-4D97-AF65-F5344CB8AC3E}">
        <p14:creationId xmlns:p14="http://schemas.microsoft.com/office/powerpoint/2010/main" val="400802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t>Through registered apprenticeship programs, </a:t>
            </a:r>
            <a:r>
              <a:rPr lang="en" sz="1100" i="1" dirty="0" smtClean="0"/>
              <a:t>the construction industry “operates the largest privately financed system of higher education in the country” </a:t>
            </a:r>
            <a:r>
              <a:rPr lang="en" sz="1100" dirty="0" smtClean="0"/>
              <a:t>(Philips,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t>First, another show of hands: Who thinks</a:t>
            </a:r>
            <a:r>
              <a:rPr lang="en" sz="1100" baseline="0" dirty="0" smtClean="0"/>
              <a:t> construction work is low-skilled work that can be done by anyone who can be thrown onto a project on the first day? [Pause, look around.] Alright, who thinks construction requires high-skilled, productive workers? [Pause, look around.] Exactly. WE KNOW that construction requires skilled workers.</a:t>
            </a:r>
            <a:endParaRPr lang="en" sz="1100" dirty="0" smtClean="0"/>
          </a:p>
        </p:txBody>
      </p:sp>
    </p:spTree>
    <p:extLst>
      <p:ext uri="{BB962C8B-B14F-4D97-AF65-F5344CB8AC3E}">
        <p14:creationId xmlns:p14="http://schemas.microsoft.com/office/powerpoint/2010/main" val="2775221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Prevailing</a:t>
            </a:r>
            <a:r>
              <a:rPr lang="en-US" baseline="0" dirty="0" smtClean="0"/>
              <a:t> wage promotes a skilled workforce. The following is data on training hours required to complete an apprenticeship program for operating engineers in northern Illinois. Occupations are compared to the minimum number of hours required for the typical bachelor’s degree at the University of Illinois. Workers in these apprenticeship programs must complete between 6,400 and about 9,000 hours of classroom and on-the-job training over four or five years. In comparison, the typical bachelor’s degree requires only about 5,800 hours of classroom training. Construction is NOT low-skill work.</a:t>
            </a:r>
          </a:p>
          <a:p>
            <a:endParaRPr lang="en-US" baseline="0" dirty="0" smtClean="0"/>
          </a:p>
          <a:p>
            <a:r>
              <a:rPr lang="en-US" baseline="0" dirty="0" smtClean="0"/>
              <a:t>The big difference here is that the average cost-of-attendance over four years at the University of Illinois is $78,000 (excluding housing costs). What do apprentices who earn a prevailing wage pay out of pocket over four years? ZERO DOLLARS.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 sz="1100" dirty="0" smtClean="0"/>
              <a:t>Again, prevailing wage supports registered apprenticeship programs. And through these programs, </a:t>
            </a:r>
            <a:r>
              <a:rPr lang="en" sz="1100" i="1" dirty="0" smtClean="0"/>
              <a:t>the construction industry “operates the largest privately financed system of higher education in the country.”</a:t>
            </a:r>
            <a:endParaRPr lang="en" sz="1100" dirty="0" smtClean="0"/>
          </a:p>
        </p:txBody>
      </p:sp>
    </p:spTree>
    <p:extLst>
      <p:ext uri="{BB962C8B-B14F-4D97-AF65-F5344CB8AC3E}">
        <p14:creationId xmlns:p14="http://schemas.microsoft.com/office/powerpoint/2010/main" val="454000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4213"/>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a:noFill/>
          <a:ln>
            <a:noFill/>
          </a:ln>
        </p:spPr>
        <p:txBody>
          <a:bodyPr lIns="91325" tIns="45650" rIns="91325" bIns="45650" anchor="t" anchorCtr="0">
            <a:normAutofit/>
          </a:bodyPr>
          <a:lstStyle/>
          <a:p>
            <a:pPr marL="0" marR="0" lvl="0" indent="0" algn="l" rtl="0">
              <a:spcBef>
                <a:spcPts val="0"/>
              </a:spcBef>
              <a:buSzPct val="25000"/>
              <a:buNone/>
            </a:pPr>
            <a:r>
              <a:rPr lang="en" sz="1600" b="0" i="0" u="none" strike="noStrike" cap="none" baseline="0" dirty="0" smtClean="0">
                <a:solidFill>
                  <a:schemeClr val="dk1"/>
                </a:solidFill>
                <a:latin typeface="Calibri"/>
                <a:ea typeface="Calibri"/>
                <a:cs typeface="Calibri"/>
                <a:sym typeface="Calibri"/>
              </a:rPr>
              <a:t>As a share of total construction workers, states with prevailing wage laws have almost twice as many apprentices. The result is that prevailing wage helps to build lifelong careers, not just seasonal jobs. Over </a:t>
            </a:r>
            <a:r>
              <a:rPr lang="en" sz="1600" b="0" i="0" u="none" strike="noStrike" cap="none" baseline="0" dirty="0">
                <a:solidFill>
                  <a:schemeClr val="dk1"/>
                </a:solidFill>
                <a:latin typeface="Calibri"/>
                <a:ea typeface="Calibri"/>
                <a:cs typeface="Calibri"/>
                <a:sym typeface="Calibri"/>
              </a:rPr>
              <a:t>a career, </a:t>
            </a:r>
            <a:r>
              <a:rPr lang="en" sz="1600" b="0" i="0" u="none" strike="noStrike" cap="none" baseline="0" dirty="0" smtClean="0">
                <a:solidFill>
                  <a:schemeClr val="dk1"/>
                </a:solidFill>
                <a:latin typeface="Calibri"/>
                <a:ea typeface="Calibri"/>
                <a:cs typeface="Calibri"/>
                <a:sym typeface="Calibri"/>
              </a:rPr>
              <a:t>research has shown that </a:t>
            </a:r>
            <a:r>
              <a:rPr lang="en" sz="1600" b="0" i="0" u="none" strike="noStrike" cap="none" baseline="0" dirty="0">
                <a:solidFill>
                  <a:schemeClr val="dk1"/>
                </a:solidFill>
                <a:latin typeface="Calibri"/>
                <a:ea typeface="Calibri"/>
                <a:cs typeface="Calibri"/>
                <a:sym typeface="Calibri"/>
              </a:rPr>
              <a:t>estimated earnings of </a:t>
            </a:r>
            <a:r>
              <a:rPr lang="en" sz="1600" b="0" i="0" u="none" strike="noStrike" cap="none" baseline="0" dirty="0" smtClean="0">
                <a:solidFill>
                  <a:schemeClr val="dk1"/>
                </a:solidFill>
                <a:latin typeface="Calibri"/>
                <a:ea typeface="Calibri"/>
                <a:cs typeface="Calibri"/>
                <a:sym typeface="Calibri"/>
              </a:rPr>
              <a:t>registered apprentices are $124,000 more on average </a:t>
            </a:r>
            <a:r>
              <a:rPr lang="en" sz="1600" b="0" i="0" u="none" strike="noStrike" cap="none" baseline="0" dirty="0">
                <a:solidFill>
                  <a:schemeClr val="dk1"/>
                </a:solidFill>
                <a:latin typeface="Calibri"/>
                <a:ea typeface="Calibri"/>
                <a:cs typeface="Calibri"/>
                <a:sym typeface="Calibri"/>
              </a:rPr>
              <a:t>than similar nonparticipants</a:t>
            </a:r>
            <a:r>
              <a:rPr lang="en" sz="1600" b="0" i="0" u="none" strike="noStrike" cap="none" baseline="0" dirty="0" smtClean="0">
                <a:solidFill>
                  <a:schemeClr val="dk1"/>
                </a:solidFill>
                <a:latin typeface="Calibri"/>
                <a:ea typeface="Calibri"/>
                <a:cs typeface="Calibri"/>
                <a:sym typeface="Calibri"/>
              </a:rPr>
              <a:t>. I call this cradle-to-grave economics… because, again, the policy supports middle class jobs that support families from cradle to grave.</a:t>
            </a:r>
          </a:p>
          <a:p>
            <a:pPr marL="0" marR="0" lvl="0" indent="0" algn="l" rtl="0">
              <a:spcBef>
                <a:spcPts val="0"/>
              </a:spcBef>
              <a:buSzPct val="25000"/>
              <a:buNone/>
            </a:pPr>
            <a:endParaRPr lang="en" sz="1600" b="0" i="0" u="none" strike="noStrike" cap="none" baseline="0" dirty="0" smtClean="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 sz="1600" b="0" i="0" u="none" strike="noStrike" cap="none" baseline="0" dirty="0" smtClean="0">
                <a:solidFill>
                  <a:schemeClr val="dk1"/>
                </a:solidFill>
                <a:latin typeface="Calibri"/>
                <a:ea typeface="Calibri"/>
                <a:cs typeface="Calibri"/>
                <a:sym typeface="Calibri"/>
              </a:rPr>
              <a:t>Repeal, of course, has resulted in drops in worker training… with apprenticeships falling by 40 percent in the states that repealed their laws in the ‘80s. </a:t>
            </a:r>
            <a:r>
              <a:rPr lang="en" sz="1600" dirty="0" smtClean="0">
                <a:latin typeface="Calibri"/>
                <a:ea typeface="Calibri"/>
                <a:cs typeface="Calibri"/>
                <a:sym typeface="Calibri"/>
              </a:rPr>
              <a:t>YOU </a:t>
            </a:r>
            <a:r>
              <a:rPr lang="en" sz="1600" b="1" u="sng" dirty="0" smtClean="0">
                <a:latin typeface="Calibri"/>
                <a:ea typeface="Calibri"/>
                <a:cs typeface="Calibri"/>
                <a:sym typeface="Calibri"/>
              </a:rPr>
              <a:t>WILL</a:t>
            </a:r>
            <a:r>
              <a:rPr lang="en" sz="1600" dirty="0" smtClean="0">
                <a:latin typeface="Calibri"/>
                <a:ea typeface="Calibri"/>
                <a:cs typeface="Calibri"/>
                <a:sym typeface="Calibri"/>
              </a:rPr>
              <a:t> SHRINK APPRENTICESHIP TRAINING – </a:t>
            </a:r>
            <a:r>
              <a:rPr lang="en" sz="1600" i="1" dirty="0" smtClean="0">
                <a:latin typeface="Calibri"/>
                <a:ea typeface="Calibri"/>
                <a:cs typeface="Calibri"/>
                <a:sym typeface="Calibri"/>
              </a:rPr>
              <a:t>AND HENCE SHRINK LIFETIME EARNINGS </a:t>
            </a:r>
            <a:r>
              <a:rPr lang="en" sz="1600" dirty="0" smtClean="0">
                <a:latin typeface="Calibri"/>
                <a:ea typeface="Calibri"/>
                <a:cs typeface="Calibri"/>
                <a:sym typeface="Calibri"/>
              </a:rPr>
              <a:t>– BY REPEALING PREVAILING WAGE.</a:t>
            </a:r>
            <a:endParaRPr lang="en" sz="1600" b="0" i="0" u="none" strike="noStrike" cap="none" baseline="0" dirty="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3" y="8685213"/>
            <a:ext cx="2971799" cy="457200"/>
          </a:xfrm>
          <a:prstGeom prst="rect">
            <a:avLst/>
          </a:prstGeom>
          <a:noFill/>
          <a:ln>
            <a:noFill/>
          </a:ln>
        </p:spPr>
        <p:txBody>
          <a:bodyPr lIns="91325" tIns="45650" rIns="91325" bIns="45650" anchor="b" anchorCtr="0">
            <a:normAutofit/>
          </a:bodyPr>
          <a:lstStyle/>
          <a:p>
            <a:pPr marL="0" marR="0" lvl="0" indent="0" algn="r" rtl="0">
              <a:spcBef>
                <a:spcPts val="0"/>
              </a:spcBef>
              <a:buSzPct val="25000"/>
              <a:buNone/>
            </a:pPr>
            <a:r>
              <a:rPr lang="en" sz="1400"/>
              <a:t> </a:t>
            </a:r>
          </a:p>
        </p:txBody>
      </p:sp>
    </p:spTree>
    <p:extLst>
      <p:ext uri="{BB962C8B-B14F-4D97-AF65-F5344CB8AC3E}">
        <p14:creationId xmlns:p14="http://schemas.microsoft.com/office/powerpoint/2010/main" val="2983820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US" dirty="0" smtClean="0"/>
              <a:t>By financing</a:t>
            </a:r>
            <a:r>
              <a:rPr lang="en-US" baseline="0" dirty="0" smtClean="0"/>
              <a:t> the skills development of construction workers, prevailing wage increases worker productivity and ensures that workers have the correct knowledge to build high-quality infrastructure that is safe and durable for the American public.</a:t>
            </a:r>
            <a:endParaRPr dirty="0"/>
          </a:p>
        </p:txBody>
      </p:sp>
    </p:spTree>
    <p:extLst>
      <p:ext uri="{BB962C8B-B14F-4D97-AF65-F5344CB8AC3E}">
        <p14:creationId xmlns:p14="http://schemas.microsoft.com/office/powerpoint/2010/main" val="209513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4213"/>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325" tIns="45650" rIns="91325" bIns="45650" anchor="t" anchorCtr="0">
            <a:norm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On both public and private projects, productivity is 14 percent higher in states with prevailing wage law than in those without a law. Productivity is even higher – 30 percent – on public projects. In addition, on-the-job injuries are 12 percent lower in states with a prevailing wage law, reducing workers’ comp costs as well as saving lives.</a:t>
            </a: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400" dirty="0"/>
          </a:p>
        </p:txBody>
      </p:sp>
      <p:sp>
        <p:nvSpPr>
          <p:cNvPr id="184" name="Shape 184"/>
          <p:cNvSpPr txBox="1">
            <a:spLocks noGrp="1"/>
          </p:cNvSpPr>
          <p:nvPr>
            <p:ph type="sldNum" idx="12"/>
          </p:nvPr>
        </p:nvSpPr>
        <p:spPr>
          <a:xfrm>
            <a:off x="3884613" y="8685213"/>
            <a:ext cx="2971799" cy="457200"/>
          </a:xfrm>
          <a:prstGeom prst="rect">
            <a:avLst/>
          </a:prstGeom>
          <a:noFill/>
          <a:ln>
            <a:noFill/>
          </a:ln>
        </p:spPr>
        <p:txBody>
          <a:bodyPr lIns="91325" tIns="45650" rIns="91325" bIns="45650" anchor="b" anchorCtr="0">
            <a:normAutofit/>
          </a:bodyPr>
          <a:lstStyle/>
          <a:p>
            <a:pPr marL="0" marR="0" lvl="0" indent="0" algn="r" rtl="0">
              <a:spcBef>
                <a:spcPts val="0"/>
              </a:spcBef>
              <a:buSzPct val="25000"/>
              <a:buNone/>
            </a:pPr>
            <a:r>
              <a:rPr lang="en" sz="1400"/>
              <a:t> </a:t>
            </a:r>
          </a:p>
        </p:txBody>
      </p:sp>
    </p:spTree>
    <p:extLst>
      <p:ext uri="{BB962C8B-B14F-4D97-AF65-F5344CB8AC3E}">
        <p14:creationId xmlns:p14="http://schemas.microsoft.com/office/powerpoint/2010/main" val="2120758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4213"/>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325" tIns="45650" rIns="91325" bIns="45650" anchor="t" anchorCtr="0">
            <a:normAutofit/>
          </a:bodyPr>
          <a:lstStyle/>
          <a:p>
            <a:pPr marL="0" marR="0" lvl="0" indent="0" algn="l" rtl="0">
              <a:spcBef>
                <a:spcPts val="0"/>
              </a:spcBef>
              <a:buNone/>
            </a:pPr>
            <a:r>
              <a:rPr lang="en-US" sz="1200" b="0" i="0" u="none" strike="noStrike" cap="none" baseline="0" dirty="0" smtClean="0">
                <a:solidFill>
                  <a:schemeClr val="dk1"/>
                </a:solidFill>
                <a:latin typeface="Calibri"/>
                <a:ea typeface="Calibri"/>
                <a:cs typeface="Calibri"/>
                <a:sym typeface="Calibri"/>
              </a:rPr>
              <a:t>On both public and private projects, productivity is 14 percent higher in states with prevailing wage law than in those without a law. Productivity is even higher – 30 percent – on public projects. In addition, on-the-job injuries are 12 percent lower in states with a prevailing wage law, reducing workers’ comp costs as well as saving lives.</a:t>
            </a:r>
            <a:endParaRPr sz="12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400" dirty="0"/>
          </a:p>
        </p:txBody>
      </p:sp>
      <p:sp>
        <p:nvSpPr>
          <p:cNvPr id="184" name="Shape 184"/>
          <p:cNvSpPr txBox="1">
            <a:spLocks noGrp="1"/>
          </p:cNvSpPr>
          <p:nvPr>
            <p:ph type="sldNum" idx="12"/>
          </p:nvPr>
        </p:nvSpPr>
        <p:spPr>
          <a:xfrm>
            <a:off x="3884613" y="8685213"/>
            <a:ext cx="2971799" cy="457200"/>
          </a:xfrm>
          <a:prstGeom prst="rect">
            <a:avLst/>
          </a:prstGeom>
          <a:noFill/>
          <a:ln>
            <a:noFill/>
          </a:ln>
        </p:spPr>
        <p:txBody>
          <a:bodyPr lIns="91325" tIns="45650" rIns="91325" bIns="45650" anchor="b" anchorCtr="0">
            <a:normAutofit/>
          </a:bodyPr>
          <a:lstStyle/>
          <a:p>
            <a:pPr marL="0" marR="0" lvl="0" indent="0" algn="r" rtl="0">
              <a:spcBef>
                <a:spcPts val="0"/>
              </a:spcBef>
              <a:buSzPct val="25000"/>
              <a:buNone/>
            </a:pPr>
            <a:r>
              <a:rPr lang="en" sz="1400"/>
              <a:t> </a:t>
            </a:r>
          </a:p>
        </p:txBody>
      </p:sp>
    </p:spTree>
    <p:extLst>
      <p:ext uri="{BB962C8B-B14F-4D97-AF65-F5344CB8AC3E}">
        <p14:creationId xmlns:p14="http://schemas.microsoft.com/office/powerpoint/2010/main" val="2557797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dirty="0" smtClean="0"/>
              <a:t>Prevailing wage ensures that jobs are done right, on-time,</a:t>
            </a:r>
            <a:r>
              <a:rPr lang="en" baseline="0" dirty="0" smtClean="0"/>
              <a:t> the first time. </a:t>
            </a:r>
            <a:r>
              <a:rPr lang="en" dirty="0" smtClean="0"/>
              <a:t>The positive impact on </a:t>
            </a:r>
            <a:r>
              <a:rPr lang="en" baseline="0" dirty="0" smtClean="0"/>
              <a:t>productivity offsets any increase in labor costs, and debunks any myth that prevailing wage raises total construction costs. Instead, of course, plenty of other factors raise construction costs: the business cycle, local economic condititions, project type, and project size are all factors that have actually been found to impact construction costs. Prevailing wage laws, on the other hand, have no discernible effect on costs.</a:t>
            </a:r>
            <a:endParaRPr lang="en" dirty="0" smtClean="0"/>
          </a:p>
        </p:txBody>
      </p:sp>
    </p:spTree>
    <p:extLst>
      <p:ext uri="{BB962C8B-B14F-4D97-AF65-F5344CB8AC3E}">
        <p14:creationId xmlns:p14="http://schemas.microsoft.com/office/powerpoint/2010/main" val="990482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t>
            </a:r>
            <a:r>
              <a:rPr lang="en-US" baseline="0" dirty="0" smtClean="0"/>
              <a:t>is no evidence that prevailing wage has any impact. HOWEVER, I did want to have one last slide on why prevailing wage has no effect.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t>
            </a:r>
            <a:r>
              <a:rPr lang="en" dirty="0" smtClean="0"/>
              <a:t>revailing </a:t>
            </a:r>
            <a:r>
              <a:rPr lang="en" dirty="0"/>
              <a:t>wages effectively remove labor costs from the equation for contractors bidding on a public project. They essentially say to firms, “these are the market wages in the community with this project is going to be built… based on </a:t>
            </a:r>
            <a:r>
              <a:rPr lang="en" u="sng" dirty="0"/>
              <a:t>certified payrolls</a:t>
            </a:r>
            <a:r>
              <a:rPr lang="en" dirty="0"/>
              <a:t> submitted by </a:t>
            </a:r>
            <a:r>
              <a:rPr lang="en" i="1" dirty="0"/>
              <a:t>both </a:t>
            </a:r>
            <a:r>
              <a:rPr lang="en" dirty="0"/>
              <a:t>employers and employees. Pay the market rate, and compete over all these other areas: project quality, your workers’ productivity, materials costs, technological innovation, management practices, and your profit margins.” And firms </a:t>
            </a:r>
            <a:r>
              <a:rPr lang="en" i="1" dirty="0"/>
              <a:t>do</a:t>
            </a:r>
            <a:r>
              <a:rPr lang="en" dirty="0"/>
              <a:t> compete over these areas, and compete well. Productivity increases, the quality of our public infrastructure improves, and the end result is a better economy</a:t>
            </a:r>
            <a:r>
              <a:rPr lang="e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 baseline="0" dirty="0" smtClean="0"/>
              <a:t>Prevailing wage prevents a government body from using its expansive purchasing power to undercut privately-established wages and benefits in a community. </a:t>
            </a:r>
            <a:r>
              <a:rPr lang="en-US" dirty="0" smtClean="0"/>
              <a:t>Prevailing wage forces Big Government to pay a</a:t>
            </a:r>
            <a:r>
              <a:rPr lang="en-US" baseline="0" dirty="0" smtClean="0"/>
              <a:t> living wage that allows workers to support a family in the community where the project is built.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Prevailing wage is a pro-business policy, because it levels the playing field and weeds out the bad contractors.</a:t>
            </a:r>
            <a:endParaRPr lang="en" dirty="0"/>
          </a:p>
        </p:txBody>
      </p:sp>
    </p:spTree>
    <p:extLst>
      <p:ext uri="{BB962C8B-B14F-4D97-AF65-F5344CB8AC3E}">
        <p14:creationId xmlns:p14="http://schemas.microsoft.com/office/powerpoint/2010/main" val="271775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dirty="0" smtClean="0"/>
              <a:t>Prevailing wage ensures that jobs are done right, on-time,</a:t>
            </a:r>
            <a:r>
              <a:rPr lang="en" baseline="0" dirty="0" smtClean="0"/>
              <a:t> the first time. </a:t>
            </a:r>
            <a:r>
              <a:rPr lang="en" dirty="0" smtClean="0"/>
              <a:t>The positive impact on </a:t>
            </a:r>
            <a:r>
              <a:rPr lang="en" baseline="0" dirty="0" smtClean="0"/>
              <a:t>productivity offsets any increase in labor costs, and debunks any myth that prevailing wage raises total construction costs. Instead, of course, plenty of other factors raise construction costs: the business cycle, local economic condititions, project type, and project size are all factors that have actually been found to impact construction costs. Prevailing wage laws, on the other hand, have no discernible effect on costs.</a:t>
            </a:r>
            <a:endParaRPr lang="en" dirty="0" smtClean="0"/>
          </a:p>
        </p:txBody>
      </p:sp>
    </p:spTree>
    <p:extLst>
      <p:ext uri="{BB962C8B-B14F-4D97-AF65-F5344CB8AC3E}">
        <p14:creationId xmlns:p14="http://schemas.microsoft.com/office/powerpoint/2010/main" val="49484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lvl="0">
              <a:spcBef>
                <a:spcPts val="0"/>
              </a:spcBef>
              <a:buNone/>
            </a:pPr>
            <a:r>
              <a:rPr lang="en" dirty="0" smtClean="0"/>
              <a:t>Alright. Now,</a:t>
            </a:r>
            <a:r>
              <a:rPr lang="en" baseline="0" dirty="0" smtClean="0"/>
              <a:t> everything that I have a</a:t>
            </a:r>
            <a:r>
              <a:rPr lang="en" dirty="0" smtClean="0">
                <a:solidFill>
                  <a:schemeClr val="dk1"/>
                </a:solidFill>
              </a:rPr>
              <a:t>lready </a:t>
            </a:r>
            <a:r>
              <a:rPr lang="en" dirty="0">
                <a:solidFill>
                  <a:schemeClr val="dk1"/>
                </a:solidFill>
              </a:rPr>
              <a:t>mentioned benefits the economy in its own way. </a:t>
            </a:r>
            <a:r>
              <a:rPr lang="en" dirty="0"/>
              <a:t>Next </a:t>
            </a:r>
            <a:r>
              <a:rPr lang="en" dirty="0" smtClean="0"/>
              <a:t>we </a:t>
            </a:r>
            <a:r>
              <a:rPr lang="en" dirty="0"/>
              <a:t>will focus on how it all comes together to show </a:t>
            </a:r>
            <a:r>
              <a:rPr lang="en" dirty="0" smtClean="0"/>
              <a:t>that… </a:t>
            </a:r>
            <a:r>
              <a:rPr lang="en" dirty="0"/>
              <a:t>prevailing wage strengthens state and local economies.</a:t>
            </a:r>
          </a:p>
        </p:txBody>
      </p:sp>
    </p:spTree>
    <p:extLst>
      <p:ext uri="{BB962C8B-B14F-4D97-AF65-F5344CB8AC3E}">
        <p14:creationId xmlns:p14="http://schemas.microsoft.com/office/powerpoint/2010/main" val="58165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1658925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dirty="0"/>
              <a:t>Yes, construction workers earn slightly more in prevailing wage law </a:t>
            </a:r>
            <a:r>
              <a:rPr lang="en" dirty="0" smtClean="0"/>
              <a:t>states. </a:t>
            </a:r>
            <a:r>
              <a:rPr lang="en" dirty="0"/>
              <a:t>The research shows that prevailing wages increase wages by somewhere between 2 and 10 percent, and probably closer to 5. </a:t>
            </a:r>
            <a:r>
              <a:rPr lang="en" dirty="0" smtClean="0"/>
              <a:t>BUT</a:t>
            </a:r>
            <a:r>
              <a:rPr lang="en" dirty="0"/>
              <a:t>… this increase in wage is </a:t>
            </a:r>
            <a:r>
              <a:rPr lang="en" i="1" dirty="0"/>
              <a:t>not</a:t>
            </a:r>
            <a:r>
              <a:rPr lang="en" dirty="0"/>
              <a:t> because prevailing wages artificially inflate incomes. In fact, it is because workers are more productive. </a:t>
            </a:r>
            <a:r>
              <a:rPr lang="en" dirty="0" smtClean="0"/>
              <a:t>And</a:t>
            </a:r>
            <a:r>
              <a:rPr lang="en" baseline="0" dirty="0" smtClean="0"/>
              <a:t> again, s</a:t>
            </a:r>
            <a:r>
              <a:rPr lang="en" dirty="0" smtClean="0"/>
              <a:t>tudies </a:t>
            </a:r>
            <a:r>
              <a:rPr lang="en" dirty="0"/>
              <a:t>show that workers are 8.5 to 33 percent more productive in prevailing wage law states. So workers earn more because the market rewards their increased efficiency</a:t>
            </a:r>
            <a:r>
              <a:rPr lang="en" dirty="0" smtClean="0"/>
              <a:t>.</a:t>
            </a:r>
          </a:p>
          <a:p>
            <a:pPr>
              <a:spcBef>
                <a:spcPts val="0"/>
              </a:spcBef>
              <a:buNone/>
            </a:pPr>
            <a:endParaRPr lang="en" dirty="0" smtClean="0"/>
          </a:p>
          <a:p>
            <a:pPr>
              <a:spcBef>
                <a:spcPts val="0"/>
              </a:spcBef>
              <a:buNone/>
            </a:pPr>
            <a:r>
              <a:rPr lang="en" dirty="0" smtClean="0"/>
              <a:t>Look, I’m a huge football</a:t>
            </a:r>
            <a:r>
              <a:rPr lang="en" baseline="0" dirty="0" smtClean="0"/>
              <a:t> fan. And a</a:t>
            </a:r>
            <a:r>
              <a:rPr lang="en" dirty="0" smtClean="0"/>
              <a:t>rguing only around wages would be like someone saying that</a:t>
            </a:r>
            <a:r>
              <a:rPr lang="en" baseline="0" dirty="0" smtClean="0"/>
              <a:t> players in the NFL should get paid what players in Canadian football get paid… or what players in the Arena Football League get paid… I mean, they have the same exact occupation! Why pay NFL players an average of $2 million?! Shouldn’t we get rid of the NFL to save on player </a:t>
            </a:r>
            <a:r>
              <a:rPr lang="en" baseline="0" smtClean="0"/>
              <a:t>costs?! Fuck no, you ain’Maybe</a:t>
            </a:r>
            <a:r>
              <a:rPr lang="en" baseline="0" dirty="0" smtClean="0"/>
              <a:t>– and this is just a thought– maybe </a:t>
            </a:r>
            <a:r>
              <a:rPr lang="en-US" baseline="0" dirty="0" smtClean="0"/>
              <a:t>it’s because they are better skilled and more productive and add more to the </a:t>
            </a:r>
            <a:r>
              <a:rPr lang="en-US" baseline="0" smtClean="0"/>
              <a:t>regional economy. </a:t>
            </a:r>
            <a:r>
              <a:rPr lang="en-US" baseline="0" dirty="0" smtClean="0"/>
              <a:t>That’s an aside but it would basically be the same argument.</a:t>
            </a:r>
          </a:p>
        </p:txBody>
      </p:sp>
    </p:spTree>
    <p:extLst>
      <p:ext uri="{BB962C8B-B14F-4D97-AF65-F5344CB8AC3E}">
        <p14:creationId xmlns:p14="http://schemas.microsoft.com/office/powerpoint/2010/main" val="3999003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rmAutofit fontScale="92500" lnSpcReduction="20000"/>
          </a:bodyPr>
          <a:lstStyle/>
          <a:p>
            <a:pPr rtl="0">
              <a:spcBef>
                <a:spcPts val="0"/>
              </a:spcBef>
              <a:buNone/>
            </a:pPr>
            <a:r>
              <a:rPr lang="en" sz="1600" dirty="0">
                <a:latin typeface="Calibri"/>
                <a:ea typeface="Calibri"/>
                <a:cs typeface="Calibri"/>
                <a:sym typeface="Calibri"/>
              </a:rPr>
              <a:t>With higher wages, workers have more disposable income. Thus, they have more money to spend in the local economy at restaurants, shopping malls, grocery stores, and on property. This supports local employment. So there is an immediate consumer demand component.</a:t>
            </a:r>
          </a:p>
          <a:p>
            <a:pPr rtl="0">
              <a:spcBef>
                <a:spcPts val="0"/>
              </a:spcBef>
              <a:buNone/>
            </a:pPr>
            <a:endParaRPr sz="1600" dirty="0">
              <a:latin typeface="Calibri"/>
              <a:ea typeface="Calibri"/>
              <a:cs typeface="Calibri"/>
              <a:sym typeface="Calibri"/>
            </a:endParaRPr>
          </a:p>
          <a:p>
            <a:pPr rtl="0">
              <a:spcBef>
                <a:spcPts val="0"/>
              </a:spcBef>
              <a:buNone/>
            </a:pPr>
            <a:r>
              <a:rPr lang="en" sz="1600" dirty="0">
                <a:latin typeface="Calibri"/>
                <a:ea typeface="Calibri"/>
                <a:cs typeface="Calibri"/>
                <a:sym typeface="Calibri"/>
              </a:rPr>
              <a:t>By improving infrastructure quality, however, there is also a long-term investment component. Improved infrastructure attracts business. “Highway accessibility,” for example, is </a:t>
            </a:r>
            <a:r>
              <a:rPr lang="en" sz="1600" b="1" u="sng" dirty="0">
                <a:latin typeface="Calibri"/>
                <a:ea typeface="Calibri"/>
                <a:cs typeface="Calibri"/>
                <a:sym typeface="Calibri"/>
              </a:rPr>
              <a:t>2nd most important factor</a:t>
            </a:r>
            <a:r>
              <a:rPr lang="en" sz="1600" dirty="0">
                <a:latin typeface="Calibri"/>
                <a:ea typeface="Calibri"/>
                <a:cs typeface="Calibri"/>
                <a:sym typeface="Calibri"/>
              </a:rPr>
              <a:t> in determining whether a corporation locates in a state. In the </a:t>
            </a:r>
            <a:r>
              <a:rPr lang="en" sz="1600" i="1" dirty="0">
                <a:latin typeface="Calibri"/>
                <a:ea typeface="Calibri"/>
                <a:cs typeface="Calibri"/>
                <a:sym typeface="Calibri"/>
              </a:rPr>
              <a:t>28th Annual Survey of Corporate Executives</a:t>
            </a:r>
            <a:r>
              <a:rPr lang="en" sz="1600" dirty="0">
                <a:latin typeface="Calibri"/>
                <a:ea typeface="Calibri"/>
                <a:cs typeface="Calibri"/>
                <a:sym typeface="Calibri"/>
              </a:rPr>
              <a:t>, 93.5 percent of CEOs and decisionmakers responded that it was an “important” or “very important” factor. This ranked second only behind “availability of skilled labor” (95.1%). So infrastructure investment attracts firms to a state.</a:t>
            </a:r>
          </a:p>
          <a:p>
            <a:pPr rtl="0">
              <a:spcBef>
                <a:spcPts val="0"/>
              </a:spcBef>
              <a:buNone/>
            </a:pPr>
            <a:endParaRPr sz="1600" dirty="0">
              <a:latin typeface="Calibri"/>
              <a:ea typeface="Calibri"/>
              <a:cs typeface="Calibri"/>
              <a:sym typeface="Calibri"/>
            </a:endParaRPr>
          </a:p>
          <a:p>
            <a:pPr>
              <a:spcBef>
                <a:spcPts val="0"/>
              </a:spcBef>
              <a:buNone/>
            </a:pPr>
            <a:r>
              <a:rPr lang="en" sz="1600" dirty="0">
                <a:latin typeface="Calibri"/>
                <a:ea typeface="Calibri"/>
                <a:cs typeface="Calibri"/>
                <a:sym typeface="Calibri"/>
              </a:rPr>
              <a:t>But infrastructure quality generates economic development as well. For every dollar invested in public infrastructure, at least $1.50 is returned in economic activity to a state. Often, this multiplier is even higher, but public projects return at least 50</a:t>
            </a:r>
            <a:r>
              <a:rPr lang="en" sz="1600" dirty="0" smtClean="0">
                <a:latin typeface="Calibri"/>
                <a:ea typeface="Calibri"/>
                <a:cs typeface="Calibri"/>
                <a:sym typeface="Calibri"/>
              </a:rPr>
              <a:t>%.</a:t>
            </a:r>
            <a:endParaRPr lang="en" sz="1600" dirty="0">
              <a:latin typeface="Calibri"/>
              <a:ea typeface="Calibri"/>
              <a:cs typeface="Calibri"/>
              <a:sym typeface="Calibri"/>
            </a:endParaRPr>
          </a:p>
        </p:txBody>
      </p:sp>
    </p:spTree>
    <p:extLst>
      <p:ext uri="{BB962C8B-B14F-4D97-AF65-F5344CB8AC3E}">
        <p14:creationId xmlns:p14="http://schemas.microsoft.com/office/powerpoint/2010/main" val="1377698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dirty="0" smtClean="0"/>
              <a:t>We use all</a:t>
            </a:r>
            <a:r>
              <a:rPr lang="en" baseline="0" dirty="0" smtClean="0"/>
              <a:t> of the </a:t>
            </a:r>
            <a:r>
              <a:rPr lang="en" dirty="0" smtClean="0"/>
              <a:t>facts on the previous slides in “economic impact analyses” to determine the economic benefits of prevailing wage laws. </a:t>
            </a:r>
          </a:p>
          <a:p>
            <a:pPr>
              <a:spcBef>
                <a:spcPts val="0"/>
              </a:spcBef>
              <a:buNone/>
            </a:pPr>
            <a:endParaRPr lang="en" dirty="0" smtClean="0"/>
          </a:p>
          <a:p>
            <a:pPr>
              <a:spcBef>
                <a:spcPts val="0"/>
              </a:spcBef>
              <a:buNone/>
            </a:pPr>
            <a:r>
              <a:rPr lang="en" dirty="0" smtClean="0"/>
              <a:t>Here, we’ll use </a:t>
            </a:r>
            <a:r>
              <a:rPr lang="en" dirty="0"/>
              <a:t>Illinois as a case </a:t>
            </a:r>
            <a:r>
              <a:rPr lang="en" dirty="0" smtClean="0"/>
              <a:t>study.</a:t>
            </a:r>
          </a:p>
          <a:p>
            <a:pPr>
              <a:spcBef>
                <a:spcPts val="0"/>
              </a:spcBef>
              <a:buNone/>
            </a:pPr>
            <a:endParaRPr lang="en" dirty="0" smtClean="0"/>
          </a:p>
          <a:p>
            <a:pPr>
              <a:spcBef>
                <a:spcPts val="0"/>
              </a:spcBef>
              <a:buNone/>
            </a:pPr>
            <a:r>
              <a:rPr lang="en" dirty="0" smtClean="0"/>
              <a:t>In </a:t>
            </a:r>
            <a:r>
              <a:rPr lang="en" dirty="0"/>
              <a:t>Illinois, the construction industry employs about 200,000 workers in 30,000 businesses. This graph on the screen is from a paper </a:t>
            </a:r>
            <a:r>
              <a:rPr lang="en" dirty="0" smtClean="0"/>
              <a:t>I coauthored with the </a:t>
            </a:r>
            <a:r>
              <a:rPr lang="en" dirty="0"/>
              <a:t>University of Illinois at Urbana-Champaign on what would happen if prevailing wage was repealed in the </a:t>
            </a:r>
            <a:r>
              <a:rPr lang="en" dirty="0" smtClean="0"/>
              <a:t>state.</a:t>
            </a:r>
            <a:r>
              <a:rPr lang="en" baseline="0" dirty="0" smtClean="0"/>
              <a:t> </a:t>
            </a:r>
            <a:r>
              <a:rPr lang="en" dirty="0" smtClean="0"/>
              <a:t>The </a:t>
            </a:r>
            <a:r>
              <a:rPr lang="en" dirty="0"/>
              <a:t>key to this chart is highlighted in red, which is the total overall effect of repealing prevailing wage on this state’s economy. Ultimately, repeal would result in an expected 3,300-jobs lost, over half a billion dollars lost in total worker earnings, and a decline of 1.1 billion dollars in the Illinois economy. These are huge impacts for the industry.</a:t>
            </a:r>
          </a:p>
        </p:txBody>
      </p:sp>
    </p:spTree>
    <p:extLst>
      <p:ext uri="{BB962C8B-B14F-4D97-AF65-F5344CB8AC3E}">
        <p14:creationId xmlns:p14="http://schemas.microsoft.com/office/powerpoint/2010/main" val="404862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dirty="0"/>
              <a:t>But it’s not just the construction industry that suffers from prevailing wage repeal. As </a:t>
            </a:r>
            <a:r>
              <a:rPr lang="en" dirty="0" smtClean="0"/>
              <a:t>noted </a:t>
            </a:r>
            <a:r>
              <a:rPr lang="en" dirty="0"/>
              <a:t>earlier, repeal </a:t>
            </a:r>
            <a:r>
              <a:rPr lang="en" dirty="0" smtClean="0"/>
              <a:t>results </a:t>
            </a:r>
            <a:r>
              <a:rPr lang="en" dirty="0"/>
              <a:t>in reduced consumer spending, which results in job losses throughout the economy. The net effects are that state and local tax revenues would decline by about 45 million dollars, federal tax revenues would fall by over 115 million dollars, and 70 additional workers would suffer work-related construction fatalities over the next ten years. These are </a:t>
            </a:r>
            <a:r>
              <a:rPr lang="en" dirty="0" smtClean="0"/>
              <a:t>70 women and men </a:t>
            </a:r>
            <a:r>
              <a:rPr lang="en" dirty="0"/>
              <a:t>we simply do not want to lose</a:t>
            </a:r>
            <a:r>
              <a:rPr lang="en" dirty="0" smtClean="0"/>
              <a:t>. These workers deserve better</a:t>
            </a:r>
            <a:r>
              <a:rPr lang="en" baseline="0" dirty="0" smtClean="0"/>
              <a:t> – and they have it under my state’s prevailing wage law.</a:t>
            </a:r>
            <a:endParaRPr lang="en" dirty="0"/>
          </a:p>
        </p:txBody>
      </p:sp>
    </p:spTree>
    <p:extLst>
      <p:ext uri="{BB962C8B-B14F-4D97-AF65-F5344CB8AC3E}">
        <p14:creationId xmlns:p14="http://schemas.microsoft.com/office/powerpoint/2010/main" val="529300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dirty="0">
                <a:solidFill>
                  <a:schemeClr val="dk1"/>
                </a:solidFill>
              </a:rPr>
              <a:t>While prevailing wage improves the public budget by increasing tax revenues, it also keeps construction workers off of government assistance. So raising tax revenues… reducing government assistance… and attracting businesses through quality infrastructure, which also improves tax revenues… all of this means </a:t>
            </a:r>
            <a:r>
              <a:rPr lang="en" dirty="0" smtClean="0">
                <a:solidFill>
                  <a:schemeClr val="dk1"/>
                </a:solidFill>
              </a:rPr>
              <a:t>that… </a:t>
            </a:r>
            <a:r>
              <a:rPr lang="en" dirty="0">
                <a:solidFill>
                  <a:schemeClr val="dk1"/>
                </a:solidFill>
              </a:rPr>
              <a:t>prevailing wage is the best deal for taxpayers.</a:t>
            </a:r>
          </a:p>
        </p:txBody>
      </p:sp>
    </p:spTree>
    <p:extLst>
      <p:ext uri="{BB962C8B-B14F-4D97-AF65-F5344CB8AC3E}">
        <p14:creationId xmlns:p14="http://schemas.microsoft.com/office/powerpoint/2010/main" val="47499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 dirty="0"/>
              <a:t>But it’s not just the construction industry that suffers from prevailing wage repeal. As </a:t>
            </a:r>
            <a:r>
              <a:rPr lang="en" dirty="0" smtClean="0"/>
              <a:t>noted </a:t>
            </a:r>
            <a:r>
              <a:rPr lang="en" dirty="0"/>
              <a:t>earlier, repeal </a:t>
            </a:r>
            <a:r>
              <a:rPr lang="en" dirty="0" smtClean="0"/>
              <a:t>results </a:t>
            </a:r>
            <a:r>
              <a:rPr lang="en" dirty="0"/>
              <a:t>in reduced consumer spending, which results in job losses throughout the economy. The net effects are that state and local tax revenues would decline by about 45 million dollars, federal tax revenues would fall by over 115 million dollars, and 70 additional workers would suffer work-related construction fatalities over the next ten years. These are </a:t>
            </a:r>
            <a:r>
              <a:rPr lang="en" dirty="0" smtClean="0"/>
              <a:t>70 women and men </a:t>
            </a:r>
            <a:r>
              <a:rPr lang="en" dirty="0"/>
              <a:t>we simply do not want to lose</a:t>
            </a:r>
            <a:r>
              <a:rPr lang="en" dirty="0" smtClean="0"/>
              <a:t>. These workers deserve better</a:t>
            </a:r>
            <a:r>
              <a:rPr lang="en" baseline="0" dirty="0" smtClean="0"/>
              <a:t> – and they have it under my state’s prevailing wage law.</a:t>
            </a:r>
            <a:endParaRPr lang="en" dirty="0"/>
          </a:p>
        </p:txBody>
      </p:sp>
    </p:spTree>
    <p:extLst>
      <p:ext uri="{BB962C8B-B14F-4D97-AF65-F5344CB8AC3E}">
        <p14:creationId xmlns:p14="http://schemas.microsoft.com/office/powerpoint/2010/main" val="174760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r>
              <a:rPr lang="en" dirty="0"/>
              <a:t>So, </a:t>
            </a:r>
            <a:r>
              <a:rPr lang="en" dirty="0" smtClean="0"/>
              <a:t>let’s put this all together.</a:t>
            </a:r>
            <a:r>
              <a:rPr lang="en" baseline="0" dirty="0" smtClean="0"/>
              <a:t> P</a:t>
            </a:r>
            <a:r>
              <a:rPr lang="en" dirty="0" smtClean="0"/>
              <a:t>revailing </a:t>
            </a:r>
            <a:r>
              <a:rPr lang="en" dirty="0"/>
              <a:t>wage has been found to be the best deal for taxpayers. First, just ignoring what is on the screen for a second, prevailing wage encourages jobs that are done right, on-time, and within budget for the public sector. The infrastructure that is built is of high-quality, it’s durable, and it’s safe. This attracts businesses, which increases local tax revenues.</a:t>
            </a:r>
          </a:p>
          <a:p>
            <a:pPr rtl="0">
              <a:spcBef>
                <a:spcPts val="0"/>
              </a:spcBef>
              <a:buNone/>
            </a:pPr>
            <a:endParaRPr dirty="0"/>
          </a:p>
          <a:p>
            <a:pPr rtl="0">
              <a:spcBef>
                <a:spcPts val="0"/>
              </a:spcBef>
              <a:buNone/>
            </a:pPr>
            <a:r>
              <a:rPr lang="en" dirty="0"/>
              <a:t>Second, back to the screen, prevailing wage slightly raises worker. But research shows that prevailing wages have no (positive or negative) impact on the incomes of contractor CEOs or of the highest-paid construction workers. This is because prevailing wages increase the skill-level of workers at the bottom and increases their productivity. Prevailing wage therefore increases and compresses wages.</a:t>
            </a:r>
          </a:p>
          <a:p>
            <a:pPr rtl="0">
              <a:spcBef>
                <a:spcPts val="0"/>
              </a:spcBef>
              <a:buNone/>
            </a:pPr>
            <a:endParaRPr dirty="0"/>
          </a:p>
          <a:p>
            <a:pPr>
              <a:spcBef>
                <a:spcPts val="0"/>
              </a:spcBef>
              <a:buNone/>
            </a:pPr>
            <a:r>
              <a:rPr lang="en" dirty="0"/>
              <a:t>This has two effects. One is that workers have more disposable income. They spend that in the local economy and the result is more sales and income tax revenues for state and local governments. The other effect is that income inequality is reduced, resulting in fewer workers who are impoverished and less reliance on government assistance programs. By encouraging self-sufficient construction workers and middle-class jobs such that workers can support a family in the community where projects are built, prevailing wage is the best deal for taxpayers.</a:t>
            </a:r>
          </a:p>
        </p:txBody>
      </p:sp>
    </p:spTree>
    <p:extLst>
      <p:ext uri="{BB962C8B-B14F-4D97-AF65-F5344CB8AC3E}">
        <p14:creationId xmlns:p14="http://schemas.microsoft.com/office/powerpoint/2010/main" val="671198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0" name="Shape 30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US" dirty="0" smtClean="0"/>
              <a:t>Read</a:t>
            </a:r>
            <a:r>
              <a:rPr lang="en-US" baseline="0" dirty="0" smtClean="0"/>
              <a:t> slide.</a:t>
            </a:r>
            <a:endParaRPr dirty="0"/>
          </a:p>
        </p:txBody>
      </p:sp>
    </p:spTree>
    <p:extLst>
      <p:ext uri="{BB962C8B-B14F-4D97-AF65-F5344CB8AC3E}">
        <p14:creationId xmlns:p14="http://schemas.microsoft.com/office/powerpoint/2010/main" val="1160781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56707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4" name="Shape 314"/>
          <p:cNvSpPr txBox="1">
            <a:spLocks noGrp="1"/>
          </p:cNvSpPr>
          <p:nvPr>
            <p:ph type="body" idx="1"/>
          </p:nvPr>
        </p:nvSpPr>
        <p:spPr>
          <a:xfrm>
            <a:off x="731521" y="4560570"/>
            <a:ext cx="5852159" cy="4320540"/>
          </a:xfrm>
          <a:prstGeom prst="rect">
            <a:avLst/>
          </a:prstGeom>
        </p:spPr>
        <p:txBody>
          <a:bodyPr lIns="96645" tIns="96645" rIns="96645" bIns="96645" anchor="t" anchorCtr="0">
            <a:normAutofit/>
          </a:bodyPr>
          <a:lstStyle/>
          <a:p>
            <a:endParaRPr/>
          </a:p>
        </p:txBody>
      </p:sp>
    </p:spTree>
    <p:extLst>
      <p:ext uri="{BB962C8B-B14F-4D97-AF65-F5344CB8AC3E}">
        <p14:creationId xmlns:p14="http://schemas.microsoft.com/office/powerpoint/2010/main" val="2372209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28292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39097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346416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326198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a:spcBef>
                <a:spcPts val="0"/>
              </a:spcBef>
              <a:buNone/>
            </a:pPr>
            <a:r>
              <a:rPr lang="en-US" dirty="0" smtClean="0"/>
              <a:t>Here is our first takeaway:</a:t>
            </a:r>
            <a:r>
              <a:rPr lang="en-US" baseline="0" dirty="0" smtClean="0"/>
              <a:t> Prevailing wage preserves and promotes middle class jobs.</a:t>
            </a:r>
            <a:endParaRPr dirty="0"/>
          </a:p>
        </p:txBody>
      </p:sp>
    </p:spTree>
    <p:extLst>
      <p:ext uri="{BB962C8B-B14F-4D97-AF65-F5344CB8AC3E}">
        <p14:creationId xmlns:p14="http://schemas.microsoft.com/office/powerpoint/2010/main" val="388178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145767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rmAutofit/>
          </a:bodyPr>
          <a:lstStyle/>
          <a:p>
            <a:pPr rtl="0">
              <a:spcBef>
                <a:spcPts val="0"/>
              </a:spcBef>
              <a:buNone/>
            </a:pPr>
            <a:endParaRPr lang="en" dirty="0"/>
          </a:p>
        </p:txBody>
      </p:sp>
    </p:spTree>
    <p:extLst>
      <p:ext uri="{BB962C8B-B14F-4D97-AF65-F5344CB8AC3E}">
        <p14:creationId xmlns:p14="http://schemas.microsoft.com/office/powerpoint/2010/main" val="416004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6" name="Shape 56"/>
          <p:cNvSpPr txBox="1">
            <a:spLocks noGrp="1"/>
          </p:cNvSpPr>
          <p:nvPr>
            <p:ph type="body" idx="2"/>
          </p:nvPr>
        </p:nvSpPr>
        <p:spPr>
          <a:xfrm>
            <a:off x="457200" y="1631156"/>
            <a:ext cx="4040187"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3"/>
          </p:nvPr>
        </p:nvSpPr>
        <p:spPr>
          <a:xfrm>
            <a:off x="4645025" y="1151334"/>
            <a:ext cx="4041774" cy="479821"/>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8" name="Shape 58"/>
          <p:cNvSpPr txBox="1">
            <a:spLocks noGrp="1"/>
          </p:cNvSpPr>
          <p:nvPr>
            <p:ph type="body" idx="4"/>
          </p:nvPr>
        </p:nvSpPr>
        <p:spPr>
          <a:xfrm>
            <a:off x="4645025" y="1631156"/>
            <a:ext cx="4041774" cy="296346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6" name="Shape 66"/>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a:spLocks noGrp="1"/>
          </p:cNvSpPr>
          <p:nvPr>
            <p:ph type="pic" idx="2"/>
          </p:nvPr>
        </p:nvSpPr>
        <p:spPr>
          <a:xfrm>
            <a:off x="1792288" y="459581"/>
            <a:ext cx="5486399" cy="3086099"/>
          </a:xfrm>
          <a:prstGeom prst="rect">
            <a:avLst/>
          </a:prstGeom>
          <a:noFill/>
          <a:ln>
            <a:noFill/>
          </a:ln>
        </p:spPr>
      </p:sp>
      <p:sp>
        <p:nvSpPr>
          <p:cNvPr id="81" name="Shape 81"/>
          <p:cNvSpPr txBox="1">
            <a:spLocks noGrp="1"/>
          </p:cNvSpPr>
          <p:nvPr>
            <p:ph type="body" idx="1"/>
          </p:nvPr>
        </p:nvSpPr>
        <p:spPr>
          <a:xfrm>
            <a:off x="1792288" y="4025503"/>
            <a:ext cx="5486399" cy="603646"/>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82" name="Shape 82"/>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2874763" y="-1217414"/>
            <a:ext cx="3394472" cy="8229600"/>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Calibri"/>
              <a:buChar char="•"/>
              <a:defRPr/>
            </a:lvl1pPr>
            <a:lvl2pPr marL="742950" indent="-107950" algn="l" rtl="0">
              <a:spcBef>
                <a:spcPts val="560"/>
              </a:spcBef>
              <a:buClr>
                <a:schemeClr val="lt1"/>
              </a:buClr>
              <a:buFont typeface="Calibri"/>
              <a:buChar char="–"/>
              <a:defRPr/>
            </a:lvl2pPr>
            <a:lvl3pPr marL="1143000" indent="-76200" algn="l" rtl="0">
              <a:spcBef>
                <a:spcPts val="480"/>
              </a:spcBef>
              <a:buClr>
                <a:schemeClr val="lt1"/>
              </a:buClr>
              <a:buFont typeface="Calibri"/>
              <a:buChar char="•"/>
              <a:defRPr/>
            </a:lvl3pPr>
            <a:lvl4pPr marL="1600200" indent="-101600" algn="l" rtl="0">
              <a:spcBef>
                <a:spcPts val="400"/>
              </a:spcBef>
              <a:buClr>
                <a:schemeClr val="lt1"/>
              </a:buClr>
              <a:buFont typeface="Calibri"/>
              <a:buChar char="–"/>
              <a:defRPr/>
            </a:lvl4pPr>
            <a:lvl5pPr marL="2057400" indent="-101600" algn="l" rtl="0">
              <a:spcBef>
                <a:spcPts val="400"/>
              </a:spcBef>
              <a:buClr>
                <a:schemeClr val="lt1"/>
              </a:buClr>
              <a:buFont typeface="Calibri"/>
              <a:buChar char="»"/>
              <a:defRPr/>
            </a:lvl5pPr>
            <a:lvl6pPr marL="2514600" indent="-101600" algn="l" rtl="0">
              <a:spcBef>
                <a:spcPts val="400"/>
              </a:spcBef>
              <a:buClr>
                <a:schemeClr val="lt1"/>
              </a:buClr>
              <a:buFont typeface="Calibri"/>
              <a:buChar char="•"/>
              <a:defRPr/>
            </a:lvl6pPr>
            <a:lvl7pPr marL="2971800" indent="-101600" algn="l" rtl="0">
              <a:spcBef>
                <a:spcPts val="400"/>
              </a:spcBef>
              <a:buClr>
                <a:schemeClr val="lt1"/>
              </a:buClr>
              <a:buFont typeface="Calibri"/>
              <a:buChar char="•"/>
              <a:defRPr/>
            </a:lvl7pPr>
            <a:lvl8pPr marL="3429000" indent="-101600" algn="l" rtl="0">
              <a:spcBef>
                <a:spcPts val="400"/>
              </a:spcBef>
              <a:buClr>
                <a:schemeClr val="lt1"/>
              </a:buClr>
              <a:buFont typeface="Calibri"/>
              <a:buChar char="•"/>
              <a:defRPr/>
            </a:lvl8pPr>
            <a:lvl9pPr marL="3886200" indent="-101600" algn="l" rtl="0">
              <a:spcBef>
                <a:spcPts val="400"/>
              </a:spcBef>
              <a:buClr>
                <a:schemeClr val="lt1"/>
              </a:buClr>
              <a:buFont typeface="Calibri"/>
              <a:buChar char="•"/>
              <a:defRPr/>
            </a:lvl9pPr>
          </a:lstStyle>
          <a:p>
            <a:endParaRPr/>
          </a:p>
        </p:txBody>
      </p:sp>
      <p:sp>
        <p:nvSpPr>
          <p:cNvPr id="88" name="Shape 88"/>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0" name="Shape 90"/>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rot="5400000">
            <a:off x="1272778" y="-609599"/>
            <a:ext cx="4388643" cy="6019799"/>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Calibri"/>
              <a:buChar char="•"/>
              <a:defRPr/>
            </a:lvl1pPr>
            <a:lvl2pPr marL="742950" indent="-107950" algn="l" rtl="0">
              <a:spcBef>
                <a:spcPts val="560"/>
              </a:spcBef>
              <a:buClr>
                <a:schemeClr val="lt1"/>
              </a:buClr>
              <a:buFont typeface="Calibri"/>
              <a:buChar char="–"/>
              <a:defRPr/>
            </a:lvl2pPr>
            <a:lvl3pPr marL="1143000" indent="-76200" algn="l" rtl="0">
              <a:spcBef>
                <a:spcPts val="480"/>
              </a:spcBef>
              <a:buClr>
                <a:schemeClr val="lt1"/>
              </a:buClr>
              <a:buFont typeface="Calibri"/>
              <a:buChar char="•"/>
              <a:defRPr/>
            </a:lvl3pPr>
            <a:lvl4pPr marL="1600200" indent="-101600" algn="l" rtl="0">
              <a:spcBef>
                <a:spcPts val="400"/>
              </a:spcBef>
              <a:buClr>
                <a:schemeClr val="lt1"/>
              </a:buClr>
              <a:buFont typeface="Calibri"/>
              <a:buChar char="–"/>
              <a:defRPr/>
            </a:lvl4pPr>
            <a:lvl5pPr marL="2057400" indent="-101600" algn="l" rtl="0">
              <a:spcBef>
                <a:spcPts val="400"/>
              </a:spcBef>
              <a:buClr>
                <a:schemeClr val="lt1"/>
              </a:buClr>
              <a:buFont typeface="Calibri"/>
              <a:buChar char="»"/>
              <a:defRPr/>
            </a:lvl5pPr>
            <a:lvl6pPr marL="2514600" indent="-101600" algn="l" rtl="0">
              <a:spcBef>
                <a:spcPts val="400"/>
              </a:spcBef>
              <a:buClr>
                <a:schemeClr val="lt1"/>
              </a:buClr>
              <a:buFont typeface="Calibri"/>
              <a:buChar char="•"/>
              <a:defRPr/>
            </a:lvl6pPr>
            <a:lvl7pPr marL="2971800" indent="-101600" algn="l" rtl="0">
              <a:spcBef>
                <a:spcPts val="400"/>
              </a:spcBef>
              <a:buClr>
                <a:schemeClr val="lt1"/>
              </a:buClr>
              <a:buFont typeface="Calibri"/>
              <a:buChar char="•"/>
              <a:defRPr/>
            </a:lvl7pPr>
            <a:lvl8pPr marL="3429000" indent="-101600" algn="l" rtl="0">
              <a:spcBef>
                <a:spcPts val="400"/>
              </a:spcBef>
              <a:buClr>
                <a:schemeClr val="lt1"/>
              </a:buClr>
              <a:buFont typeface="Calibri"/>
              <a:buChar char="•"/>
              <a:defRPr/>
            </a:lvl8pPr>
            <a:lvl9pPr marL="3886200" indent="-101600" algn="l" rtl="0">
              <a:spcBef>
                <a:spcPts val="400"/>
              </a:spcBef>
              <a:buClr>
                <a:schemeClr val="lt1"/>
              </a:buClr>
              <a:buFont typeface="Calibri"/>
              <a:buChar char="•"/>
              <a:defRPr/>
            </a:lvl9pPr>
          </a:lstStyle>
          <a:p>
            <a:endParaRPr/>
          </a:p>
        </p:txBody>
      </p:sp>
      <p:sp>
        <p:nvSpPr>
          <p:cNvPr id="94" name="Shape 94"/>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1597818"/>
            <a:ext cx="7772400" cy="1102518"/>
          </a:xfrm>
          <a:prstGeom prst="rect">
            <a:avLst/>
          </a:prstGeom>
          <a:noFill/>
          <a:ln>
            <a:noFill/>
          </a:ln>
        </p:spPr>
        <p:txBody>
          <a:bodyPr lIns="91425" tIns="91425" rIns="91425" bIns="91425" anchor="ctr" anchorCtr="0"/>
          <a:lstStyle>
            <a:lvl1pPr marL="0" marR="0" indent="0" algn="ctr"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371600" y="2914650"/>
            <a:ext cx="6400799" cy="1314450"/>
          </a:xfrm>
          <a:prstGeom prst="rect">
            <a:avLst/>
          </a:prstGeom>
          <a:noFill/>
          <a:ln>
            <a:noFill/>
          </a:ln>
        </p:spPr>
        <p:txBody>
          <a:bodyPr lIns="91425" tIns="91425" rIns="91425" bIns="91425" anchor="t" anchorCtr="0"/>
          <a:lstStyle>
            <a:lvl1pPr marL="0" marR="0" indent="0" algn="ctr" rtl="0">
              <a:spcBef>
                <a:spcPts val="640"/>
              </a:spcBef>
              <a:buClr>
                <a:schemeClr val="lt1"/>
              </a:buClr>
              <a:buFont typeface="Calibri"/>
              <a:buNone/>
              <a:defRPr/>
            </a:lvl1pPr>
            <a:lvl2pPr marL="457200" marR="0" indent="0" algn="ctr" rtl="0">
              <a:spcBef>
                <a:spcPts val="560"/>
              </a:spcBef>
              <a:buClr>
                <a:schemeClr val="lt1"/>
              </a:buClr>
              <a:buFont typeface="Calibri"/>
              <a:buNone/>
              <a:defRPr/>
            </a:lvl2pPr>
            <a:lvl3pPr marL="914400" marR="0" indent="0" algn="ctr" rtl="0">
              <a:spcBef>
                <a:spcPts val="480"/>
              </a:spcBef>
              <a:buClr>
                <a:schemeClr val="lt1"/>
              </a:buClr>
              <a:buFont typeface="Calibri"/>
              <a:buNone/>
              <a:defRPr/>
            </a:lvl3pPr>
            <a:lvl4pPr marL="1371600" marR="0" indent="0" algn="ctr" rtl="0">
              <a:spcBef>
                <a:spcPts val="400"/>
              </a:spcBef>
              <a:buClr>
                <a:schemeClr val="lt1"/>
              </a:buClr>
              <a:buFont typeface="Calibri"/>
              <a:buNone/>
              <a:defRPr/>
            </a:lvl4pPr>
            <a:lvl5pPr marL="1828800" marR="0" indent="0" algn="ctr" rtl="0">
              <a:spcBef>
                <a:spcPts val="400"/>
              </a:spcBef>
              <a:buClr>
                <a:schemeClr val="lt1"/>
              </a:buClr>
              <a:buFont typeface="Calibri"/>
              <a:buNone/>
              <a:defRPr/>
            </a:lvl5pPr>
            <a:lvl6pPr marL="2286000" marR="0" indent="0" algn="ctr" rtl="0">
              <a:spcBef>
                <a:spcPts val="400"/>
              </a:spcBef>
              <a:buClr>
                <a:schemeClr val="lt1"/>
              </a:buClr>
              <a:buFont typeface="Calibri"/>
              <a:buNone/>
              <a:defRPr/>
            </a:lvl6pPr>
            <a:lvl7pPr marL="2743200" marR="0" indent="0" algn="ctr" rtl="0">
              <a:spcBef>
                <a:spcPts val="400"/>
              </a:spcBef>
              <a:buClr>
                <a:schemeClr val="lt1"/>
              </a:buClr>
              <a:buFont typeface="Calibri"/>
              <a:buNone/>
              <a:defRPr/>
            </a:lvl7pPr>
            <a:lvl8pPr marL="3200400" marR="0" indent="0" algn="ctr" rtl="0">
              <a:spcBef>
                <a:spcPts val="400"/>
              </a:spcBef>
              <a:buClr>
                <a:schemeClr val="lt1"/>
              </a:buClr>
              <a:buFont typeface="Calibri"/>
              <a:buNone/>
              <a:defRPr/>
            </a:lvl8pPr>
            <a:lvl9pPr marL="3657600" marR="0" indent="0" algn="ctr" rtl="0">
              <a:spcBef>
                <a:spcPts val="400"/>
              </a:spcBef>
              <a:buClr>
                <a:schemeClr val="lt1"/>
              </a:buClr>
              <a:buFont typeface="Calibri"/>
              <a:buNone/>
              <a:defRPr/>
            </a:lvl9pPr>
          </a:lstStyle>
          <a:p>
            <a:endParaRPr/>
          </a:p>
        </p:txBody>
      </p:sp>
      <p:sp>
        <p:nvSpPr>
          <p:cNvPr id="31" name="Shape 31"/>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algn="ctr"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indent="-139700" algn="l" rtl="0">
              <a:spcBef>
                <a:spcPts val="640"/>
              </a:spcBef>
              <a:buClr>
                <a:schemeClr val="lt1"/>
              </a:buClr>
              <a:buFont typeface="Calibri"/>
              <a:buChar char="•"/>
              <a:defRPr/>
            </a:lvl1pPr>
            <a:lvl2pPr marL="742950" indent="-107950" algn="l" rtl="0">
              <a:spcBef>
                <a:spcPts val="560"/>
              </a:spcBef>
              <a:buClr>
                <a:schemeClr val="lt1"/>
              </a:buClr>
              <a:buFont typeface="Calibri"/>
              <a:buChar char="–"/>
              <a:defRPr/>
            </a:lvl2pPr>
            <a:lvl3pPr marL="1143000" indent="-76200" algn="l" rtl="0">
              <a:spcBef>
                <a:spcPts val="480"/>
              </a:spcBef>
              <a:buClr>
                <a:schemeClr val="lt1"/>
              </a:buClr>
              <a:buFont typeface="Calibri"/>
              <a:buChar char="•"/>
              <a:defRPr/>
            </a:lvl3pPr>
            <a:lvl4pPr marL="1600200" indent="-101600" algn="l" rtl="0">
              <a:spcBef>
                <a:spcPts val="400"/>
              </a:spcBef>
              <a:buClr>
                <a:schemeClr val="lt1"/>
              </a:buClr>
              <a:buFont typeface="Calibri"/>
              <a:buChar char="–"/>
              <a:defRPr/>
            </a:lvl4pPr>
            <a:lvl5pPr marL="2057400" indent="-101600" algn="l" rtl="0">
              <a:spcBef>
                <a:spcPts val="400"/>
              </a:spcBef>
              <a:buClr>
                <a:schemeClr val="lt1"/>
              </a:buClr>
              <a:buFont typeface="Calibri"/>
              <a:buChar char="»"/>
              <a:defRPr/>
            </a:lvl5pPr>
            <a:lvl6pPr marL="2514600" indent="-101600" algn="l" rtl="0">
              <a:spcBef>
                <a:spcPts val="400"/>
              </a:spcBef>
              <a:buClr>
                <a:schemeClr val="lt1"/>
              </a:buClr>
              <a:buFont typeface="Calibri"/>
              <a:buChar char="•"/>
              <a:defRPr/>
            </a:lvl6pPr>
            <a:lvl7pPr marL="2971800" indent="-101600" algn="l" rtl="0">
              <a:spcBef>
                <a:spcPts val="400"/>
              </a:spcBef>
              <a:buClr>
                <a:schemeClr val="lt1"/>
              </a:buClr>
              <a:buFont typeface="Calibri"/>
              <a:buChar char="•"/>
              <a:defRPr/>
            </a:lvl7pPr>
            <a:lvl8pPr marL="3429000" indent="-101600" algn="l" rtl="0">
              <a:spcBef>
                <a:spcPts val="400"/>
              </a:spcBef>
              <a:buClr>
                <a:schemeClr val="lt1"/>
              </a:buClr>
              <a:buFont typeface="Calibri"/>
              <a:buChar char="•"/>
              <a:defRPr/>
            </a:lvl8pPr>
            <a:lvl9pPr marL="3886200" indent="-101600" algn="l" rtl="0">
              <a:spcBef>
                <a:spcPts val="400"/>
              </a:spcBef>
              <a:buClr>
                <a:schemeClr val="lt1"/>
              </a:buClr>
              <a:buFont typeface="Calibri"/>
              <a:buChar char="•"/>
              <a:defRPr/>
            </a:lvl9pPr>
          </a:lstStyle>
          <a:p>
            <a:endParaRPr/>
          </a:p>
        </p:txBody>
      </p:sp>
      <p:sp>
        <p:nvSpPr>
          <p:cNvPr id="37" name="Shape 37"/>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9" name="Shape 39"/>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2" y="3305175"/>
            <a:ext cx="7772400" cy="1021556"/>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indent="0" rtl="0">
              <a:spcBef>
                <a:spcPts val="0"/>
              </a:spcBef>
              <a:buClr>
                <a:schemeClr val="lt1"/>
              </a:buClr>
              <a:buFont typeface="Calibri"/>
              <a:buNone/>
              <a:defRPr/>
            </a:lvl1pPr>
            <a:lvl2pPr marL="457200" indent="0" rtl="0">
              <a:spcBef>
                <a:spcPts val="0"/>
              </a:spcBef>
              <a:buClr>
                <a:schemeClr val="lt1"/>
              </a:buClr>
              <a:buFont typeface="Calibri"/>
              <a:buNone/>
              <a:defRPr/>
            </a:lvl2pPr>
            <a:lvl3pPr marL="914400" indent="0" rtl="0">
              <a:spcBef>
                <a:spcPts val="0"/>
              </a:spcBef>
              <a:buClr>
                <a:schemeClr val="lt1"/>
              </a:buClr>
              <a:buFont typeface="Calibri"/>
              <a:buNone/>
              <a:defRPr/>
            </a:lvl3pPr>
            <a:lvl4pPr marL="1371600" indent="0" rtl="0">
              <a:spcBef>
                <a:spcPts val="0"/>
              </a:spcBef>
              <a:buClr>
                <a:schemeClr val="lt1"/>
              </a:buClr>
              <a:buFont typeface="Calibri"/>
              <a:buNone/>
              <a:defRPr/>
            </a:lvl4pPr>
            <a:lvl5pPr marL="1828800" indent="0" rtl="0">
              <a:spcBef>
                <a:spcPts val="0"/>
              </a:spcBef>
              <a:buClr>
                <a:schemeClr val="lt1"/>
              </a:buClr>
              <a:buFont typeface="Calibri"/>
              <a:buNone/>
              <a:defRPr/>
            </a:lvl5pPr>
            <a:lvl6pPr marL="2286000" indent="0" rtl="0">
              <a:spcBef>
                <a:spcPts val="0"/>
              </a:spcBef>
              <a:buClr>
                <a:schemeClr val="lt1"/>
              </a:buClr>
              <a:buFont typeface="Calibri"/>
              <a:buNone/>
              <a:defRPr/>
            </a:lvl6pPr>
            <a:lvl7pPr marL="2743200" indent="0" rtl="0">
              <a:spcBef>
                <a:spcPts val="0"/>
              </a:spcBef>
              <a:buClr>
                <a:schemeClr val="lt1"/>
              </a:buClr>
              <a:buFont typeface="Calibri"/>
              <a:buNone/>
              <a:defRPr/>
            </a:lvl7pPr>
            <a:lvl8pPr marL="3200400" indent="0" rtl="0">
              <a:spcBef>
                <a:spcPts val="0"/>
              </a:spcBef>
              <a:buClr>
                <a:schemeClr val="lt1"/>
              </a:buClr>
              <a:buFont typeface="Calibri"/>
              <a:buNone/>
              <a:defRPr/>
            </a:lvl8pPr>
            <a:lvl9pPr marL="3657600" indent="0" rtl="0">
              <a:spcBef>
                <a:spcPts val="0"/>
              </a:spcBef>
              <a:buClr>
                <a:schemeClr val="lt1"/>
              </a:buClr>
              <a:buFont typeface="Calibri"/>
              <a:buNone/>
              <a:defRPr/>
            </a:lvl9pPr>
          </a:lstStyle>
          <a:p>
            <a:endParaRPr/>
          </a:p>
        </p:txBody>
      </p:sp>
      <p:sp>
        <p:nvSpPr>
          <p:cNvPr id="43" name="Shape 43"/>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5" name="Shape 45"/>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indent="0" algn="ctr" rtl="0">
              <a:spcBef>
                <a:spcPts val="0"/>
              </a:spcBef>
              <a:buClr>
                <a:schemeClr val="lt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4" name="Shape 24"/>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indent="-139700" algn="l" rtl="0">
              <a:spcBef>
                <a:spcPts val="640"/>
              </a:spcBef>
              <a:buClr>
                <a:schemeClr val="lt1"/>
              </a:buClr>
              <a:buFont typeface="Calibri"/>
              <a:buChar char="•"/>
              <a:defRPr/>
            </a:lvl1pPr>
            <a:lvl2pPr marL="742950" marR="0" indent="-107950" algn="l" rtl="0">
              <a:spcBef>
                <a:spcPts val="560"/>
              </a:spcBef>
              <a:buClr>
                <a:schemeClr val="lt1"/>
              </a:buClr>
              <a:buFont typeface="Calibri"/>
              <a:buChar char="–"/>
              <a:defRPr/>
            </a:lvl2pPr>
            <a:lvl3pPr marL="1143000" marR="0" indent="-76200" algn="l" rtl="0">
              <a:spcBef>
                <a:spcPts val="480"/>
              </a:spcBef>
              <a:buClr>
                <a:schemeClr val="lt1"/>
              </a:buClr>
              <a:buFont typeface="Calibri"/>
              <a:buChar char="•"/>
              <a:defRPr/>
            </a:lvl3pPr>
            <a:lvl4pPr marL="1600200" marR="0" indent="-101600" algn="l" rtl="0">
              <a:spcBef>
                <a:spcPts val="400"/>
              </a:spcBef>
              <a:buClr>
                <a:schemeClr val="lt1"/>
              </a:buClr>
              <a:buFont typeface="Calibri"/>
              <a:buChar char="–"/>
              <a:defRPr/>
            </a:lvl4pPr>
            <a:lvl5pPr marL="2057400" marR="0" indent="-101600" algn="l" rtl="0">
              <a:spcBef>
                <a:spcPts val="400"/>
              </a:spcBef>
              <a:buClr>
                <a:schemeClr val="lt1"/>
              </a:buClr>
              <a:buFont typeface="Calibri"/>
              <a:buChar char="»"/>
              <a:defRPr/>
            </a:lvl5pPr>
            <a:lvl6pPr marL="2514600" marR="0" indent="-101600" algn="l" rtl="0">
              <a:spcBef>
                <a:spcPts val="400"/>
              </a:spcBef>
              <a:buClr>
                <a:schemeClr val="lt1"/>
              </a:buClr>
              <a:buFont typeface="Calibri"/>
              <a:buChar char="•"/>
              <a:defRPr/>
            </a:lvl6pPr>
            <a:lvl7pPr marL="2971800" marR="0" indent="-101600" algn="l" rtl="0">
              <a:spcBef>
                <a:spcPts val="400"/>
              </a:spcBef>
              <a:buClr>
                <a:schemeClr val="lt1"/>
              </a:buClr>
              <a:buFont typeface="Calibri"/>
              <a:buChar char="•"/>
              <a:defRPr/>
            </a:lvl7pPr>
            <a:lvl8pPr marL="3429000" marR="0" indent="-101600" algn="l" rtl="0">
              <a:spcBef>
                <a:spcPts val="400"/>
              </a:spcBef>
              <a:buClr>
                <a:schemeClr val="lt1"/>
              </a:buClr>
              <a:buFont typeface="Calibri"/>
              <a:buChar char="•"/>
              <a:defRPr/>
            </a:lvl8pPr>
            <a:lvl9pPr marL="3886200" marR="0" indent="-101600" algn="l" rtl="0">
              <a:spcBef>
                <a:spcPts val="400"/>
              </a:spcBef>
              <a:buClr>
                <a:schemeClr val="lt1"/>
              </a:buClr>
              <a:buFont typeface="Calibri"/>
              <a:buChar char="•"/>
              <a:defRPr/>
            </a:lvl9pPr>
          </a:lstStyle>
          <a:p>
            <a:endParaRPr/>
          </a:p>
        </p:txBody>
      </p:sp>
      <p:sp>
        <p:nvSpPr>
          <p:cNvPr id="25" name="Shape 25"/>
          <p:cNvSpPr txBox="1">
            <a:spLocks noGrp="1"/>
          </p:cNvSpPr>
          <p:nvPr>
            <p:ph type="dt" idx="10"/>
          </p:nvPr>
        </p:nvSpPr>
        <p:spPr>
          <a:xfrm>
            <a:off x="457200" y="4767262"/>
            <a:ext cx="2133599" cy="273843"/>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ftr" idx="11"/>
          </p:nvPr>
        </p:nvSpPr>
        <p:spPr>
          <a:xfrm>
            <a:off x="3124200" y="4767262"/>
            <a:ext cx="2895600" cy="273843"/>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7" name="Shape 27"/>
          <p:cNvSpPr txBox="1">
            <a:spLocks noGrp="1"/>
          </p:cNvSpPr>
          <p:nvPr>
            <p:ph type="sldNum" idx="12"/>
          </p:nvPr>
        </p:nvSpPr>
        <p:spPr>
          <a:xfrm>
            <a:off x="6553200" y="4767262"/>
            <a:ext cx="2133599" cy="273843"/>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2" r:id="rId8"/>
    <p:sldLayoutId id="2147483663" r:id="rId9"/>
    <p:sldLayoutId id="2147483664"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mailto:slittlehale@smartcitiesprevail.or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mailto:slittlehale@smartcitiesprevail.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mailto:slittlehale@smartcitiesprevail.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mailto:slittlehale@smartcitiesprevail.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66950"/>
            <a:ext cx="8686800" cy="1143000"/>
          </a:xfrm>
        </p:spPr>
        <p:txBody>
          <a:bodyPr/>
          <a:lstStyle/>
          <a:p>
            <a:r>
              <a:rPr lang="en-US" sz="2800" dirty="0" smtClean="0">
                <a:solidFill>
                  <a:schemeClr val="bg1"/>
                </a:solidFill>
                <a:latin typeface="Cambria" panose="02040503050406030204" pitchFamily="18" charset="0"/>
              </a:rPr>
              <a:t>The </a:t>
            </a:r>
            <a:r>
              <a:rPr lang="en-US" sz="2800" dirty="0" smtClean="0">
                <a:solidFill>
                  <a:schemeClr val="bg1"/>
                </a:solidFill>
                <a:latin typeface="Cambria" panose="02040503050406030204" pitchFamily="18" charset="0"/>
              </a:rPr>
              <a:t>Economics of </a:t>
            </a:r>
            <a:r>
              <a:rPr lang="en-US" sz="2800" dirty="0" smtClean="0">
                <a:solidFill>
                  <a:schemeClr val="bg1"/>
                </a:solidFill>
                <a:latin typeface="Cambria" panose="02040503050406030204" pitchFamily="18" charset="0"/>
              </a:rPr>
              <a:t>Prevailing </a:t>
            </a:r>
            <a:r>
              <a:rPr lang="en-US" sz="2800" dirty="0" smtClean="0">
                <a:solidFill>
                  <a:schemeClr val="bg1"/>
                </a:solidFill>
                <a:latin typeface="Cambria" panose="02040503050406030204" pitchFamily="18" charset="0"/>
              </a:rPr>
              <a:t>Wage</a:t>
            </a:r>
            <a:endParaRPr lang="en-US" dirty="0">
              <a:solidFill>
                <a:schemeClr val="bg1"/>
              </a:solidFill>
              <a:latin typeface="Cambria" panose="02040503050406030204" pitchFamily="18" charset="0"/>
            </a:endParaRPr>
          </a:p>
        </p:txBody>
      </p:sp>
      <p:sp>
        <p:nvSpPr>
          <p:cNvPr id="3" name="TextBox 2"/>
          <p:cNvSpPr txBox="1"/>
          <p:nvPr/>
        </p:nvSpPr>
        <p:spPr>
          <a:xfrm>
            <a:off x="4704608" y="4039076"/>
            <a:ext cx="3276600" cy="738664"/>
          </a:xfrm>
          <a:prstGeom prst="rect">
            <a:avLst/>
          </a:prstGeom>
          <a:noFill/>
        </p:spPr>
        <p:txBody>
          <a:bodyPr wrap="square" rtlCol="0">
            <a:spAutoFit/>
          </a:bodyPr>
          <a:lstStyle/>
          <a:p>
            <a:pPr algn="ctr"/>
            <a:r>
              <a:rPr lang="en-US" dirty="0" smtClean="0">
                <a:solidFill>
                  <a:schemeClr val="accent4">
                    <a:lumMod val="20000"/>
                    <a:lumOff val="80000"/>
                  </a:schemeClr>
                </a:solidFill>
              </a:rPr>
              <a:t>Frank Manzo IV, M.P.P.</a:t>
            </a:r>
          </a:p>
          <a:p>
            <a:pPr algn="ctr"/>
            <a:r>
              <a:rPr lang="en-US" cap="small" dirty="0" smtClean="0">
                <a:solidFill>
                  <a:schemeClr val="accent4">
                    <a:lumMod val="20000"/>
                    <a:lumOff val="80000"/>
                  </a:schemeClr>
                </a:solidFill>
              </a:rPr>
              <a:t>Illinois Economic Policy Institute</a:t>
            </a:r>
          </a:p>
          <a:p>
            <a:pPr algn="ctr"/>
            <a:r>
              <a:rPr lang="en-US" i="1" dirty="0" smtClean="0">
                <a:solidFill>
                  <a:schemeClr val="accent4">
                    <a:lumMod val="20000"/>
                    <a:lumOff val="80000"/>
                  </a:schemeClr>
                </a:solidFill>
              </a:rPr>
              <a:t>Policy Director</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676400" y="4019550"/>
            <a:ext cx="2162175" cy="77771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09650"/>
            <a:ext cx="9144000" cy="3675185"/>
          </a:xfrm>
          <a:prstGeom prst="rect">
            <a:avLst/>
          </a:prstGeom>
        </p:spPr>
      </p:pic>
    </p:spTree>
    <p:extLst>
      <p:ext uri="{BB962C8B-B14F-4D97-AF65-F5344CB8AC3E}">
        <p14:creationId xmlns:p14="http://schemas.microsoft.com/office/powerpoint/2010/main" val="4262440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361950"/>
            <a:ext cx="8229600" cy="1990500"/>
          </a:xfrm>
          <a:prstGeom prst="rect">
            <a:avLst/>
          </a:prstGeom>
        </p:spPr>
        <p:txBody>
          <a:bodyPr lIns="91425" tIns="91425" rIns="91425" bIns="91425" anchor="b" anchorCtr="0">
            <a:normAutofit/>
          </a:bodyPr>
          <a:lstStyle/>
          <a:p>
            <a:pPr>
              <a:spcBef>
                <a:spcPts val="0"/>
              </a:spcBef>
              <a:buNone/>
            </a:pPr>
            <a:r>
              <a:rPr lang="en" dirty="0">
                <a:solidFill>
                  <a:srgbClr val="FFFF00"/>
                </a:solidFill>
              </a:rPr>
              <a:t>Prevailing Wage </a:t>
            </a:r>
            <a:r>
              <a:rPr lang="en" dirty="0" smtClean="0">
                <a:solidFill>
                  <a:srgbClr val="FFFF00"/>
                </a:solidFill>
              </a:rPr>
              <a:t>Supports the Largest Privately-Financed System of Higher Education in America</a:t>
            </a:r>
            <a:endParaRPr lang="en" dirty="0">
              <a:solidFill>
                <a:srgbClr val="FFFF00"/>
              </a:solidFill>
            </a:endParaRPr>
          </a:p>
        </p:txBody>
      </p:sp>
      <p:sp>
        <p:nvSpPr>
          <p:cNvPr id="5"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162345257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07246"/>
            <a:ext cx="8153400" cy="32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177"/>
          <p:cNvSpPr txBox="1">
            <a:spLocks noGrp="1"/>
          </p:cNvSpPr>
          <p:nvPr>
            <p:ph type="title"/>
          </p:nvPr>
        </p:nvSpPr>
        <p:spPr>
          <a:xfrm>
            <a:off x="434163" y="209550"/>
            <a:ext cx="8229600" cy="857400"/>
          </a:xfrm>
          <a:prstGeom prst="rect">
            <a:avLst/>
          </a:prstGeom>
          <a:noFill/>
          <a:ln>
            <a:noFill/>
          </a:ln>
        </p:spPr>
        <p:txBody>
          <a:bodyPr lIns="91425" tIns="45700" rIns="91425" bIns="45700" anchor="ctr" anchorCtr="0">
            <a:normAutofit fontScale="90000"/>
          </a:bodyPr>
          <a:lstStyle/>
          <a:p>
            <a:pPr marL="0" marR="0" lvl="0" indent="0" algn="ctr" rtl="0">
              <a:spcBef>
                <a:spcPts val="0"/>
              </a:spcBef>
              <a:buClr>
                <a:srgbClr val="FFFF00"/>
              </a:buClr>
              <a:buSzPct val="25000"/>
              <a:buFont typeface="Calibri"/>
              <a:buNone/>
            </a:pPr>
            <a:r>
              <a:rPr lang="en" sz="4000" b="1" dirty="0" smtClean="0">
                <a:solidFill>
                  <a:srgbClr val="FFFF00"/>
                </a:solidFill>
                <a:latin typeface="Calibri"/>
                <a:ea typeface="Calibri"/>
                <a:cs typeface="Calibri"/>
                <a:sym typeface="Calibri"/>
              </a:rPr>
              <a:t>Apprenticeship Training vs.</a:t>
            </a:r>
            <a:br>
              <a:rPr lang="en" sz="4000" b="1" dirty="0" smtClean="0">
                <a:solidFill>
                  <a:srgbClr val="FFFF00"/>
                </a:solidFill>
                <a:latin typeface="Calibri"/>
                <a:ea typeface="Calibri"/>
                <a:cs typeface="Calibri"/>
                <a:sym typeface="Calibri"/>
              </a:rPr>
            </a:br>
            <a:r>
              <a:rPr lang="en" sz="4000" b="1" dirty="0" smtClean="0">
                <a:solidFill>
                  <a:srgbClr val="FFFF00"/>
                </a:solidFill>
                <a:latin typeface="Calibri"/>
                <a:ea typeface="Calibri"/>
                <a:cs typeface="Calibri"/>
                <a:sym typeface="Calibri"/>
              </a:rPr>
              <a:t>Typical Bachelors Degree</a:t>
            </a:r>
            <a:endParaRPr lang="en" sz="4000" b="1" dirty="0">
              <a:solidFill>
                <a:srgbClr val="FFFF00"/>
              </a:solidFill>
              <a:latin typeface="Calibri"/>
              <a:ea typeface="Calibri"/>
              <a:cs typeface="Calibri"/>
              <a:sym typeface="Calibri"/>
            </a:endParaRPr>
          </a:p>
        </p:txBody>
      </p:sp>
      <p:sp>
        <p:nvSpPr>
          <p:cNvPr id="6" name="Rectangle 5"/>
          <p:cNvSpPr/>
          <p:nvPr/>
        </p:nvSpPr>
        <p:spPr>
          <a:xfrm>
            <a:off x="88500" y="4574510"/>
            <a:ext cx="9144000" cy="230832"/>
          </a:xfrm>
          <a:prstGeom prst="rect">
            <a:avLst/>
          </a:prstGeom>
        </p:spPr>
        <p:txBody>
          <a:bodyPr wrap="square">
            <a:spAutoFit/>
          </a:bodyPr>
          <a:lstStyle/>
          <a:p>
            <a:pPr lvl="0">
              <a:spcBef>
                <a:spcPts val="640"/>
              </a:spcBef>
            </a:pPr>
            <a:r>
              <a:rPr lang="en" sz="900" i="1" dirty="0">
                <a:solidFill>
                  <a:srgbClr val="FFFFFF"/>
                </a:solidFill>
                <a:latin typeface="Calibri"/>
                <a:ea typeface="Calibri"/>
                <a:cs typeface="Calibri"/>
                <a:sym typeface="Calibri"/>
              </a:rPr>
              <a:t> </a:t>
            </a:r>
            <a:r>
              <a:rPr lang="en" sz="900" i="1" dirty="0" smtClean="0">
                <a:solidFill>
                  <a:srgbClr val="FFFFFF"/>
                </a:solidFill>
                <a:latin typeface="Calibri"/>
                <a:ea typeface="Calibri"/>
                <a:cs typeface="Calibri"/>
                <a:sym typeface="Calibri"/>
              </a:rPr>
              <a:t>              Source: International Union of Operating Engineers Local 150 Assistant Coordinator-Safety Administrator. Local 150 covers counties in Illinois, Indiana, and Iowa.</a:t>
            </a:r>
            <a:endParaRPr lang="en" sz="900" i="1" dirty="0">
              <a:solidFill>
                <a:srgbClr val="FFFFFF"/>
              </a:solidFill>
              <a:latin typeface="Calibri"/>
              <a:ea typeface="Calibri"/>
              <a:cs typeface="Calibri"/>
              <a:sym typeface="Calibri"/>
            </a:endParaRPr>
          </a:p>
        </p:txBody>
      </p:sp>
      <p:sp>
        <p:nvSpPr>
          <p:cNvPr id="7"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4"/>
            </a:endParaRPr>
          </a:p>
        </p:txBody>
      </p:sp>
    </p:spTree>
    <p:extLst>
      <p:ext uri="{BB962C8B-B14F-4D97-AF65-F5344CB8AC3E}">
        <p14:creationId xmlns:p14="http://schemas.microsoft.com/office/powerpoint/2010/main" val="145844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457200" y="857250"/>
            <a:ext cx="8041799" cy="3829199"/>
          </a:xfrm>
          <a:prstGeom prst="rect">
            <a:avLst/>
          </a:prstGeom>
          <a:noFill/>
          <a:ln>
            <a:noFill/>
          </a:ln>
        </p:spPr>
        <p:txBody>
          <a:bodyPr lIns="91425" tIns="45700" rIns="91425" bIns="45700" anchor="t" anchorCtr="0">
            <a:normAutofit/>
          </a:bodyPr>
          <a:lstStyle/>
          <a:p>
            <a:pPr marL="342900" marR="0" lvl="0" indent="-342900" algn="l" rtl="0">
              <a:spcBef>
                <a:spcPts val="0"/>
              </a:spcBef>
              <a:spcAft>
                <a:spcPts val="1200"/>
              </a:spcAft>
              <a:buClr>
                <a:schemeClr val="lt1"/>
              </a:buClr>
              <a:buSzPct val="100000"/>
              <a:buFont typeface="Calibri"/>
              <a:buChar char="•"/>
            </a:pPr>
            <a:r>
              <a:rPr lang="en" sz="3000" b="0" i="0" u="none" strike="noStrike" cap="none" baseline="0" dirty="0">
                <a:solidFill>
                  <a:schemeClr val="lt1"/>
                </a:solidFill>
                <a:latin typeface="Calibri"/>
                <a:ea typeface="Calibri"/>
                <a:cs typeface="Calibri"/>
                <a:sym typeface="Calibri"/>
              </a:rPr>
              <a:t>States </a:t>
            </a:r>
            <a:r>
              <a:rPr lang="en" sz="3000" b="0" i="0" u="none" strike="noStrike" cap="none" baseline="0" dirty="0" smtClean="0">
                <a:solidFill>
                  <a:schemeClr val="lt1"/>
                </a:solidFill>
                <a:latin typeface="Calibri"/>
                <a:ea typeface="Calibri"/>
                <a:cs typeface="Calibri"/>
                <a:sym typeface="Calibri"/>
              </a:rPr>
              <a:t>with</a:t>
            </a:r>
            <a:r>
              <a:rPr lang="en" sz="3000" b="0" i="0" u="none" strike="noStrike" cap="none" dirty="0" smtClean="0">
                <a:solidFill>
                  <a:schemeClr val="lt1"/>
                </a:solidFill>
                <a:latin typeface="Calibri"/>
                <a:ea typeface="Calibri"/>
                <a:cs typeface="Calibri"/>
                <a:sym typeface="Calibri"/>
              </a:rPr>
              <a:t> prevailing wage have significantly more </a:t>
            </a:r>
            <a:r>
              <a:rPr lang="en" sz="3000" dirty="0" smtClean="0">
                <a:solidFill>
                  <a:schemeClr val="lt1"/>
                </a:solidFill>
                <a:latin typeface="Calibri"/>
                <a:ea typeface="Calibri"/>
                <a:cs typeface="Calibri"/>
                <a:sym typeface="Calibri"/>
              </a:rPr>
              <a:t>a</a:t>
            </a:r>
            <a:r>
              <a:rPr lang="en" sz="3000" b="0" i="0" u="none" strike="noStrike" cap="none" baseline="0" dirty="0" smtClean="0">
                <a:solidFill>
                  <a:schemeClr val="lt1"/>
                </a:solidFill>
                <a:latin typeface="Calibri"/>
                <a:ea typeface="Calibri"/>
                <a:cs typeface="Calibri"/>
                <a:sym typeface="Calibri"/>
              </a:rPr>
              <a:t>ppr</a:t>
            </a:r>
            <a:r>
              <a:rPr lang="en" sz="3000" dirty="0" smtClean="0">
                <a:solidFill>
                  <a:schemeClr val="lt1"/>
                </a:solidFill>
                <a:latin typeface="Calibri"/>
                <a:ea typeface="Calibri"/>
                <a:cs typeface="Calibri"/>
                <a:sym typeface="Calibri"/>
              </a:rPr>
              <a:t>entices</a:t>
            </a:r>
          </a:p>
          <a:p>
            <a:pPr lvl="1" indent="-342900">
              <a:spcBef>
                <a:spcPts val="0"/>
              </a:spcBef>
              <a:spcAft>
                <a:spcPts val="1200"/>
              </a:spcAft>
              <a:buSzPct val="100000"/>
              <a:buFont typeface="Wingdings" panose="05000000000000000000" pitchFamily="2" charset="2"/>
              <a:buChar char="§"/>
            </a:pPr>
            <a:r>
              <a:rPr lang="en" sz="2200" dirty="0">
                <a:solidFill>
                  <a:schemeClr val="lt1"/>
                </a:solidFill>
                <a:latin typeface="Calibri"/>
                <a:ea typeface="Calibri"/>
                <a:cs typeface="Calibri"/>
                <a:sym typeface="Calibri"/>
              </a:rPr>
              <a:t>Apprentices earn </a:t>
            </a:r>
            <a:r>
              <a:rPr lang="en" sz="2200" dirty="0">
                <a:solidFill>
                  <a:srgbClr val="FFFF00"/>
                </a:solidFill>
                <a:latin typeface="Calibri"/>
                <a:ea typeface="Calibri"/>
                <a:cs typeface="Calibri"/>
                <a:sym typeface="Calibri"/>
              </a:rPr>
              <a:t>$124,000 more </a:t>
            </a:r>
            <a:r>
              <a:rPr lang="en" sz="2200" dirty="0">
                <a:solidFill>
                  <a:schemeClr val="lt1"/>
                </a:solidFill>
                <a:latin typeface="Calibri"/>
                <a:ea typeface="Calibri"/>
                <a:cs typeface="Calibri"/>
                <a:sym typeface="Calibri"/>
              </a:rPr>
              <a:t>over career</a:t>
            </a:r>
          </a:p>
          <a:p>
            <a:pPr lvl="1" indent="-342900">
              <a:spcBef>
                <a:spcPts val="0"/>
              </a:spcBef>
              <a:spcAft>
                <a:spcPts val="1200"/>
              </a:spcAft>
              <a:buSzPct val="100000"/>
              <a:buFont typeface="Wingdings" panose="05000000000000000000" pitchFamily="2" charset="2"/>
              <a:buChar char="§"/>
            </a:pPr>
            <a:r>
              <a:rPr lang="en-US" sz="2200" dirty="0">
                <a:solidFill>
                  <a:schemeClr val="lt1"/>
                </a:solidFill>
                <a:latin typeface="Calibri"/>
                <a:ea typeface="Calibri"/>
                <a:cs typeface="Calibri"/>
                <a:sym typeface="Calibri"/>
              </a:rPr>
              <a:t>Worker training </a:t>
            </a:r>
            <a:r>
              <a:rPr lang="en-US" sz="2200" dirty="0" smtClean="0">
                <a:solidFill>
                  <a:schemeClr val="lt1"/>
                </a:solidFill>
                <a:latin typeface="Calibri"/>
                <a:ea typeface="Calibri"/>
                <a:cs typeface="Calibri"/>
                <a:sym typeface="Calibri"/>
              </a:rPr>
              <a:t>has fallen </a:t>
            </a:r>
            <a:r>
              <a:rPr lang="en-US" sz="2200" dirty="0">
                <a:solidFill>
                  <a:schemeClr val="lt1"/>
                </a:solidFill>
                <a:latin typeface="Calibri"/>
                <a:ea typeface="Calibri"/>
                <a:cs typeface="Calibri"/>
                <a:sym typeface="Calibri"/>
              </a:rPr>
              <a:t>by 40% in </a:t>
            </a:r>
            <a:r>
              <a:rPr lang="en-US" sz="2200" dirty="0" smtClean="0">
                <a:solidFill>
                  <a:schemeClr val="lt1"/>
                </a:solidFill>
                <a:latin typeface="Calibri"/>
                <a:ea typeface="Calibri"/>
                <a:cs typeface="Calibri"/>
                <a:sym typeface="Calibri"/>
              </a:rPr>
              <a:t>states </a:t>
            </a:r>
            <a:r>
              <a:rPr lang="en-US" sz="2200" dirty="0">
                <a:solidFill>
                  <a:schemeClr val="lt1"/>
                </a:solidFill>
                <a:latin typeface="Calibri"/>
                <a:ea typeface="Calibri"/>
                <a:cs typeface="Calibri"/>
                <a:sym typeface="Calibri"/>
              </a:rPr>
              <a:t>that repealed </a:t>
            </a:r>
            <a:r>
              <a:rPr lang="en-US" sz="2200" dirty="0" smtClean="0">
                <a:solidFill>
                  <a:schemeClr val="lt1"/>
                </a:solidFill>
                <a:latin typeface="Calibri"/>
                <a:ea typeface="Calibri"/>
                <a:cs typeface="Calibri"/>
                <a:sym typeface="Calibri"/>
              </a:rPr>
              <a:t>laws </a:t>
            </a:r>
            <a:endParaRPr lang="en" sz="3000" dirty="0" smtClean="0">
              <a:solidFill>
                <a:schemeClr val="lt1"/>
              </a:solidFill>
              <a:latin typeface="Calibri"/>
              <a:ea typeface="Calibri"/>
              <a:cs typeface="Calibri"/>
              <a:sym typeface="Calibri"/>
            </a:endParaRPr>
          </a:p>
          <a:p>
            <a:pPr lvl="0" indent="-342900">
              <a:spcBef>
                <a:spcPts val="0"/>
              </a:spcBef>
              <a:spcAft>
                <a:spcPts val="1200"/>
              </a:spcAft>
              <a:buSzPct val="100000"/>
            </a:pPr>
            <a:r>
              <a:rPr lang="en" sz="3000" dirty="0" smtClean="0">
                <a:solidFill>
                  <a:schemeClr val="lt1"/>
                </a:solidFill>
                <a:latin typeface="Calibri"/>
                <a:ea typeface="Calibri"/>
                <a:cs typeface="Calibri"/>
                <a:sym typeface="Calibri"/>
              </a:rPr>
              <a:t>11,000 construction apprentices in Illinois</a:t>
            </a:r>
            <a:endParaRPr lang="en" sz="3000" dirty="0">
              <a:solidFill>
                <a:schemeClr val="lt1"/>
              </a:solidFill>
              <a:latin typeface="Calibri"/>
              <a:ea typeface="Calibri"/>
              <a:cs typeface="Calibri"/>
              <a:sym typeface="Calibri"/>
            </a:endParaRPr>
          </a:p>
          <a:p>
            <a:pPr lvl="1" indent="-342900">
              <a:spcBef>
                <a:spcPts val="0"/>
              </a:spcBef>
              <a:spcAft>
                <a:spcPts val="1200"/>
              </a:spcAft>
              <a:buSzPct val="100000"/>
              <a:buFont typeface="Wingdings" panose="05000000000000000000" pitchFamily="2" charset="2"/>
              <a:buChar char="§"/>
            </a:pPr>
            <a:r>
              <a:rPr lang="en" sz="2200" dirty="0" smtClean="0">
                <a:solidFill>
                  <a:schemeClr val="lt1"/>
                </a:solidFill>
                <a:latin typeface="Calibri"/>
                <a:ea typeface="Calibri"/>
                <a:cs typeface="Calibri"/>
                <a:sym typeface="Calibri"/>
              </a:rPr>
              <a:t>7</a:t>
            </a:r>
            <a:r>
              <a:rPr lang="en" sz="2200" baseline="30000" dirty="0" smtClean="0">
                <a:solidFill>
                  <a:schemeClr val="lt1"/>
                </a:solidFill>
                <a:latin typeface="Calibri"/>
                <a:ea typeface="Calibri"/>
                <a:cs typeface="Calibri"/>
                <a:sym typeface="Calibri"/>
              </a:rPr>
              <a:t>th</a:t>
            </a:r>
            <a:r>
              <a:rPr lang="en" sz="2200" dirty="0" smtClean="0">
                <a:solidFill>
                  <a:schemeClr val="lt1"/>
                </a:solidFill>
                <a:latin typeface="Calibri"/>
                <a:ea typeface="Calibri"/>
                <a:cs typeface="Calibri"/>
                <a:sym typeface="Calibri"/>
              </a:rPr>
              <a:t>-largest private post-secondary institution in Illinois</a:t>
            </a:r>
            <a:endParaRPr lang="en" sz="2200" dirty="0">
              <a:solidFill>
                <a:schemeClr val="lt1"/>
              </a:solidFill>
              <a:latin typeface="Calibri"/>
              <a:ea typeface="Calibri"/>
              <a:cs typeface="Calibri"/>
              <a:sym typeface="Calibri"/>
            </a:endParaRPr>
          </a:p>
          <a:p>
            <a:pPr lvl="1" indent="-342900">
              <a:spcBef>
                <a:spcPts val="0"/>
              </a:spcBef>
              <a:spcAft>
                <a:spcPts val="1200"/>
              </a:spcAft>
              <a:buSzPct val="100000"/>
              <a:buFont typeface="Wingdings" panose="05000000000000000000" pitchFamily="2" charset="2"/>
              <a:buChar char="§"/>
            </a:pPr>
            <a:r>
              <a:rPr lang="en-US" sz="2200" dirty="0" smtClean="0">
                <a:solidFill>
                  <a:schemeClr val="lt1"/>
                </a:solidFill>
                <a:latin typeface="Calibri"/>
                <a:ea typeface="Calibri"/>
                <a:cs typeface="Calibri"/>
                <a:sym typeface="Calibri"/>
              </a:rPr>
              <a:t>Boost the Illinois economy by $1.25 billion annually</a:t>
            </a:r>
            <a:endParaRPr lang="en" sz="3000" dirty="0">
              <a:solidFill>
                <a:schemeClr val="lt1"/>
              </a:solidFill>
              <a:latin typeface="Calibri"/>
              <a:ea typeface="Calibri"/>
              <a:cs typeface="Calibri"/>
              <a:sym typeface="Calibri"/>
            </a:endParaRPr>
          </a:p>
          <a:p>
            <a:pPr indent="-342900">
              <a:spcBef>
                <a:spcPts val="0"/>
              </a:spcBef>
              <a:spcAft>
                <a:spcPts val="1200"/>
              </a:spcAft>
              <a:buSzPct val="100000"/>
            </a:pPr>
            <a:endParaRPr lang="en" sz="3000" dirty="0">
              <a:solidFill>
                <a:schemeClr val="lt1"/>
              </a:solidFill>
              <a:latin typeface="Calibri"/>
              <a:ea typeface="Calibri"/>
              <a:cs typeface="Calibri"/>
              <a:sym typeface="Calibri"/>
            </a:endParaRPr>
          </a:p>
        </p:txBody>
      </p:sp>
      <p:sp>
        <p:nvSpPr>
          <p:cNvPr id="170" name="Shape 170"/>
          <p:cNvSpPr txBox="1">
            <a:spLocks noGrp="1"/>
          </p:cNvSpPr>
          <p:nvPr>
            <p:ph type="title"/>
          </p:nvPr>
        </p:nvSpPr>
        <p:spPr>
          <a:xfrm>
            <a:off x="457200" y="57150"/>
            <a:ext cx="8229600" cy="857250"/>
          </a:xfrm>
          <a:prstGeom prst="rect">
            <a:avLst/>
          </a:prstGeom>
          <a:noFill/>
          <a:ln>
            <a:noFill/>
          </a:ln>
        </p:spPr>
        <p:txBody>
          <a:bodyPr lIns="91425" tIns="45700" rIns="91425" bIns="45700" anchor="ctr" anchorCtr="0">
            <a:normAutofit/>
          </a:bodyPr>
          <a:lstStyle/>
          <a:p>
            <a:pPr marL="0" marR="0" lvl="0" indent="0" rtl="0">
              <a:spcBef>
                <a:spcPts val="0"/>
              </a:spcBef>
              <a:buClr>
                <a:srgbClr val="FFFF00"/>
              </a:buClr>
              <a:buSzPct val="25000"/>
              <a:buFont typeface="Calibri"/>
              <a:buNone/>
            </a:pPr>
            <a:r>
              <a:rPr lang="en" sz="3950" b="1" i="0" u="none" strike="noStrike" cap="none" baseline="0">
                <a:solidFill>
                  <a:srgbClr val="FFFF00"/>
                </a:solidFill>
                <a:latin typeface="Calibri"/>
                <a:ea typeface="Calibri"/>
                <a:cs typeface="Calibri"/>
                <a:sym typeface="Calibri"/>
              </a:rPr>
              <a:t>PW </a:t>
            </a:r>
            <a:r>
              <a:rPr lang="en" sz="3950" b="1">
                <a:solidFill>
                  <a:srgbClr val="FFFF00"/>
                </a:solidFill>
                <a:latin typeface="Calibri"/>
                <a:ea typeface="Calibri"/>
                <a:cs typeface="Calibri"/>
                <a:sym typeface="Calibri"/>
              </a:rPr>
              <a:t>H</a:t>
            </a:r>
            <a:r>
              <a:rPr lang="en" sz="3950" b="1" i="0" u="none" strike="noStrike" cap="none" baseline="0">
                <a:solidFill>
                  <a:srgbClr val="FFFF00"/>
                </a:solidFill>
                <a:latin typeface="Calibri"/>
                <a:ea typeface="Calibri"/>
                <a:cs typeface="Calibri"/>
                <a:sym typeface="Calibri"/>
              </a:rPr>
              <a:t>elps </a:t>
            </a:r>
            <a:r>
              <a:rPr lang="en" sz="3950" b="1">
                <a:solidFill>
                  <a:srgbClr val="FFFF00"/>
                </a:solidFill>
                <a:latin typeface="Calibri"/>
                <a:ea typeface="Calibri"/>
                <a:cs typeface="Calibri"/>
                <a:sym typeface="Calibri"/>
              </a:rPr>
              <a:t>B</a:t>
            </a:r>
            <a:r>
              <a:rPr lang="en" sz="3950" b="1" i="0" u="none" strike="noStrike" cap="none" baseline="0">
                <a:solidFill>
                  <a:srgbClr val="FFFF00"/>
                </a:solidFill>
                <a:latin typeface="Calibri"/>
                <a:ea typeface="Calibri"/>
                <a:cs typeface="Calibri"/>
                <a:sym typeface="Calibri"/>
              </a:rPr>
              <a:t>uild </a:t>
            </a:r>
            <a:r>
              <a:rPr lang="en" sz="3950" b="1">
                <a:solidFill>
                  <a:srgbClr val="FFFF00"/>
                </a:solidFill>
                <a:latin typeface="Calibri"/>
                <a:ea typeface="Calibri"/>
                <a:cs typeface="Calibri"/>
                <a:sym typeface="Calibri"/>
              </a:rPr>
              <a:t>C</a:t>
            </a:r>
            <a:r>
              <a:rPr lang="en" sz="3950" b="1" i="0" u="none" strike="noStrike" cap="none" baseline="0">
                <a:solidFill>
                  <a:srgbClr val="FFFF00"/>
                </a:solidFill>
                <a:latin typeface="Calibri"/>
                <a:ea typeface="Calibri"/>
                <a:cs typeface="Calibri"/>
                <a:sym typeface="Calibri"/>
              </a:rPr>
              <a:t>areers, </a:t>
            </a:r>
            <a:r>
              <a:rPr lang="en" sz="3950" b="1">
                <a:solidFill>
                  <a:srgbClr val="FFFF00"/>
                </a:solidFill>
                <a:latin typeface="Calibri"/>
                <a:ea typeface="Calibri"/>
                <a:cs typeface="Calibri"/>
                <a:sym typeface="Calibri"/>
              </a:rPr>
              <a:t>N</a:t>
            </a:r>
            <a:r>
              <a:rPr lang="en" sz="3950" b="1" i="0" u="none" strike="noStrike" cap="none" baseline="0">
                <a:solidFill>
                  <a:srgbClr val="FFFF00"/>
                </a:solidFill>
                <a:latin typeface="Calibri"/>
                <a:ea typeface="Calibri"/>
                <a:cs typeface="Calibri"/>
                <a:sym typeface="Calibri"/>
              </a:rPr>
              <a:t>ot </a:t>
            </a:r>
            <a:r>
              <a:rPr lang="en" sz="3950" b="1">
                <a:solidFill>
                  <a:srgbClr val="FFFF00"/>
                </a:solidFill>
                <a:latin typeface="Calibri"/>
                <a:ea typeface="Calibri"/>
                <a:cs typeface="Calibri"/>
                <a:sym typeface="Calibri"/>
              </a:rPr>
              <a:t>J</a:t>
            </a:r>
            <a:r>
              <a:rPr lang="en" sz="3950" b="1" i="0" u="none" strike="noStrike" cap="none" baseline="0">
                <a:solidFill>
                  <a:srgbClr val="FFFF00"/>
                </a:solidFill>
                <a:latin typeface="Calibri"/>
                <a:ea typeface="Calibri"/>
                <a:cs typeface="Calibri"/>
                <a:sym typeface="Calibri"/>
              </a:rPr>
              <a:t>ust </a:t>
            </a:r>
            <a:r>
              <a:rPr lang="en" sz="3950" b="1">
                <a:solidFill>
                  <a:srgbClr val="FFFF00"/>
                </a:solidFill>
                <a:latin typeface="Calibri"/>
                <a:ea typeface="Calibri"/>
                <a:cs typeface="Calibri"/>
                <a:sym typeface="Calibri"/>
              </a:rPr>
              <a:t>J</a:t>
            </a:r>
            <a:r>
              <a:rPr lang="en" sz="3950" b="1" i="0" u="none" strike="noStrike" cap="none" baseline="0">
                <a:solidFill>
                  <a:srgbClr val="FFFF00"/>
                </a:solidFill>
                <a:latin typeface="Calibri"/>
                <a:ea typeface="Calibri"/>
                <a:cs typeface="Calibri"/>
                <a:sym typeface="Calibri"/>
              </a:rPr>
              <a:t>obs</a:t>
            </a:r>
          </a:p>
        </p:txBody>
      </p:sp>
      <p:sp>
        <p:nvSpPr>
          <p:cNvPr id="7"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361950"/>
            <a:ext cx="8229600" cy="1990500"/>
          </a:xfrm>
          <a:prstGeom prst="rect">
            <a:avLst/>
          </a:prstGeom>
        </p:spPr>
        <p:txBody>
          <a:bodyPr lIns="91425" tIns="91425" rIns="91425" bIns="91425" anchor="b" anchorCtr="0">
            <a:normAutofit/>
          </a:bodyPr>
          <a:lstStyle/>
          <a:p>
            <a:r>
              <a:rPr lang="en" dirty="0">
                <a:solidFill>
                  <a:srgbClr val="FFFF00"/>
                </a:solidFill>
              </a:rPr>
              <a:t>Prevailing Wage </a:t>
            </a:r>
            <a:r>
              <a:rPr lang="en" dirty="0" smtClean="0">
                <a:solidFill>
                  <a:srgbClr val="FFFF00"/>
                </a:solidFill>
              </a:rPr>
              <a:t>Supports </a:t>
            </a:r>
            <a:r>
              <a:rPr lang="en-US" dirty="0" smtClean="0">
                <a:solidFill>
                  <a:srgbClr val="FFFF00"/>
                </a:solidFill>
              </a:rPr>
              <a:t>High-Quality </a:t>
            </a:r>
            <a:r>
              <a:rPr lang="en-US" dirty="0">
                <a:solidFill>
                  <a:srgbClr val="FFFF00"/>
                </a:solidFill>
              </a:rPr>
              <a:t>Infrastructure That is Safe and Durable</a:t>
            </a:r>
            <a:endParaRPr lang="en" dirty="0">
              <a:solidFill>
                <a:srgbClr val="FFFF00"/>
              </a:solidFill>
            </a:endParaRPr>
          </a:p>
        </p:txBody>
      </p:sp>
      <p:sp>
        <p:nvSpPr>
          <p:cNvPr id="5"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1986081473"/>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57150"/>
            <a:ext cx="8229600" cy="857400"/>
          </a:xfrm>
          <a:prstGeom prst="rect">
            <a:avLst/>
          </a:prstGeom>
          <a:noFill/>
          <a:ln>
            <a:noFill/>
          </a:ln>
        </p:spPr>
        <p:txBody>
          <a:bodyPr lIns="91425" tIns="45700" rIns="91425" bIns="45700" anchor="ctr" anchorCtr="0">
            <a:normAutofit/>
          </a:bodyPr>
          <a:lstStyle/>
          <a:p>
            <a:pPr marL="0" marR="0" lvl="0" indent="0" algn="ctr" rtl="0">
              <a:spcBef>
                <a:spcPts val="0"/>
              </a:spcBef>
              <a:buClr>
                <a:srgbClr val="FFFF00"/>
              </a:buClr>
              <a:buSzPct val="25000"/>
              <a:buFont typeface="Calibri"/>
              <a:buNone/>
            </a:pPr>
            <a:r>
              <a:rPr lang="en" sz="4000" b="1">
                <a:solidFill>
                  <a:srgbClr val="FFFF00"/>
                </a:solidFill>
                <a:latin typeface="Calibri"/>
                <a:ea typeface="Calibri"/>
                <a:cs typeface="Calibri"/>
                <a:sym typeface="Calibri"/>
              </a:rPr>
              <a:t>Net Effects: Increase in Productivity</a:t>
            </a:r>
          </a:p>
        </p:txBody>
      </p:sp>
      <p:pic>
        <p:nvPicPr>
          <p:cNvPr id="178" name="Shape 178"/>
          <p:cNvPicPr preferRelativeResize="0"/>
          <p:nvPr/>
        </p:nvPicPr>
        <p:blipFill>
          <a:blip r:embed="rId3">
            <a:alphaModFix/>
          </a:blip>
          <a:stretch>
            <a:fillRect/>
          </a:stretch>
        </p:blipFill>
        <p:spPr>
          <a:xfrm>
            <a:off x="786212" y="816450"/>
            <a:ext cx="7571584" cy="3931399"/>
          </a:xfrm>
          <a:prstGeom prst="rect">
            <a:avLst/>
          </a:prstGeom>
          <a:noFill/>
          <a:ln>
            <a:noFill/>
          </a:ln>
        </p:spPr>
      </p:pic>
      <p:pic>
        <p:nvPicPr>
          <p:cNvPr id="179" name="Shape 179"/>
          <p:cNvPicPr preferRelativeResize="0"/>
          <p:nvPr/>
        </p:nvPicPr>
        <p:blipFill>
          <a:blip r:embed="rId4">
            <a:alphaModFix/>
          </a:blip>
          <a:stretch>
            <a:fillRect/>
          </a:stretch>
        </p:blipFill>
        <p:spPr>
          <a:xfrm>
            <a:off x="786225" y="4456645"/>
            <a:ext cx="7571574" cy="29120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57150"/>
            <a:ext cx="8229600" cy="857400"/>
          </a:xfrm>
          <a:prstGeom prst="rect">
            <a:avLst/>
          </a:prstGeom>
          <a:noFill/>
          <a:ln>
            <a:noFill/>
          </a:ln>
        </p:spPr>
        <p:txBody>
          <a:bodyPr lIns="91425" tIns="45700" rIns="91425" bIns="45700" anchor="ctr" anchorCtr="0">
            <a:normAutofit/>
          </a:bodyPr>
          <a:lstStyle/>
          <a:p>
            <a:pPr marL="0" marR="0" lvl="0" indent="0" algn="ctr" rtl="0">
              <a:spcBef>
                <a:spcPts val="0"/>
              </a:spcBef>
              <a:buClr>
                <a:srgbClr val="FFFF00"/>
              </a:buClr>
              <a:buSzPct val="25000"/>
              <a:buFont typeface="Calibri"/>
              <a:buNone/>
            </a:pPr>
            <a:r>
              <a:rPr lang="en" sz="4000" b="1" dirty="0" smtClean="0">
                <a:solidFill>
                  <a:srgbClr val="FFFF00"/>
                </a:solidFill>
                <a:latin typeface="Calibri"/>
                <a:ea typeface="Calibri"/>
                <a:cs typeface="Calibri"/>
                <a:sym typeface="Calibri"/>
              </a:rPr>
              <a:t>Productive Workers are Paid More</a:t>
            </a:r>
            <a:endParaRPr lang="en" sz="4000" b="1" dirty="0">
              <a:solidFill>
                <a:srgbClr val="FFFF00"/>
              </a:solidFill>
              <a:latin typeface="Calibri"/>
              <a:ea typeface="Calibri"/>
              <a:cs typeface="Calibri"/>
              <a:sym typeface="Calibri"/>
            </a:endParaRPr>
          </a:p>
        </p:txBody>
      </p:sp>
      <p:pic>
        <p:nvPicPr>
          <p:cNvPr id="2" name="Picture 1"/>
          <p:cNvPicPr>
            <a:picLocks noChangeAspect="1"/>
          </p:cNvPicPr>
          <p:nvPr/>
        </p:nvPicPr>
        <p:blipFill>
          <a:blip r:embed="rId3"/>
          <a:stretch>
            <a:fillRect/>
          </a:stretch>
        </p:blipFill>
        <p:spPr>
          <a:xfrm>
            <a:off x="1920657" y="819150"/>
            <a:ext cx="5302685" cy="4177873"/>
          </a:xfrm>
          <a:prstGeom prst="rect">
            <a:avLst/>
          </a:prstGeom>
        </p:spPr>
      </p:pic>
    </p:spTree>
    <p:extLst>
      <p:ext uri="{BB962C8B-B14F-4D97-AF65-F5344CB8AC3E}">
        <p14:creationId xmlns:p14="http://schemas.microsoft.com/office/powerpoint/2010/main" val="194790563"/>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algn="ctr">
              <a:spcBef>
                <a:spcPts val="0"/>
              </a:spcBef>
              <a:buNone/>
            </a:pPr>
            <a:r>
              <a:rPr lang="en" sz="4000" dirty="0" smtClean="0">
                <a:solidFill>
                  <a:srgbClr val="FFFF00"/>
                </a:solidFill>
                <a:latin typeface="Calibri"/>
                <a:ea typeface="Calibri"/>
                <a:cs typeface="Calibri"/>
                <a:sym typeface="Calibri"/>
              </a:rPr>
              <a:t>Debunks the Cost Myth</a:t>
            </a:r>
            <a:endParaRPr lang="en" sz="4000" dirty="0">
              <a:solidFill>
                <a:srgbClr val="FFFF00"/>
              </a:solidFill>
              <a:latin typeface="Calibri"/>
              <a:ea typeface="Calibri"/>
              <a:cs typeface="Calibri"/>
              <a:sym typeface="Calibri"/>
            </a:endParaRPr>
          </a:p>
        </p:txBody>
      </p:sp>
      <p:sp>
        <p:nvSpPr>
          <p:cNvPr id="146" name="Shape 146"/>
          <p:cNvSpPr txBox="1">
            <a:spLocks noGrp="1"/>
          </p:cNvSpPr>
          <p:nvPr>
            <p:ph type="body" idx="1"/>
          </p:nvPr>
        </p:nvSpPr>
        <p:spPr>
          <a:xfrm>
            <a:off x="457200" y="1063378"/>
            <a:ext cx="8229600" cy="3725699"/>
          </a:xfrm>
          <a:prstGeom prst="rect">
            <a:avLst/>
          </a:prstGeom>
        </p:spPr>
        <p:txBody>
          <a:bodyPr lIns="91425" tIns="91425" rIns="91425" bIns="91425" anchor="t" anchorCtr="0">
            <a:normAutofit/>
          </a:bodyPr>
          <a:lstStyle/>
          <a:p>
            <a:pPr marL="457200" lvl="0" indent="-419100" rtl="0">
              <a:lnSpc>
                <a:spcPct val="150000"/>
              </a:lnSpc>
              <a:spcBef>
                <a:spcPts val="0"/>
              </a:spcBef>
              <a:buClr>
                <a:srgbClr val="FFFFFF"/>
              </a:buClr>
              <a:buSzPct val="100000"/>
              <a:buFont typeface="Arial"/>
              <a:buChar char="●"/>
            </a:pPr>
            <a:r>
              <a:rPr lang="en" sz="2800" dirty="0" smtClean="0">
                <a:solidFill>
                  <a:srgbClr val="FFFFFF"/>
                </a:solidFill>
                <a:latin typeface="Calibri"/>
                <a:ea typeface="Calibri"/>
                <a:cs typeface="Calibri"/>
                <a:sym typeface="Calibri"/>
              </a:rPr>
              <a:t>Facts: Costs </a:t>
            </a:r>
            <a:r>
              <a:rPr lang="en" sz="2800" dirty="0">
                <a:solidFill>
                  <a:srgbClr val="FFFFFF"/>
                </a:solidFill>
                <a:latin typeface="Calibri"/>
                <a:ea typeface="Calibri"/>
                <a:cs typeface="Calibri"/>
                <a:sym typeface="Calibri"/>
              </a:rPr>
              <a:t>= </a:t>
            </a:r>
          </a:p>
          <a:p>
            <a:pPr marL="1371600" lvl="2" indent="-381000" rtl="0">
              <a:lnSpc>
                <a:spcPct val="150000"/>
              </a:lnSpc>
              <a:spcBef>
                <a:spcPts val="0"/>
              </a:spcBef>
              <a:buClr>
                <a:srgbClr val="FFFFFF"/>
              </a:buClr>
              <a:buSzPct val="80000"/>
              <a:buFont typeface="Wingdings"/>
              <a:buChar char="§"/>
            </a:pPr>
            <a:r>
              <a:rPr lang="en" dirty="0">
                <a:solidFill>
                  <a:srgbClr val="FFFFFF"/>
                </a:solidFill>
                <a:latin typeface="Calibri"/>
                <a:ea typeface="Calibri"/>
                <a:cs typeface="Calibri"/>
                <a:sym typeface="Calibri"/>
              </a:rPr>
              <a:t>Business Cycle + </a:t>
            </a:r>
          </a:p>
          <a:p>
            <a:pPr marL="1371600" lvl="2" indent="-381000" rtl="0">
              <a:lnSpc>
                <a:spcPct val="150000"/>
              </a:lnSpc>
              <a:spcBef>
                <a:spcPts val="0"/>
              </a:spcBef>
              <a:buClr>
                <a:srgbClr val="FFFFFF"/>
              </a:buClr>
              <a:buSzPct val="80000"/>
              <a:buFont typeface="Wingdings"/>
              <a:buChar char="§"/>
            </a:pPr>
            <a:r>
              <a:rPr lang="en" dirty="0">
                <a:solidFill>
                  <a:srgbClr val="FFFFFF"/>
                </a:solidFill>
                <a:latin typeface="Calibri"/>
                <a:ea typeface="Calibri"/>
                <a:cs typeface="Calibri"/>
                <a:sym typeface="Calibri"/>
              </a:rPr>
              <a:t>Regional/Local Market Conditions + </a:t>
            </a:r>
          </a:p>
          <a:p>
            <a:pPr marL="1371600" lvl="2" indent="-381000" rtl="0">
              <a:lnSpc>
                <a:spcPct val="150000"/>
              </a:lnSpc>
              <a:spcBef>
                <a:spcPts val="0"/>
              </a:spcBef>
              <a:spcAft>
                <a:spcPts val="1200"/>
              </a:spcAft>
              <a:buClr>
                <a:srgbClr val="FFFFFF"/>
              </a:buClr>
              <a:buSzPct val="80000"/>
              <a:buFont typeface="Wingdings"/>
              <a:buChar char="§"/>
            </a:pPr>
            <a:r>
              <a:rPr lang="en" dirty="0">
                <a:solidFill>
                  <a:srgbClr val="FFFFFF"/>
                </a:solidFill>
                <a:latin typeface="Calibri"/>
                <a:ea typeface="Calibri"/>
                <a:cs typeface="Calibri"/>
                <a:sym typeface="Calibri"/>
              </a:rPr>
              <a:t>Product Type &amp; Scale </a:t>
            </a:r>
          </a:p>
          <a:p>
            <a:pPr marL="457200" lvl="0" indent="-419100" rtl="0">
              <a:spcBef>
                <a:spcPts val="0"/>
              </a:spcBef>
              <a:buClr>
                <a:srgbClr val="FFFFFF"/>
              </a:buClr>
              <a:buSzPct val="100000"/>
              <a:buFont typeface="Arial"/>
              <a:buChar char="●"/>
            </a:pPr>
            <a:r>
              <a:rPr lang="en" sz="2800" dirty="0" smtClean="0">
                <a:solidFill>
                  <a:srgbClr val="FFFFFF"/>
                </a:solidFill>
                <a:latin typeface="Calibri"/>
                <a:ea typeface="Calibri"/>
                <a:cs typeface="Calibri"/>
                <a:sym typeface="Calibri"/>
              </a:rPr>
              <a:t>75% of peer-reviewed economic studies find that prevailing wage has </a:t>
            </a:r>
            <a:r>
              <a:rPr lang="en" sz="2800" dirty="0">
                <a:solidFill>
                  <a:srgbClr val="FFFFFF"/>
                </a:solidFill>
                <a:latin typeface="Calibri"/>
                <a:ea typeface="Calibri"/>
                <a:cs typeface="Calibri"/>
                <a:sym typeface="Calibri"/>
              </a:rPr>
              <a:t>n</a:t>
            </a:r>
            <a:r>
              <a:rPr lang="en" sz="2800" dirty="0" smtClean="0">
                <a:solidFill>
                  <a:srgbClr val="FFFFFF"/>
                </a:solidFill>
                <a:latin typeface="Calibri"/>
                <a:ea typeface="Calibri"/>
                <a:cs typeface="Calibri"/>
                <a:sym typeface="Calibri"/>
              </a:rPr>
              <a:t>o effect on project costs</a:t>
            </a:r>
            <a:endParaRPr lang="en" sz="2800" dirty="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algn="ctr">
              <a:spcBef>
                <a:spcPts val="0"/>
              </a:spcBef>
              <a:buNone/>
            </a:pPr>
            <a:r>
              <a:rPr lang="en" sz="3900" dirty="0">
                <a:solidFill>
                  <a:srgbClr val="FFFF00"/>
                </a:solidFill>
                <a:latin typeface="Calibri"/>
                <a:ea typeface="Calibri"/>
                <a:cs typeface="Calibri"/>
                <a:sym typeface="Calibri"/>
              </a:rPr>
              <a:t>Better Infrastructure = Better Economy</a:t>
            </a:r>
          </a:p>
        </p:txBody>
      </p:sp>
      <p:sp>
        <p:nvSpPr>
          <p:cNvPr id="6" name="Rectangle 5"/>
          <p:cNvSpPr/>
          <p:nvPr/>
        </p:nvSpPr>
        <p:spPr>
          <a:xfrm>
            <a:off x="266700" y="1161047"/>
            <a:ext cx="8610599" cy="3477875"/>
          </a:xfrm>
          <a:prstGeom prst="rect">
            <a:avLst/>
          </a:prstGeom>
          <a:solidFill>
            <a:srgbClr val="000000"/>
          </a:solidFill>
        </p:spPr>
        <p:txBody>
          <a:bodyPr wrap="square" lIns="91440" tIns="45720" rIns="91440" bIns="45720">
            <a:spAutoFit/>
          </a:bodyPr>
          <a:lstStyle/>
          <a:p>
            <a:pPr algn="ctr"/>
            <a:r>
              <a:rPr lang="en-US" sz="4400" b="1" u="sng" cap="none" spc="100" dirty="0" smtClean="0">
                <a:ln w="18000">
                  <a:solidFill>
                    <a:srgbClr val="FFC000"/>
                  </a:solidFill>
                  <a:prstDash val="solid"/>
                </a:ln>
                <a:solidFill>
                  <a:schemeClr val="tx1"/>
                </a:solidFill>
                <a:effectLst>
                  <a:outerShdw blurRad="25000" dist="20000" dir="16020000" algn="tl">
                    <a:schemeClr val="accent1">
                      <a:satMod val="200000"/>
                      <a:shade val="1000"/>
                      <a:alpha val="60000"/>
                    </a:schemeClr>
                  </a:outerShdw>
                </a:effectLst>
              </a:rPr>
              <a:t>Project Bid =</a:t>
            </a:r>
          </a:p>
          <a:p>
            <a:pPr algn="ctr"/>
            <a:r>
              <a:rPr lang="en-US" sz="4400" b="1" strike="sngStrike" cap="none" spc="100" dirty="0" smtClean="0">
                <a:ln w="18000">
                  <a:solidFill>
                    <a:srgbClr val="FFC000"/>
                  </a:solidFill>
                  <a:prstDash val="solid"/>
                </a:ln>
                <a:solidFill>
                  <a:schemeClr val="tx1"/>
                </a:solidFill>
                <a:effectLst>
                  <a:outerShdw blurRad="25000" dist="20000" dir="16020000" algn="tl">
                    <a:schemeClr val="accent1">
                      <a:satMod val="200000"/>
                      <a:shade val="1000"/>
                      <a:alpha val="60000"/>
                    </a:schemeClr>
                  </a:outerShdw>
                </a:effectLst>
              </a:rPr>
              <a:t>Labor Costs</a:t>
            </a:r>
            <a:r>
              <a:rPr lang="en-US" sz="4400" b="1" cap="none" spc="100" dirty="0" smtClean="0">
                <a:ln w="18000">
                  <a:solidFill>
                    <a:srgbClr val="FFC000"/>
                  </a:solidFill>
                  <a:prstDash val="solid"/>
                </a:ln>
                <a:solidFill>
                  <a:schemeClr val="tx1"/>
                </a:solidFill>
                <a:effectLst>
                  <a:outerShdw blurRad="25000" dist="20000" dir="16020000" algn="tl">
                    <a:schemeClr val="accent1">
                      <a:satMod val="200000"/>
                      <a:shade val="1000"/>
                      <a:alpha val="60000"/>
                    </a:schemeClr>
                  </a:outerShdw>
                </a:effectLst>
              </a:rPr>
              <a:t> + Quality + Productivity + Materials + Technology + Management Practices +  Profit</a:t>
            </a:r>
            <a:endParaRPr lang="en-US" sz="4400" b="1" cap="none" spc="100" dirty="0">
              <a:ln w="18000">
                <a:solidFill>
                  <a:srgbClr val="FFC000"/>
                </a:solidFill>
                <a:prstDash val="solid"/>
              </a:ln>
              <a:solidFill>
                <a:schemeClr val="tx1"/>
              </a:solidFill>
              <a:effectLst>
                <a:outerShdw blurRad="25000" dist="20000" dir="16020000" algn="tl">
                  <a:schemeClr val="accent1">
                    <a:satMod val="200000"/>
                    <a:shade val="1000"/>
                    <a:alpha val="60000"/>
                  </a:schemeClr>
                </a:outerShdw>
              </a:effectLst>
            </a:endParaRPr>
          </a:p>
        </p:txBody>
      </p:sp>
      <p:sp>
        <p:nvSpPr>
          <p:cNvPr id="7"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algn="ctr">
              <a:spcBef>
                <a:spcPts val="0"/>
              </a:spcBef>
              <a:buNone/>
            </a:pPr>
            <a:r>
              <a:rPr lang="en" sz="4000" dirty="0" smtClean="0">
                <a:solidFill>
                  <a:srgbClr val="FFFF00"/>
                </a:solidFill>
                <a:latin typeface="Calibri"/>
                <a:ea typeface="Calibri"/>
                <a:cs typeface="Calibri"/>
                <a:sym typeface="Calibri"/>
              </a:rPr>
              <a:t>Indiana Example</a:t>
            </a:r>
            <a:endParaRPr lang="en" sz="4000" dirty="0">
              <a:solidFill>
                <a:srgbClr val="FFFF00"/>
              </a:solidFill>
              <a:latin typeface="Calibri"/>
              <a:ea typeface="Calibri"/>
              <a:cs typeface="Calibri"/>
              <a:sym typeface="Calibri"/>
            </a:endParaRPr>
          </a:p>
        </p:txBody>
      </p:sp>
      <p:sp>
        <p:nvSpPr>
          <p:cNvPr id="146" name="Shape 146"/>
          <p:cNvSpPr txBox="1">
            <a:spLocks noGrp="1"/>
          </p:cNvSpPr>
          <p:nvPr>
            <p:ph type="body" idx="1"/>
          </p:nvPr>
        </p:nvSpPr>
        <p:spPr>
          <a:xfrm>
            <a:off x="457200" y="1200150"/>
            <a:ext cx="8229600" cy="3588927"/>
          </a:xfrm>
          <a:prstGeom prst="rect">
            <a:avLst/>
          </a:prstGeom>
        </p:spPr>
        <p:txBody>
          <a:bodyPr lIns="91425" tIns="91425" rIns="91425" bIns="91425" anchor="t" anchorCtr="0">
            <a:normAutofit fontScale="47500" lnSpcReduction="20000"/>
          </a:bodyPr>
          <a:lstStyle/>
          <a:p>
            <a:pPr marL="38100" lvl="0">
              <a:lnSpc>
                <a:spcPct val="150000"/>
              </a:lnSpc>
              <a:buClr>
                <a:srgbClr val="FFFFFF"/>
              </a:buClr>
            </a:pPr>
            <a:r>
              <a:rPr lang="en-US" sz="4400" dirty="0" smtClean="0">
                <a:solidFill>
                  <a:srgbClr val="FFFFFF"/>
                </a:solidFill>
                <a:latin typeface="Calibri"/>
                <a:ea typeface="Calibri"/>
                <a:cs typeface="Calibri"/>
                <a:sym typeface="Calibri"/>
              </a:rPr>
              <a:t>“</a:t>
            </a:r>
            <a:r>
              <a:rPr lang="en-US" sz="4400" i="1" dirty="0">
                <a:solidFill>
                  <a:srgbClr val="FFFFFF"/>
                </a:solidFill>
                <a:latin typeface="Calibri"/>
                <a:ea typeface="Calibri"/>
                <a:cs typeface="Calibri"/>
                <a:sym typeface="Calibri"/>
              </a:rPr>
              <a:t>We got rid of prevailing wage and so far it hasn’t saved a penny. </a:t>
            </a:r>
            <a:r>
              <a:rPr lang="en-US" sz="4400" i="1" dirty="0" smtClean="0">
                <a:solidFill>
                  <a:srgbClr val="FFFFFF"/>
                </a:solidFill>
                <a:latin typeface="Calibri"/>
                <a:ea typeface="Calibri"/>
                <a:cs typeface="Calibri"/>
                <a:sym typeface="Calibri"/>
              </a:rPr>
              <a:t>…</a:t>
            </a:r>
            <a:endParaRPr lang="en-US" sz="4400" i="1" dirty="0">
              <a:solidFill>
                <a:srgbClr val="FFFFFF"/>
              </a:solidFill>
              <a:latin typeface="Calibri"/>
              <a:ea typeface="Calibri"/>
              <a:cs typeface="Calibri"/>
              <a:sym typeface="Calibri"/>
            </a:endParaRPr>
          </a:p>
          <a:p>
            <a:pPr marL="38100" lvl="0">
              <a:lnSpc>
                <a:spcPct val="150000"/>
              </a:lnSpc>
              <a:buClr>
                <a:srgbClr val="FFFFFF"/>
              </a:buClr>
            </a:pPr>
            <a:r>
              <a:rPr lang="en-US" sz="4400" i="1" dirty="0" smtClean="0">
                <a:solidFill>
                  <a:srgbClr val="FFFFFF"/>
                </a:solidFill>
                <a:latin typeface="Calibri"/>
                <a:ea typeface="Calibri"/>
                <a:cs typeface="Calibri"/>
                <a:sym typeface="Calibri"/>
              </a:rPr>
              <a:t>The </a:t>
            </a:r>
            <a:r>
              <a:rPr lang="en-US" sz="4400" i="1" dirty="0">
                <a:solidFill>
                  <a:srgbClr val="FFFFFF"/>
                </a:solidFill>
                <a:latin typeface="Calibri"/>
                <a:ea typeface="Calibri"/>
                <a:cs typeface="Calibri"/>
                <a:sym typeface="Calibri"/>
              </a:rPr>
              <a:t>exaggerations in those hearings that we were going save 22%. Well, total labor costs right now in road construction is about 22%, and </a:t>
            </a:r>
            <a:r>
              <a:rPr lang="en-US" sz="4400" b="1" i="1" u="sng" dirty="0">
                <a:solidFill>
                  <a:srgbClr val="FFFFFF"/>
                </a:solidFill>
                <a:latin typeface="Calibri"/>
                <a:ea typeface="Calibri"/>
                <a:cs typeface="Calibri"/>
                <a:sym typeface="Calibri"/>
              </a:rPr>
              <a:t>I haven’t noticed anyone who’s going to work for free</a:t>
            </a:r>
            <a:r>
              <a:rPr lang="en-US" sz="4400" i="1" dirty="0" smtClean="0">
                <a:solidFill>
                  <a:srgbClr val="FFFFFF"/>
                </a:solidFill>
                <a:latin typeface="Calibri"/>
                <a:ea typeface="Calibri"/>
                <a:cs typeface="Calibri"/>
                <a:sym typeface="Calibri"/>
              </a:rPr>
              <a:t>. ... </a:t>
            </a:r>
            <a:r>
              <a:rPr lang="en-US" sz="4400" i="1" dirty="0">
                <a:solidFill>
                  <a:srgbClr val="FFFFFF"/>
                </a:solidFill>
                <a:latin typeface="Calibri"/>
                <a:ea typeface="Calibri"/>
                <a:cs typeface="Calibri"/>
                <a:sym typeface="Calibri"/>
              </a:rPr>
              <a:t>There’s not 22% savings out there when the total cost of labor is 22%. It’s rhetoric</a:t>
            </a:r>
            <a:r>
              <a:rPr lang="en-US" sz="4400" i="1" dirty="0" smtClean="0">
                <a:solidFill>
                  <a:srgbClr val="FFFFFF"/>
                </a:solidFill>
                <a:latin typeface="Calibri"/>
                <a:ea typeface="Calibri"/>
                <a:cs typeface="Calibri"/>
                <a:sym typeface="Calibri"/>
              </a:rPr>
              <a:t>.</a:t>
            </a:r>
            <a:r>
              <a:rPr lang="en-US" sz="4400" dirty="0" smtClean="0">
                <a:solidFill>
                  <a:srgbClr val="FFFFFF"/>
                </a:solidFill>
                <a:latin typeface="Calibri"/>
                <a:ea typeface="Calibri"/>
                <a:cs typeface="Calibri"/>
                <a:sym typeface="Calibri"/>
              </a:rPr>
              <a:t>”</a:t>
            </a:r>
          </a:p>
          <a:p>
            <a:pPr marL="38100" lvl="0">
              <a:lnSpc>
                <a:spcPct val="150000"/>
              </a:lnSpc>
              <a:buClr>
                <a:srgbClr val="FFFFFF"/>
              </a:buClr>
            </a:pPr>
            <a:endParaRPr lang="en-US" sz="1800" dirty="0" smtClean="0">
              <a:solidFill>
                <a:srgbClr val="FFFFFF"/>
              </a:solidFill>
              <a:latin typeface="Calibri"/>
              <a:ea typeface="Calibri"/>
              <a:cs typeface="Calibri"/>
              <a:sym typeface="Calibri"/>
            </a:endParaRPr>
          </a:p>
          <a:p>
            <a:pPr marL="38100" lvl="0">
              <a:lnSpc>
                <a:spcPct val="150000"/>
              </a:lnSpc>
              <a:buClr>
                <a:srgbClr val="FFFFFF"/>
              </a:buClr>
            </a:pPr>
            <a:r>
              <a:rPr lang="en-US" sz="4200" dirty="0" smtClean="0">
                <a:solidFill>
                  <a:srgbClr val="FFFFFF"/>
                </a:solidFill>
                <a:latin typeface="Calibri"/>
                <a:ea typeface="Calibri"/>
                <a:cs typeface="Calibri"/>
                <a:sym typeface="Calibri"/>
              </a:rPr>
              <a:t>	-Indiana Assistant Majority Leader Ed </a:t>
            </a:r>
            <a:r>
              <a:rPr lang="en-US" sz="4200" dirty="0" err="1" smtClean="0">
                <a:solidFill>
                  <a:srgbClr val="FFFFFF"/>
                </a:solidFill>
                <a:latin typeface="Calibri"/>
                <a:ea typeface="Calibri"/>
                <a:cs typeface="Calibri"/>
                <a:sym typeface="Calibri"/>
              </a:rPr>
              <a:t>Soliday</a:t>
            </a:r>
            <a:r>
              <a:rPr lang="en-US" sz="4200" dirty="0">
                <a:solidFill>
                  <a:srgbClr val="FFFFFF"/>
                </a:solidFill>
                <a:latin typeface="Calibri"/>
                <a:ea typeface="Calibri"/>
                <a:cs typeface="Calibri"/>
                <a:sym typeface="Calibri"/>
              </a:rPr>
              <a:t> </a:t>
            </a:r>
            <a:r>
              <a:rPr lang="en-US" sz="4200" dirty="0" smtClean="0">
                <a:solidFill>
                  <a:srgbClr val="FFFFFF"/>
                </a:solidFill>
                <a:latin typeface="Calibri"/>
                <a:ea typeface="Calibri"/>
                <a:cs typeface="Calibri"/>
                <a:sym typeface="Calibri"/>
              </a:rPr>
              <a:t>[R] on 04/25/17</a:t>
            </a:r>
            <a:endParaRPr lang="en" sz="4200" dirty="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2442053738"/>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0"/>
            <a:ext cx="8229600" cy="1990500"/>
          </a:xfrm>
          <a:prstGeom prst="rect">
            <a:avLst/>
          </a:prstGeom>
        </p:spPr>
        <p:txBody>
          <a:bodyPr lIns="91425" tIns="91425" rIns="91425" bIns="91425" anchor="b" anchorCtr="0">
            <a:normAutofit/>
          </a:bodyPr>
          <a:lstStyle/>
          <a:p>
            <a:pPr lvl="0" rtl="0">
              <a:spcBef>
                <a:spcPts val="0"/>
              </a:spcBef>
              <a:buNone/>
            </a:pPr>
            <a:r>
              <a:rPr lang="en" dirty="0">
                <a:solidFill>
                  <a:srgbClr val="FFFF00"/>
                </a:solidFill>
              </a:rPr>
              <a:t>Prevailing Wage Strengthens State </a:t>
            </a:r>
            <a:r>
              <a:rPr lang="en" dirty="0" smtClean="0">
                <a:solidFill>
                  <a:srgbClr val="FFFF00"/>
                </a:solidFill>
              </a:rPr>
              <a:t>and </a:t>
            </a:r>
            <a:r>
              <a:rPr lang="en" dirty="0">
                <a:solidFill>
                  <a:srgbClr val="FFFF00"/>
                </a:solidFill>
              </a:rPr>
              <a:t>Local Economies</a:t>
            </a:r>
          </a:p>
        </p:txBody>
      </p:sp>
      <p:sp>
        <p:nvSpPr>
          <p:cNvPr id="5"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smtClean="0">
                <a:solidFill>
                  <a:srgbClr val="FFFF00"/>
                </a:solidFill>
                <a:latin typeface="Calibri"/>
                <a:ea typeface="Calibri"/>
                <a:cs typeface="Calibri"/>
                <a:sym typeface="Calibri"/>
              </a:rPr>
              <a:t>What Is Prevailing Wage?</a:t>
            </a:r>
            <a:endParaRPr lang="en" sz="4000" dirty="0">
              <a:solidFill>
                <a:srgbClr val="FFFF00"/>
              </a:solidFill>
              <a:latin typeface="Calibri"/>
              <a:ea typeface="Calibri"/>
              <a:cs typeface="Calibri"/>
              <a:sym typeface="Calibri"/>
            </a:endParaRPr>
          </a:p>
        </p:txBody>
      </p:sp>
      <p:sp>
        <p:nvSpPr>
          <p:cNvPr id="231" name="Shape 231"/>
          <p:cNvSpPr txBox="1">
            <a:spLocks noGrp="1"/>
          </p:cNvSpPr>
          <p:nvPr>
            <p:ph type="body" idx="1"/>
          </p:nvPr>
        </p:nvSpPr>
        <p:spPr>
          <a:xfrm>
            <a:off x="457200" y="1161492"/>
            <a:ext cx="8229600" cy="3725699"/>
          </a:xfrm>
          <a:prstGeom prst="rect">
            <a:avLst/>
          </a:prstGeom>
        </p:spPr>
        <p:txBody>
          <a:bodyPr lIns="91425" tIns="91425" rIns="91425" bIns="91425" anchor="t" anchorCtr="0">
            <a:normAutofit fontScale="92500" lnSpcReduction="20000"/>
          </a:bodyPr>
          <a:lstStyle/>
          <a:p>
            <a:pPr marL="603250" lvl="0" indent="-514350" rtl="0">
              <a:lnSpc>
                <a:spcPct val="115000"/>
              </a:lnSpc>
              <a:spcBef>
                <a:spcPts val="0"/>
              </a:spcBef>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A minimum wage for public works construction projects that reflects local labor market standards for different skilled trades</a:t>
            </a:r>
            <a:endParaRPr lang="en-US" dirty="0" smtClean="0">
              <a:solidFill>
                <a:srgbClr val="FFFFFF"/>
              </a:solidFill>
              <a:latin typeface="Calibri"/>
              <a:ea typeface="Calibri"/>
              <a:cs typeface="Calibri"/>
              <a:sym typeface="Calibri"/>
            </a:endParaRPr>
          </a:p>
          <a:p>
            <a:pPr marL="88900" lvl="0" rtl="0">
              <a:lnSpc>
                <a:spcPct val="115000"/>
              </a:lnSpc>
              <a:spcBef>
                <a:spcPts val="0"/>
              </a:spcBef>
              <a:buClr>
                <a:srgbClr val="FFFFFF"/>
              </a:buClr>
              <a:buSzPct val="100000"/>
            </a:pPr>
            <a:endParaRPr lang="en-US" sz="1700" dirty="0" smtClean="0">
              <a:solidFill>
                <a:srgbClr val="FFFFFF"/>
              </a:solidFill>
              <a:latin typeface="Calibri"/>
              <a:ea typeface="Calibri"/>
              <a:cs typeface="Calibri"/>
              <a:sym typeface="Calibri"/>
            </a:endParaRPr>
          </a:p>
          <a:p>
            <a:pPr marL="603250" lvl="0" indent="-514350" rtl="0">
              <a:lnSpc>
                <a:spcPct val="115000"/>
              </a:lnSpc>
              <a:spcBef>
                <a:spcPts val="0"/>
              </a:spcBef>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Based on actual certified payroll records submitted by workers, employers, and interested parties </a:t>
            </a:r>
            <a:endParaRPr lang="en-US" dirty="0" smtClean="0">
              <a:solidFill>
                <a:srgbClr val="FFFFFF"/>
              </a:solidFill>
              <a:latin typeface="Calibri"/>
              <a:ea typeface="Calibri"/>
              <a:cs typeface="Calibri"/>
              <a:sym typeface="Calibri"/>
            </a:endParaRPr>
          </a:p>
          <a:p>
            <a:pPr marL="603250" lvl="0" indent="-514350" rtl="0">
              <a:lnSpc>
                <a:spcPct val="115000"/>
              </a:lnSpc>
              <a:spcBef>
                <a:spcPts val="0"/>
              </a:spcBef>
              <a:buClr>
                <a:srgbClr val="FFFFFF"/>
              </a:buClr>
              <a:buSzPct val="100000"/>
              <a:buFont typeface="Arial" panose="020B0604020202020204" pitchFamily="34" charset="0"/>
              <a:buChar char="•"/>
            </a:pPr>
            <a:endParaRPr lang="en-US" sz="1700" dirty="0" smtClean="0">
              <a:solidFill>
                <a:srgbClr val="FFFFFF"/>
              </a:solidFill>
              <a:latin typeface="Calibri"/>
              <a:ea typeface="Calibri"/>
              <a:cs typeface="Calibri"/>
              <a:sym typeface="Calibri"/>
            </a:endParaRPr>
          </a:p>
          <a:p>
            <a:pPr marL="603250" lvl="0" indent="-514350" rtl="0">
              <a:lnSpc>
                <a:spcPct val="115000"/>
              </a:lnSpc>
              <a:spcBef>
                <a:spcPts val="0"/>
              </a:spcBef>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Protects local construction standards in the competitive public bidding process</a:t>
            </a:r>
            <a:endParaRPr lang="en" dirty="0" smtClean="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512245519"/>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algn="ctr">
              <a:spcBef>
                <a:spcPts val="0"/>
              </a:spcBef>
              <a:buNone/>
            </a:pPr>
            <a:r>
              <a:rPr lang="en" sz="4000">
                <a:solidFill>
                  <a:srgbClr val="FFFF00"/>
                </a:solidFill>
                <a:latin typeface="Calibri"/>
                <a:ea typeface="Calibri"/>
                <a:cs typeface="Calibri"/>
                <a:sym typeface="Calibri"/>
              </a:rPr>
              <a:t>High-Road Economic Development</a:t>
            </a:r>
          </a:p>
        </p:txBody>
      </p:sp>
      <p:sp>
        <p:nvSpPr>
          <p:cNvPr id="208" name="Shape 208"/>
          <p:cNvSpPr txBox="1">
            <a:spLocks noGrp="1"/>
          </p:cNvSpPr>
          <p:nvPr>
            <p:ph type="body" idx="1"/>
          </p:nvPr>
        </p:nvSpPr>
        <p:spPr>
          <a:xfrm>
            <a:off x="457200" y="1211400"/>
            <a:ext cx="8229600" cy="3725699"/>
          </a:xfrm>
          <a:prstGeom prst="rect">
            <a:avLst/>
          </a:prstGeom>
        </p:spPr>
        <p:txBody>
          <a:bodyPr lIns="91425" tIns="91425" rIns="91425" bIns="91425" anchor="t" anchorCtr="0">
            <a:normAutofit/>
          </a:bodyPr>
          <a:lstStyle/>
          <a:p>
            <a:pPr lvl="0" rtl="0">
              <a:lnSpc>
                <a:spcPct val="115000"/>
              </a:lnSpc>
              <a:spcBef>
                <a:spcPts val="0"/>
              </a:spcBef>
              <a:buClr>
                <a:schemeClr val="dk1"/>
              </a:buClr>
              <a:buSzPct val="42307"/>
              <a:buFont typeface="Arial"/>
              <a:buNone/>
            </a:pPr>
            <a:r>
              <a:rPr lang="en" sz="2600" dirty="0">
                <a:solidFill>
                  <a:srgbClr val="FFFFFF"/>
                </a:solidFill>
                <a:latin typeface="Calibri"/>
                <a:ea typeface="Calibri"/>
                <a:cs typeface="Calibri"/>
                <a:sym typeface="Calibri"/>
              </a:rPr>
              <a:t>• Higher quality means higher wages</a:t>
            </a:r>
          </a:p>
          <a:p>
            <a:pPr lvl="0" rtl="0">
              <a:lnSpc>
                <a:spcPct val="115000"/>
              </a:lnSpc>
              <a:spcBef>
                <a:spcPts val="0"/>
              </a:spcBef>
              <a:buNone/>
            </a:pPr>
            <a:endParaRPr lang="en-US" sz="1400" i="1" u="sng" dirty="0" smtClean="0">
              <a:solidFill>
                <a:srgbClr val="FFFFFF"/>
              </a:solidFill>
              <a:latin typeface="Calibri"/>
              <a:ea typeface="Calibri"/>
              <a:cs typeface="Calibri"/>
              <a:sym typeface="Calibri"/>
            </a:endParaRPr>
          </a:p>
          <a:p>
            <a:pPr lvl="0" rtl="0">
              <a:lnSpc>
                <a:spcPct val="115000"/>
              </a:lnSpc>
              <a:spcBef>
                <a:spcPts val="0"/>
              </a:spcBef>
              <a:buNone/>
            </a:pPr>
            <a:endParaRPr sz="1400" i="1" u="sng" dirty="0">
              <a:solidFill>
                <a:srgbClr val="FFFFFF"/>
              </a:solidFill>
              <a:latin typeface="Calibri"/>
              <a:ea typeface="Calibri"/>
              <a:cs typeface="Calibri"/>
              <a:sym typeface="Calibri"/>
            </a:endParaRPr>
          </a:p>
          <a:p>
            <a:pPr lvl="0" rtl="0">
              <a:lnSpc>
                <a:spcPct val="115000"/>
              </a:lnSpc>
              <a:spcBef>
                <a:spcPts val="0"/>
              </a:spcBef>
              <a:buClr>
                <a:schemeClr val="dk1"/>
              </a:buClr>
              <a:buSzPct val="39285"/>
              <a:buFont typeface="Arial"/>
              <a:buNone/>
            </a:pPr>
            <a:r>
              <a:rPr lang="en" sz="2800" i="1" u="sng" dirty="0">
                <a:solidFill>
                  <a:srgbClr val="FFFFFF"/>
                </a:solidFill>
                <a:latin typeface="Calibri"/>
                <a:ea typeface="Calibri"/>
                <a:cs typeface="Calibri"/>
                <a:sym typeface="Calibri"/>
              </a:rPr>
              <a:t>BUT:</a:t>
            </a:r>
          </a:p>
          <a:p>
            <a:pPr lvl="0" rtl="0">
              <a:lnSpc>
                <a:spcPct val="115000"/>
              </a:lnSpc>
              <a:spcBef>
                <a:spcPts val="0"/>
              </a:spcBef>
              <a:buNone/>
            </a:pPr>
            <a:endParaRPr sz="1400" dirty="0">
              <a:solidFill>
                <a:srgbClr val="FFFFFF"/>
              </a:solidFill>
              <a:latin typeface="Calibri"/>
              <a:ea typeface="Calibri"/>
              <a:cs typeface="Calibri"/>
              <a:sym typeface="Calibri"/>
            </a:endParaRPr>
          </a:p>
          <a:p>
            <a:pPr lvl="0" rtl="0">
              <a:lnSpc>
                <a:spcPct val="115000"/>
              </a:lnSpc>
              <a:spcBef>
                <a:spcPts val="0"/>
              </a:spcBef>
              <a:buClr>
                <a:schemeClr val="dk1"/>
              </a:buClr>
              <a:buSzPct val="42307"/>
              <a:buFont typeface="Arial"/>
              <a:buNone/>
            </a:pPr>
            <a:r>
              <a:rPr lang="en" sz="2600" dirty="0">
                <a:solidFill>
                  <a:srgbClr val="FFFFFF"/>
                </a:solidFill>
                <a:latin typeface="Calibri"/>
                <a:ea typeface="Calibri"/>
                <a:cs typeface="Calibri"/>
                <a:sym typeface="Calibri"/>
              </a:rPr>
              <a:t>• This increase in wages </a:t>
            </a:r>
            <a:r>
              <a:rPr lang="en" sz="2600" i="1" dirty="0">
                <a:solidFill>
                  <a:srgbClr val="FFFFFF"/>
                </a:solidFill>
                <a:latin typeface="Calibri"/>
                <a:ea typeface="Calibri"/>
                <a:cs typeface="Calibri"/>
                <a:sym typeface="Calibri"/>
              </a:rPr>
              <a:t>is the result of</a:t>
            </a:r>
            <a:r>
              <a:rPr lang="en" sz="2600" dirty="0">
                <a:solidFill>
                  <a:srgbClr val="FFFFFF"/>
                </a:solidFill>
                <a:latin typeface="Calibri"/>
                <a:ea typeface="Calibri"/>
                <a:cs typeface="Calibri"/>
                <a:sym typeface="Calibri"/>
              </a:rPr>
              <a:t> an increase in productivity:</a:t>
            </a:r>
          </a:p>
          <a:p>
            <a:pPr marL="0" lvl="0" indent="0" rtl="0">
              <a:lnSpc>
                <a:spcPct val="115000"/>
              </a:lnSpc>
              <a:spcBef>
                <a:spcPts val="0"/>
              </a:spcBef>
              <a:buNone/>
            </a:pPr>
            <a:r>
              <a:rPr lang="en" sz="2200" dirty="0">
                <a:solidFill>
                  <a:srgbClr val="FFFFFF"/>
                </a:solidFill>
                <a:latin typeface="Calibri"/>
                <a:ea typeface="Calibri"/>
                <a:cs typeface="Calibri"/>
                <a:sym typeface="Calibri"/>
              </a:rPr>
              <a:t> </a:t>
            </a:r>
            <a:r>
              <a:rPr lang="en" sz="2200" dirty="0" smtClean="0">
                <a:solidFill>
                  <a:srgbClr val="FFFFFF"/>
                </a:solidFill>
                <a:latin typeface="Calibri"/>
                <a:ea typeface="Calibri"/>
                <a:cs typeface="Calibri"/>
                <a:sym typeface="Calibri"/>
              </a:rPr>
              <a:t>  -</a:t>
            </a:r>
            <a:r>
              <a:rPr lang="en" sz="2200" dirty="0">
                <a:solidFill>
                  <a:srgbClr val="FFFFFF"/>
                </a:solidFill>
                <a:latin typeface="Calibri"/>
                <a:ea typeface="Calibri"/>
                <a:cs typeface="Calibri"/>
                <a:sym typeface="Calibri"/>
              </a:rPr>
              <a:t>In PWL states, productivity is </a:t>
            </a:r>
            <a:r>
              <a:rPr lang="en" sz="2200" b="1" u="sng" dirty="0" smtClean="0">
                <a:solidFill>
                  <a:srgbClr val="FFFFFF"/>
                </a:solidFill>
                <a:latin typeface="Calibri"/>
                <a:ea typeface="Calibri"/>
                <a:cs typeface="Calibri"/>
                <a:sym typeface="Calibri"/>
              </a:rPr>
              <a:t>up to 30%</a:t>
            </a:r>
            <a:r>
              <a:rPr lang="en" sz="2200" dirty="0" smtClean="0">
                <a:solidFill>
                  <a:srgbClr val="FFFFFF"/>
                </a:solidFill>
                <a:latin typeface="Calibri"/>
                <a:ea typeface="Calibri"/>
                <a:cs typeface="Calibri"/>
                <a:sym typeface="Calibri"/>
              </a:rPr>
              <a:t> </a:t>
            </a:r>
            <a:r>
              <a:rPr lang="en" sz="2200" dirty="0">
                <a:solidFill>
                  <a:srgbClr val="FFFFFF"/>
                </a:solidFill>
                <a:latin typeface="Calibri"/>
                <a:ea typeface="Calibri"/>
                <a:cs typeface="Calibri"/>
                <a:sym typeface="Calibri"/>
              </a:rPr>
              <a:t>higher on public projects.</a:t>
            </a:r>
          </a:p>
          <a:p>
            <a:pPr>
              <a:spcBef>
                <a:spcPts val="0"/>
              </a:spcBef>
              <a:buNone/>
            </a:pPr>
            <a:endParaRPr dirty="0"/>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smtClean="0">
                <a:solidFill>
                  <a:srgbClr val="FFFF00"/>
                </a:solidFill>
                <a:latin typeface="Calibri"/>
                <a:ea typeface="Calibri"/>
                <a:cs typeface="Calibri"/>
                <a:sym typeface="Calibri"/>
              </a:rPr>
              <a:t>Jobs, Jobs, Jobs</a:t>
            </a:r>
            <a:endParaRPr lang="en" sz="4000" dirty="0">
              <a:solidFill>
                <a:srgbClr val="FFFF00"/>
              </a:solidFill>
              <a:latin typeface="Calibri"/>
              <a:ea typeface="Calibri"/>
              <a:cs typeface="Calibri"/>
              <a:sym typeface="Calibri"/>
            </a:endParaRPr>
          </a:p>
        </p:txBody>
      </p:sp>
      <p:sp>
        <p:nvSpPr>
          <p:cNvPr id="215" name="Shape 215"/>
          <p:cNvSpPr txBox="1">
            <a:spLocks noGrp="1"/>
          </p:cNvSpPr>
          <p:nvPr>
            <p:ph type="body" idx="1"/>
          </p:nvPr>
        </p:nvSpPr>
        <p:spPr>
          <a:xfrm>
            <a:off x="457200" y="1200150"/>
            <a:ext cx="8229600" cy="3725699"/>
          </a:xfrm>
          <a:prstGeom prst="rect">
            <a:avLst/>
          </a:prstGeom>
        </p:spPr>
        <p:txBody>
          <a:bodyPr lIns="91425" tIns="91425" rIns="91425" bIns="91425" anchor="t" anchorCtr="0">
            <a:normAutofit/>
          </a:bodyPr>
          <a:lstStyle/>
          <a:p>
            <a:pPr lvl="0" rtl="0">
              <a:lnSpc>
                <a:spcPct val="115000"/>
              </a:lnSpc>
              <a:spcBef>
                <a:spcPts val="0"/>
              </a:spcBef>
              <a:spcAft>
                <a:spcPts val="1200"/>
              </a:spcAft>
              <a:buNone/>
            </a:pPr>
            <a:r>
              <a:rPr lang="en" sz="2800" dirty="0">
                <a:solidFill>
                  <a:srgbClr val="FFFFFF"/>
                </a:solidFill>
                <a:latin typeface="Calibri"/>
                <a:ea typeface="Calibri"/>
                <a:cs typeface="Calibri"/>
                <a:sym typeface="Calibri"/>
              </a:rPr>
              <a:t>•Consumer spending </a:t>
            </a:r>
            <a:r>
              <a:rPr lang="en" sz="2800" b="1" dirty="0">
                <a:solidFill>
                  <a:srgbClr val="FFFFFF"/>
                </a:solidFill>
                <a:latin typeface="Calibri"/>
                <a:ea typeface="Calibri"/>
                <a:cs typeface="Calibri"/>
                <a:sym typeface="Calibri"/>
              </a:rPr>
              <a:t>↑</a:t>
            </a:r>
            <a:r>
              <a:rPr lang="en" sz="2800" dirty="0">
                <a:solidFill>
                  <a:srgbClr val="FFFFFF"/>
                </a:solidFill>
                <a:latin typeface="Calibri"/>
                <a:ea typeface="Calibri"/>
                <a:cs typeface="Calibri"/>
                <a:sym typeface="Calibri"/>
              </a:rPr>
              <a:t> = Job creation </a:t>
            </a:r>
            <a:r>
              <a:rPr lang="en" sz="2800" b="1" dirty="0" smtClean="0">
                <a:solidFill>
                  <a:srgbClr val="FFFFFF"/>
                </a:solidFill>
                <a:latin typeface="Calibri"/>
                <a:ea typeface="Calibri"/>
                <a:cs typeface="Calibri"/>
                <a:sym typeface="Calibri"/>
              </a:rPr>
              <a:t>↑</a:t>
            </a:r>
          </a:p>
          <a:p>
            <a:pPr marL="457200" lvl="0" indent="0" rtl="0">
              <a:lnSpc>
                <a:spcPct val="115000"/>
              </a:lnSpc>
              <a:spcBef>
                <a:spcPts val="0"/>
              </a:spcBef>
              <a:spcAft>
                <a:spcPts val="1200"/>
              </a:spcAft>
              <a:buNone/>
            </a:pPr>
            <a:r>
              <a:rPr lang="en" sz="2400" dirty="0" smtClean="0">
                <a:solidFill>
                  <a:srgbClr val="FFFFFF"/>
                </a:solidFill>
                <a:latin typeface="Calibri"/>
                <a:ea typeface="Calibri"/>
                <a:cs typeface="Calibri"/>
                <a:sym typeface="Calibri"/>
              </a:rPr>
              <a:t>-State prevailing wage laws support 400,000 jobs in the U.S.</a:t>
            </a:r>
            <a:endParaRPr lang="en" sz="2400" dirty="0" smtClean="0">
              <a:solidFill>
                <a:srgbClr val="FFFFFF"/>
              </a:solidFill>
              <a:latin typeface="Calibri"/>
              <a:ea typeface="Calibri"/>
              <a:cs typeface="Calibri"/>
              <a:sym typeface="Calibri"/>
            </a:endParaRPr>
          </a:p>
          <a:p>
            <a:pPr lvl="0">
              <a:lnSpc>
                <a:spcPct val="115000"/>
              </a:lnSpc>
              <a:spcAft>
                <a:spcPts val="1200"/>
              </a:spcAft>
            </a:pPr>
            <a:r>
              <a:rPr lang="en" sz="2800" dirty="0" smtClean="0">
                <a:solidFill>
                  <a:srgbClr val="FFFFFF"/>
                </a:solidFill>
                <a:latin typeface="Calibri"/>
                <a:ea typeface="Calibri"/>
                <a:cs typeface="Calibri"/>
                <a:sym typeface="Calibri"/>
              </a:rPr>
              <a:t>•</a:t>
            </a:r>
            <a:r>
              <a:rPr lang="en" sz="2800" dirty="0">
                <a:solidFill>
                  <a:srgbClr val="FFFFFF"/>
                </a:solidFill>
                <a:latin typeface="Calibri"/>
                <a:ea typeface="Calibri"/>
                <a:cs typeface="Calibri"/>
                <a:sym typeface="Calibri"/>
              </a:rPr>
              <a:t>Infrastructure quality </a:t>
            </a:r>
            <a:r>
              <a:rPr lang="en" sz="2800" b="1" dirty="0">
                <a:solidFill>
                  <a:srgbClr val="FFFFFF"/>
                </a:solidFill>
                <a:latin typeface="Calibri"/>
                <a:ea typeface="Calibri"/>
                <a:cs typeface="Calibri"/>
                <a:sym typeface="Calibri"/>
              </a:rPr>
              <a:t>↑</a:t>
            </a:r>
            <a:r>
              <a:rPr lang="en" sz="2800" dirty="0">
                <a:solidFill>
                  <a:srgbClr val="FFFFFF"/>
                </a:solidFill>
                <a:latin typeface="Calibri"/>
                <a:ea typeface="Calibri"/>
                <a:cs typeface="Calibri"/>
                <a:sym typeface="Calibri"/>
              </a:rPr>
              <a:t> = Job creation </a:t>
            </a:r>
            <a:r>
              <a:rPr lang="en" sz="2800" b="1" dirty="0">
                <a:solidFill>
                  <a:srgbClr val="FFFFFF"/>
                </a:solidFill>
                <a:latin typeface="Calibri"/>
                <a:ea typeface="Calibri"/>
                <a:cs typeface="Calibri"/>
                <a:sym typeface="Calibri"/>
              </a:rPr>
              <a:t>↑</a:t>
            </a:r>
          </a:p>
          <a:p>
            <a:pPr marL="457200" lvl="0">
              <a:lnSpc>
                <a:spcPct val="115000"/>
              </a:lnSpc>
              <a:spcAft>
                <a:spcPts val="1200"/>
              </a:spcAft>
            </a:pPr>
            <a:r>
              <a:rPr lang="en" sz="2400" dirty="0">
                <a:solidFill>
                  <a:srgbClr val="FFFFFF"/>
                </a:solidFill>
                <a:latin typeface="Calibri"/>
                <a:ea typeface="Calibri"/>
                <a:cs typeface="Calibri"/>
                <a:sym typeface="Calibri"/>
              </a:rPr>
              <a:t>-93% of CEOs say highway accessibility is an </a:t>
            </a:r>
            <a:r>
              <a:rPr lang="en" sz="2400" dirty="0" smtClean="0">
                <a:solidFill>
                  <a:srgbClr val="FFFFFF"/>
                </a:solidFill>
                <a:latin typeface="Calibri"/>
                <a:ea typeface="Calibri"/>
                <a:cs typeface="Calibri"/>
                <a:sym typeface="Calibri"/>
              </a:rPr>
              <a:t>important factor</a:t>
            </a:r>
            <a:endParaRPr lang="en" sz="2400" dirty="0">
              <a:solidFill>
                <a:srgbClr val="FFFFFF"/>
              </a:solidFill>
              <a:latin typeface="Calibri"/>
              <a:ea typeface="Calibri"/>
              <a:cs typeface="Calibri"/>
              <a:sym typeface="Calibri"/>
            </a:endParaRPr>
          </a:p>
          <a:p>
            <a:pPr marL="457200" lvl="0">
              <a:lnSpc>
                <a:spcPct val="115000"/>
              </a:lnSpc>
              <a:spcAft>
                <a:spcPts val="1200"/>
              </a:spcAft>
            </a:pPr>
            <a:r>
              <a:rPr lang="en" sz="2400" dirty="0">
                <a:solidFill>
                  <a:srgbClr val="FFFFFF"/>
                </a:solidFill>
                <a:latin typeface="Calibri"/>
                <a:ea typeface="Calibri"/>
                <a:cs typeface="Calibri"/>
                <a:sym typeface="Calibri"/>
              </a:rPr>
              <a:t>-Every dollar spent on a </a:t>
            </a:r>
            <a:r>
              <a:rPr lang="en" sz="2400" dirty="0" smtClean="0">
                <a:solidFill>
                  <a:srgbClr val="FFFFFF"/>
                </a:solidFill>
                <a:latin typeface="Calibri"/>
                <a:ea typeface="Calibri"/>
                <a:cs typeface="Calibri"/>
                <a:sym typeface="Calibri"/>
              </a:rPr>
              <a:t>prevailing wage project </a:t>
            </a:r>
            <a:r>
              <a:rPr lang="en" sz="2400" dirty="0">
                <a:solidFill>
                  <a:srgbClr val="FFFFFF"/>
                </a:solidFill>
                <a:latin typeface="Calibri"/>
                <a:ea typeface="Calibri"/>
                <a:cs typeface="Calibri"/>
                <a:sym typeface="Calibri"/>
              </a:rPr>
              <a:t>generates at least $1.50 in economic activity in the community.</a:t>
            </a:r>
          </a:p>
          <a:p>
            <a:pPr marL="457200" lvl="0" indent="0" rtl="0">
              <a:lnSpc>
                <a:spcPct val="115000"/>
              </a:lnSpc>
              <a:spcBef>
                <a:spcPts val="0"/>
              </a:spcBef>
              <a:spcAft>
                <a:spcPts val="1200"/>
              </a:spcAft>
              <a:buNone/>
            </a:pPr>
            <a:endParaRPr lang="en" sz="2200" dirty="0" smtClean="0">
              <a:solidFill>
                <a:srgbClr val="FFFFFF"/>
              </a:solidFill>
              <a:latin typeface="Calibri"/>
              <a:ea typeface="Calibri"/>
              <a:cs typeface="Calibri"/>
              <a:sym typeface="Calibri"/>
            </a:endParaRPr>
          </a:p>
          <a:p>
            <a:pPr lvl="0" rtl="0">
              <a:lnSpc>
                <a:spcPct val="115000"/>
              </a:lnSpc>
              <a:spcBef>
                <a:spcPts val="0"/>
              </a:spcBef>
              <a:buNone/>
            </a:pPr>
            <a:endParaRPr sz="2800" dirty="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05978"/>
            <a:ext cx="8229600" cy="857400"/>
          </a:xfrm>
          <a:prstGeom prst="rect">
            <a:avLst/>
          </a:prstGeom>
        </p:spPr>
        <p:txBody>
          <a:bodyPr lIns="91425" tIns="91425" rIns="91425" bIns="91425" anchor="b" anchorCtr="0">
            <a:normAutofit fontScale="90000"/>
          </a:bodyPr>
          <a:lstStyle/>
          <a:p>
            <a:pPr lvl="0" algn="ctr" rtl="0">
              <a:spcBef>
                <a:spcPts val="0"/>
              </a:spcBef>
              <a:buNone/>
            </a:pPr>
            <a:r>
              <a:rPr lang="en" sz="4000" dirty="0" smtClean="0">
                <a:solidFill>
                  <a:srgbClr val="FFFF00"/>
                </a:solidFill>
                <a:latin typeface="Calibri"/>
                <a:ea typeface="Calibri"/>
                <a:cs typeface="Calibri"/>
                <a:sym typeface="Calibri"/>
              </a:rPr>
              <a:t>What if Illinois Repealed Prevailing Wage?</a:t>
            </a:r>
            <a:endParaRPr lang="en" sz="4000" dirty="0">
              <a:solidFill>
                <a:srgbClr val="FFFF00"/>
              </a:solidFill>
              <a:latin typeface="Calibri"/>
              <a:ea typeface="Calibri"/>
              <a:cs typeface="Calibri"/>
              <a:sym typeface="Calibri"/>
            </a:endParaRPr>
          </a:p>
        </p:txBody>
      </p:sp>
      <p:pic>
        <p:nvPicPr>
          <p:cNvPr id="238" name="Shape 238"/>
          <p:cNvPicPr preferRelativeResize="0"/>
          <p:nvPr/>
        </p:nvPicPr>
        <p:blipFill>
          <a:blip r:embed="rId3">
            <a:alphaModFix/>
          </a:blip>
          <a:stretch>
            <a:fillRect/>
          </a:stretch>
        </p:blipFill>
        <p:spPr>
          <a:xfrm>
            <a:off x="378775" y="1283075"/>
            <a:ext cx="8491975" cy="3265375"/>
          </a:xfrm>
          <a:prstGeom prst="rect">
            <a:avLst/>
          </a:prstGeom>
          <a:noFill/>
          <a:ln>
            <a:noFill/>
          </a:ln>
        </p:spPr>
      </p:pic>
      <p:sp>
        <p:nvSpPr>
          <p:cNvPr id="239" name="Shape 239"/>
          <p:cNvSpPr txBox="1"/>
          <p:nvPr/>
        </p:nvSpPr>
        <p:spPr>
          <a:xfrm>
            <a:off x="433650" y="3444000"/>
            <a:ext cx="8276699" cy="416399"/>
          </a:xfrm>
          <a:prstGeom prst="rect">
            <a:avLst/>
          </a:prstGeom>
          <a:noFill/>
          <a:ln w="38100" cap="flat">
            <a:solidFill>
              <a:srgbClr val="FF0000"/>
            </a:solidFill>
            <a:prstDash val="solid"/>
            <a:round/>
            <a:headEnd type="none" w="med" len="med"/>
            <a:tailEnd type="none" w="med" len="med"/>
          </a:ln>
        </p:spPr>
        <p:txBody>
          <a:bodyPr lIns="91425" tIns="91425" rIns="91425" bIns="91425" anchor="t" anchorCtr="0">
            <a:normAutofit/>
          </a:bodyPr>
          <a:lstStyle/>
          <a:p>
            <a:pPr>
              <a:spcBef>
                <a:spcPts val="0"/>
              </a:spcBef>
              <a:buNone/>
            </a:pPr>
            <a:endParaRPr/>
          </a:p>
        </p:txBody>
      </p:sp>
      <p:sp>
        <p:nvSpPr>
          <p:cNvPr id="7"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4"/>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smtClean="0">
                <a:solidFill>
                  <a:srgbClr val="FFFF00"/>
                </a:solidFill>
                <a:latin typeface="Calibri"/>
                <a:ea typeface="Calibri"/>
                <a:cs typeface="Calibri"/>
                <a:sym typeface="Calibri"/>
              </a:rPr>
              <a:t>If Illinois Repealed Prevailing Wage…</a:t>
            </a:r>
            <a:endParaRPr lang="en" sz="4000" dirty="0">
              <a:solidFill>
                <a:srgbClr val="FFFF00"/>
              </a:solidFill>
              <a:latin typeface="Calibri"/>
              <a:ea typeface="Calibri"/>
              <a:cs typeface="Calibri"/>
              <a:sym typeface="Calibri"/>
            </a:endParaRPr>
          </a:p>
        </p:txBody>
      </p:sp>
      <p:sp>
        <p:nvSpPr>
          <p:cNvPr id="246" name="Shape 246"/>
          <p:cNvSpPr txBox="1">
            <a:spLocks noGrp="1"/>
          </p:cNvSpPr>
          <p:nvPr>
            <p:ph type="body" idx="1"/>
          </p:nvPr>
        </p:nvSpPr>
        <p:spPr>
          <a:xfrm>
            <a:off x="457200" y="1200150"/>
            <a:ext cx="8229600" cy="3725699"/>
          </a:xfrm>
          <a:prstGeom prst="rect">
            <a:avLst/>
          </a:prstGeom>
        </p:spPr>
        <p:txBody>
          <a:bodyPr lIns="91425" tIns="91425" rIns="91425" bIns="91425" anchor="t" anchorCtr="0">
            <a:normAutofit/>
          </a:bodyPr>
          <a:lstStyle/>
          <a:p>
            <a:pPr marL="457200" lvl="0" indent="-228600" rtl="0">
              <a:lnSpc>
                <a:spcPct val="115000"/>
              </a:lnSpc>
              <a:spcBef>
                <a:spcPts val="0"/>
              </a:spcBef>
              <a:spcAft>
                <a:spcPts val="1200"/>
              </a:spcAft>
              <a:buClr>
                <a:srgbClr val="FFFFFF"/>
              </a:buClr>
              <a:buSzPct val="85714"/>
              <a:buFont typeface="Calibri"/>
              <a:buNone/>
            </a:pPr>
            <a:r>
              <a:rPr lang="en" sz="2800" dirty="0" smtClean="0">
                <a:solidFill>
                  <a:srgbClr val="FFFFFF"/>
                </a:solidFill>
                <a:latin typeface="Calibri"/>
                <a:ea typeface="Calibri"/>
                <a:cs typeface="Calibri"/>
                <a:sym typeface="Calibri"/>
              </a:rPr>
              <a:t>• Lost </a:t>
            </a:r>
            <a:r>
              <a:rPr lang="en" sz="2800" dirty="0">
                <a:solidFill>
                  <a:srgbClr val="FFFFFF"/>
                </a:solidFill>
                <a:latin typeface="Calibri"/>
                <a:ea typeface="Calibri"/>
                <a:cs typeface="Calibri"/>
                <a:sym typeface="Calibri"/>
              </a:rPr>
              <a:t>state and local tax </a:t>
            </a:r>
            <a:r>
              <a:rPr lang="en" sz="2800" dirty="0" smtClean="0">
                <a:solidFill>
                  <a:srgbClr val="FFFFFF"/>
                </a:solidFill>
                <a:latin typeface="Calibri"/>
                <a:ea typeface="Calibri"/>
                <a:cs typeface="Calibri"/>
                <a:sym typeface="Calibri"/>
              </a:rPr>
              <a:t>revenues: </a:t>
            </a:r>
            <a:r>
              <a:rPr lang="en" sz="2800" dirty="0" smtClean="0">
                <a:solidFill>
                  <a:srgbClr val="FFC000"/>
                </a:solidFill>
                <a:latin typeface="Calibri"/>
                <a:ea typeface="Calibri"/>
                <a:cs typeface="Calibri"/>
                <a:sym typeface="Calibri"/>
              </a:rPr>
              <a:t>-$44 million</a:t>
            </a:r>
            <a:endParaRPr sz="2800" dirty="0">
              <a:solidFill>
                <a:srgbClr val="FFC000"/>
              </a:solidFill>
              <a:latin typeface="Calibri"/>
              <a:ea typeface="Calibri"/>
              <a:cs typeface="Calibri"/>
              <a:sym typeface="Calibri"/>
            </a:endParaRPr>
          </a:p>
          <a:p>
            <a:pPr marL="457200" lvl="0" indent="-228600" rtl="0">
              <a:lnSpc>
                <a:spcPct val="115000"/>
              </a:lnSpc>
              <a:spcBef>
                <a:spcPts val="0"/>
              </a:spcBef>
              <a:spcAft>
                <a:spcPts val="1200"/>
              </a:spcAft>
              <a:buClr>
                <a:srgbClr val="FFFFFF"/>
              </a:buClr>
              <a:buSzPct val="85714"/>
              <a:buFont typeface="Calibri"/>
              <a:buNone/>
            </a:pPr>
            <a:r>
              <a:rPr lang="en" sz="2800" dirty="0" smtClean="0">
                <a:solidFill>
                  <a:srgbClr val="FFFFFF"/>
                </a:solidFill>
                <a:latin typeface="Calibri"/>
                <a:ea typeface="Calibri"/>
                <a:cs typeface="Calibri"/>
                <a:sym typeface="Calibri"/>
              </a:rPr>
              <a:t>• Lost </a:t>
            </a:r>
            <a:r>
              <a:rPr lang="en" sz="2800" dirty="0">
                <a:solidFill>
                  <a:srgbClr val="FFFFFF"/>
                </a:solidFill>
                <a:latin typeface="Calibri"/>
                <a:ea typeface="Calibri"/>
                <a:cs typeface="Calibri"/>
                <a:sym typeface="Calibri"/>
              </a:rPr>
              <a:t>federal tax </a:t>
            </a:r>
            <a:r>
              <a:rPr lang="en" sz="2800" dirty="0" smtClean="0">
                <a:solidFill>
                  <a:srgbClr val="FFFFFF"/>
                </a:solidFill>
                <a:latin typeface="Calibri"/>
                <a:ea typeface="Calibri"/>
                <a:cs typeface="Calibri"/>
                <a:sym typeface="Calibri"/>
              </a:rPr>
              <a:t>revenues: </a:t>
            </a:r>
            <a:r>
              <a:rPr lang="en" sz="2800" dirty="0" smtClean="0">
                <a:solidFill>
                  <a:srgbClr val="FFC000"/>
                </a:solidFill>
                <a:latin typeface="Calibri"/>
                <a:ea typeface="Calibri"/>
                <a:cs typeface="Calibri"/>
                <a:sym typeface="Calibri"/>
              </a:rPr>
              <a:t>-$116 million</a:t>
            </a:r>
            <a:endParaRPr sz="2800" dirty="0">
              <a:solidFill>
                <a:srgbClr val="FFC000"/>
              </a:solidFill>
              <a:latin typeface="Calibri"/>
              <a:ea typeface="Calibri"/>
              <a:cs typeface="Calibri"/>
              <a:sym typeface="Calibri"/>
            </a:endParaRPr>
          </a:p>
          <a:p>
            <a:pPr marL="457200" lvl="0" indent="-228600" rtl="0">
              <a:lnSpc>
                <a:spcPct val="115000"/>
              </a:lnSpc>
              <a:spcBef>
                <a:spcPts val="0"/>
              </a:spcBef>
              <a:spcAft>
                <a:spcPts val="1200"/>
              </a:spcAft>
              <a:buClr>
                <a:srgbClr val="FFFFFF"/>
              </a:buClr>
              <a:buSzPct val="85714"/>
              <a:buFont typeface="Calibri"/>
              <a:buNone/>
            </a:pPr>
            <a:r>
              <a:rPr lang="en" sz="2800" dirty="0" smtClean="0">
                <a:solidFill>
                  <a:srgbClr val="FFFFFF"/>
                </a:solidFill>
                <a:latin typeface="Calibri"/>
                <a:ea typeface="Calibri"/>
                <a:cs typeface="Calibri"/>
                <a:sym typeface="Calibri"/>
              </a:rPr>
              <a:t>• Increase </a:t>
            </a:r>
            <a:r>
              <a:rPr lang="en" sz="2800" dirty="0">
                <a:solidFill>
                  <a:srgbClr val="FFFFFF"/>
                </a:solidFill>
                <a:latin typeface="Calibri"/>
                <a:ea typeface="Calibri"/>
                <a:cs typeface="Calibri"/>
                <a:sym typeface="Calibri"/>
              </a:rPr>
              <a:t>in work-related fatalities</a:t>
            </a:r>
            <a:r>
              <a:rPr lang="en" sz="2800" dirty="0" smtClean="0">
                <a:solidFill>
                  <a:srgbClr val="FFFFFF"/>
                </a:solidFill>
                <a:latin typeface="Calibri"/>
                <a:ea typeface="Calibri"/>
                <a:cs typeface="Calibri"/>
                <a:sym typeface="Calibri"/>
              </a:rPr>
              <a:t>: </a:t>
            </a:r>
            <a:r>
              <a:rPr lang="en" sz="2800" dirty="0" smtClean="0">
                <a:solidFill>
                  <a:srgbClr val="FFC000"/>
                </a:solidFill>
                <a:latin typeface="Calibri"/>
                <a:ea typeface="Calibri"/>
                <a:cs typeface="Calibri"/>
                <a:sym typeface="Calibri"/>
              </a:rPr>
              <a:t>+</a:t>
            </a:r>
            <a:r>
              <a:rPr lang="en" sz="2800" dirty="0">
                <a:solidFill>
                  <a:srgbClr val="FFC000"/>
                </a:solidFill>
                <a:latin typeface="Calibri"/>
                <a:ea typeface="Calibri"/>
                <a:cs typeface="Calibri"/>
                <a:sym typeface="Calibri"/>
              </a:rPr>
              <a:t>70 deaths over ten </a:t>
            </a:r>
            <a:r>
              <a:rPr lang="en" sz="2800" dirty="0" smtClean="0">
                <a:solidFill>
                  <a:srgbClr val="FFC000"/>
                </a:solidFill>
                <a:latin typeface="Calibri"/>
                <a:ea typeface="Calibri"/>
                <a:cs typeface="Calibri"/>
                <a:sym typeface="Calibri"/>
              </a:rPr>
              <a:t>years</a:t>
            </a:r>
            <a:endParaRPr sz="2800" dirty="0">
              <a:solidFill>
                <a:srgbClr val="FFC000"/>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05970"/>
            <a:ext cx="8229600" cy="1990500"/>
          </a:xfrm>
          <a:prstGeom prst="rect">
            <a:avLst/>
          </a:prstGeom>
        </p:spPr>
        <p:txBody>
          <a:bodyPr lIns="91425" tIns="91425" rIns="91425" bIns="91425" anchor="b" anchorCtr="0">
            <a:normAutofit/>
          </a:bodyPr>
          <a:lstStyle/>
          <a:p>
            <a:pPr lvl="0" rtl="0">
              <a:spcBef>
                <a:spcPts val="0"/>
              </a:spcBef>
              <a:buNone/>
            </a:pPr>
            <a:r>
              <a:rPr lang="en" dirty="0">
                <a:solidFill>
                  <a:srgbClr val="FFFF00"/>
                </a:solidFill>
              </a:rPr>
              <a:t>Prevailing Wage is the Best Deal for Taxpayers</a:t>
            </a:r>
          </a:p>
        </p:txBody>
      </p:sp>
      <p:sp>
        <p:nvSpPr>
          <p:cNvPr id="5"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876150"/>
            <a:ext cx="8229600" cy="857400"/>
          </a:xfrm>
          <a:prstGeom prst="rect">
            <a:avLst/>
          </a:prstGeom>
        </p:spPr>
        <p:txBody>
          <a:bodyPr lIns="91425" tIns="91425" rIns="91425" bIns="91425" anchor="b" anchorCtr="0">
            <a:noAutofit/>
          </a:bodyPr>
          <a:lstStyle/>
          <a:p>
            <a:pPr lvl="0" algn="ctr" rtl="0">
              <a:spcBef>
                <a:spcPts val="0"/>
              </a:spcBef>
              <a:buNone/>
            </a:pPr>
            <a:r>
              <a:rPr lang="en" sz="4000" dirty="0" smtClean="0">
                <a:solidFill>
                  <a:srgbClr val="FFFF00"/>
                </a:solidFill>
                <a:latin typeface="Calibri"/>
                <a:ea typeface="Calibri"/>
                <a:cs typeface="Calibri"/>
                <a:sym typeface="Calibri"/>
              </a:rPr>
              <a:t>Prevailing Wage Reduces Reliance on Public Assistance</a:t>
            </a:r>
            <a:endParaRPr lang="en" sz="4000" dirty="0">
              <a:solidFill>
                <a:srgbClr val="FFFF00"/>
              </a:solidFill>
              <a:latin typeface="Calibri"/>
              <a:ea typeface="Calibri"/>
              <a:cs typeface="Calibri"/>
              <a:sym typeface="Calibri"/>
            </a:endParaRPr>
          </a:p>
        </p:txBody>
      </p:sp>
      <p:sp>
        <p:nvSpPr>
          <p:cNvPr id="246" name="Shape 246"/>
          <p:cNvSpPr txBox="1">
            <a:spLocks noGrp="1"/>
          </p:cNvSpPr>
          <p:nvPr>
            <p:ph type="body" idx="1"/>
          </p:nvPr>
        </p:nvSpPr>
        <p:spPr>
          <a:xfrm>
            <a:off x="457200" y="1733550"/>
            <a:ext cx="8229600" cy="3192299"/>
          </a:xfrm>
          <a:prstGeom prst="rect">
            <a:avLst/>
          </a:prstGeom>
        </p:spPr>
        <p:txBody>
          <a:bodyPr lIns="91425" tIns="91425" rIns="91425" bIns="91425" anchor="t" anchorCtr="0">
            <a:normAutofit/>
          </a:bodyPr>
          <a:lstStyle/>
          <a:p>
            <a:pPr marL="457200" lvl="0" indent="-228600" rtl="0">
              <a:lnSpc>
                <a:spcPct val="115000"/>
              </a:lnSpc>
              <a:spcBef>
                <a:spcPts val="0"/>
              </a:spcBef>
              <a:spcAft>
                <a:spcPts val="1200"/>
              </a:spcAft>
              <a:buClr>
                <a:srgbClr val="FFFFFF"/>
              </a:buClr>
              <a:buSzPct val="85714"/>
              <a:buFont typeface="Calibri"/>
              <a:buNone/>
            </a:pPr>
            <a:r>
              <a:rPr lang="en" sz="2800" dirty="0" smtClean="0">
                <a:solidFill>
                  <a:srgbClr val="FFFFFF"/>
                </a:solidFill>
                <a:latin typeface="Calibri"/>
                <a:ea typeface="Calibri"/>
                <a:cs typeface="Calibri"/>
                <a:sym typeface="Calibri"/>
              </a:rPr>
              <a:t>• Construction workers on food stamps: -44%</a:t>
            </a:r>
            <a:endParaRPr sz="2800" dirty="0" smtClean="0">
              <a:solidFill>
                <a:srgbClr val="FFC000"/>
              </a:solidFill>
              <a:latin typeface="Calibri"/>
              <a:ea typeface="Calibri"/>
              <a:cs typeface="Calibri"/>
              <a:sym typeface="Calibri"/>
            </a:endParaRPr>
          </a:p>
          <a:p>
            <a:pPr marL="457200" lvl="0" indent="-228600" rtl="0">
              <a:lnSpc>
                <a:spcPct val="115000"/>
              </a:lnSpc>
              <a:spcBef>
                <a:spcPts val="0"/>
              </a:spcBef>
              <a:spcAft>
                <a:spcPts val="1200"/>
              </a:spcAft>
              <a:buClr>
                <a:srgbClr val="FFFFFF"/>
              </a:buClr>
              <a:buSzPct val="85714"/>
              <a:buFont typeface="Calibri"/>
              <a:buNone/>
            </a:pPr>
            <a:r>
              <a:rPr lang="en" sz="2800" dirty="0" smtClean="0">
                <a:solidFill>
                  <a:srgbClr val="FFFFFF"/>
                </a:solidFill>
                <a:latin typeface="Calibri"/>
                <a:ea typeface="Calibri"/>
                <a:cs typeface="Calibri"/>
                <a:sym typeface="Calibri"/>
              </a:rPr>
              <a:t>• Construction workers receiving EITC: -8%</a:t>
            </a:r>
            <a:endParaRPr sz="2800" dirty="0" smtClean="0">
              <a:solidFill>
                <a:srgbClr val="FFC000"/>
              </a:solidFill>
              <a:latin typeface="Calibri"/>
              <a:ea typeface="Calibri"/>
              <a:cs typeface="Calibri"/>
              <a:sym typeface="Calibri"/>
            </a:endParaRPr>
          </a:p>
          <a:p>
            <a:pPr marL="457200" lvl="0" indent="-228600" rtl="0">
              <a:lnSpc>
                <a:spcPct val="115000"/>
              </a:lnSpc>
              <a:spcBef>
                <a:spcPts val="0"/>
              </a:spcBef>
              <a:spcAft>
                <a:spcPts val="1200"/>
              </a:spcAft>
              <a:buClr>
                <a:srgbClr val="FFFFFF"/>
              </a:buClr>
              <a:buSzPct val="85714"/>
              <a:buFont typeface="Calibri"/>
              <a:buNone/>
            </a:pPr>
            <a:r>
              <a:rPr lang="en" sz="2800" dirty="0" smtClean="0">
                <a:solidFill>
                  <a:srgbClr val="FFFFFF"/>
                </a:solidFill>
                <a:latin typeface="Calibri"/>
                <a:ea typeface="Calibri"/>
                <a:cs typeface="Calibri"/>
                <a:sym typeface="Calibri"/>
              </a:rPr>
              <a:t>• Federal income taxes paid: +$1,057 annually</a:t>
            </a:r>
            <a:endParaRPr sz="2800" dirty="0">
              <a:solidFill>
                <a:srgbClr val="FFC000"/>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2624119630"/>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a:solidFill>
                  <a:srgbClr val="FFFF00"/>
                </a:solidFill>
                <a:latin typeface="Calibri"/>
                <a:ea typeface="Calibri"/>
                <a:cs typeface="Calibri"/>
                <a:sym typeface="Calibri"/>
              </a:rPr>
              <a:t>T</a:t>
            </a:r>
            <a:r>
              <a:rPr lang="en" sz="4000" dirty="0" smtClean="0">
                <a:solidFill>
                  <a:srgbClr val="FFFF00"/>
                </a:solidFill>
                <a:latin typeface="Calibri"/>
                <a:ea typeface="Calibri"/>
                <a:cs typeface="Calibri"/>
                <a:sym typeface="Calibri"/>
              </a:rPr>
              <a:t>he </a:t>
            </a:r>
            <a:r>
              <a:rPr lang="en" sz="4000" dirty="0">
                <a:solidFill>
                  <a:srgbClr val="FFFF00"/>
                </a:solidFill>
                <a:latin typeface="Calibri"/>
                <a:ea typeface="Calibri"/>
                <a:cs typeface="Calibri"/>
                <a:sym typeface="Calibri"/>
              </a:rPr>
              <a:t>Best Deal for Taxpayers</a:t>
            </a:r>
          </a:p>
        </p:txBody>
      </p:sp>
      <p:sp>
        <p:nvSpPr>
          <p:cNvPr id="281" name="Shape 281"/>
          <p:cNvSpPr txBox="1">
            <a:spLocks noGrp="1"/>
          </p:cNvSpPr>
          <p:nvPr>
            <p:ph type="body" idx="1"/>
          </p:nvPr>
        </p:nvSpPr>
        <p:spPr>
          <a:xfrm>
            <a:off x="357075" y="2236800"/>
            <a:ext cx="4103700" cy="2371499"/>
          </a:xfrm>
          <a:prstGeom prst="rect">
            <a:avLst/>
          </a:prstGeom>
          <a:ln w="28575" cap="flat">
            <a:solidFill>
              <a:srgbClr val="FFFFFF"/>
            </a:solidFill>
            <a:prstDash val="solid"/>
            <a:round/>
            <a:headEnd type="none" w="med" len="med"/>
            <a:tailEnd type="none" w="med" len="med"/>
          </a:ln>
        </p:spPr>
        <p:txBody>
          <a:bodyPr lIns="91425" tIns="91425" rIns="91425" bIns="91425" anchor="t" anchorCtr="0">
            <a:normAutofit lnSpcReduction="10000"/>
          </a:bodyPr>
          <a:lstStyle/>
          <a:p>
            <a:pPr marL="457200" lvl="0" indent="-361950" rtl="0">
              <a:lnSpc>
                <a:spcPct val="115000"/>
              </a:lnSpc>
              <a:spcBef>
                <a:spcPts val="0"/>
              </a:spcBef>
              <a:buClr>
                <a:srgbClr val="FFFFFF"/>
              </a:buClr>
              <a:buSzPct val="100000"/>
              <a:buFont typeface="Arial"/>
              <a:buChar char="●"/>
            </a:pPr>
            <a:r>
              <a:rPr lang="en" sz="2100" dirty="0">
                <a:solidFill>
                  <a:srgbClr val="FFFFFF"/>
                </a:solidFill>
                <a:latin typeface="Calibri"/>
                <a:ea typeface="Calibri"/>
                <a:cs typeface="Calibri"/>
                <a:sym typeface="Calibri"/>
              </a:rPr>
              <a:t>More disposable income</a:t>
            </a:r>
          </a:p>
          <a:p>
            <a:pPr lvl="0" rtl="0">
              <a:lnSpc>
                <a:spcPct val="115000"/>
              </a:lnSpc>
              <a:spcBef>
                <a:spcPts val="0"/>
              </a:spcBef>
              <a:buNone/>
            </a:pPr>
            <a:endParaRPr sz="2100" dirty="0">
              <a:solidFill>
                <a:srgbClr val="FFFFFF"/>
              </a:solidFill>
              <a:latin typeface="Calibri"/>
              <a:ea typeface="Calibri"/>
              <a:cs typeface="Calibri"/>
              <a:sym typeface="Calibri"/>
            </a:endParaRPr>
          </a:p>
          <a:p>
            <a:pPr marL="457200" lvl="0" indent="-361950" rtl="0">
              <a:lnSpc>
                <a:spcPct val="115000"/>
              </a:lnSpc>
              <a:spcBef>
                <a:spcPts val="0"/>
              </a:spcBef>
              <a:buClr>
                <a:srgbClr val="FFFFFF"/>
              </a:buClr>
              <a:buSzPct val="100000"/>
              <a:buFont typeface="Arial"/>
              <a:buChar char="●"/>
            </a:pPr>
            <a:r>
              <a:rPr lang="en" sz="2100" dirty="0">
                <a:solidFill>
                  <a:srgbClr val="FFFFFF"/>
                </a:solidFill>
                <a:latin typeface="Calibri"/>
                <a:ea typeface="Calibri"/>
                <a:cs typeface="Calibri"/>
                <a:sym typeface="Calibri"/>
              </a:rPr>
              <a:t>More local spending</a:t>
            </a:r>
          </a:p>
          <a:p>
            <a:pPr lvl="0" rtl="0">
              <a:lnSpc>
                <a:spcPct val="115000"/>
              </a:lnSpc>
              <a:spcBef>
                <a:spcPts val="0"/>
              </a:spcBef>
              <a:buNone/>
            </a:pPr>
            <a:endParaRPr sz="2100" dirty="0">
              <a:solidFill>
                <a:srgbClr val="FFFFFF"/>
              </a:solidFill>
              <a:latin typeface="Calibri"/>
              <a:ea typeface="Calibri"/>
              <a:cs typeface="Calibri"/>
              <a:sym typeface="Calibri"/>
            </a:endParaRPr>
          </a:p>
          <a:p>
            <a:pPr marL="457200" lvl="0" indent="-361950" rtl="0">
              <a:lnSpc>
                <a:spcPct val="115000"/>
              </a:lnSpc>
              <a:spcBef>
                <a:spcPts val="0"/>
              </a:spcBef>
              <a:buClr>
                <a:srgbClr val="FFFFFF"/>
              </a:buClr>
              <a:buSzPct val="100000"/>
              <a:buFont typeface="Arial"/>
              <a:buChar char="●"/>
            </a:pPr>
            <a:r>
              <a:rPr lang="en" sz="2100" dirty="0">
                <a:solidFill>
                  <a:srgbClr val="FFFFFF"/>
                </a:solidFill>
                <a:latin typeface="Calibri"/>
                <a:ea typeface="Calibri"/>
                <a:cs typeface="Calibri"/>
                <a:sym typeface="Calibri"/>
              </a:rPr>
              <a:t>More sales and income tax revenues</a:t>
            </a:r>
          </a:p>
        </p:txBody>
      </p:sp>
      <p:sp>
        <p:nvSpPr>
          <p:cNvPr id="282" name="Shape 282"/>
          <p:cNvSpPr txBox="1">
            <a:spLocks noGrp="1"/>
          </p:cNvSpPr>
          <p:nvPr>
            <p:ph type="body" idx="2"/>
          </p:nvPr>
        </p:nvSpPr>
        <p:spPr>
          <a:xfrm>
            <a:off x="4735825" y="2236800"/>
            <a:ext cx="4103700" cy="2371499"/>
          </a:xfrm>
          <a:prstGeom prst="rect">
            <a:avLst/>
          </a:prstGeom>
          <a:ln w="28575" cap="flat">
            <a:solidFill>
              <a:srgbClr val="FFFFFF"/>
            </a:solidFill>
            <a:prstDash val="solid"/>
            <a:round/>
            <a:headEnd type="none" w="med" len="med"/>
            <a:tailEnd type="none" w="med" len="med"/>
          </a:ln>
        </p:spPr>
        <p:txBody>
          <a:bodyPr lIns="91425" tIns="91425" rIns="91425" bIns="91425" anchor="t" anchorCtr="0">
            <a:normAutofit lnSpcReduction="10000"/>
          </a:bodyPr>
          <a:lstStyle/>
          <a:p>
            <a:pPr marL="457200" lvl="0" indent="-361950" rtl="0">
              <a:lnSpc>
                <a:spcPct val="115000"/>
              </a:lnSpc>
              <a:spcBef>
                <a:spcPts val="0"/>
              </a:spcBef>
              <a:buClr>
                <a:srgbClr val="FFFFFF"/>
              </a:buClr>
              <a:buSzPct val="100000"/>
              <a:buFont typeface="Arial"/>
              <a:buChar char="●"/>
            </a:pPr>
            <a:r>
              <a:rPr lang="en" sz="2100" dirty="0">
                <a:solidFill>
                  <a:srgbClr val="FFFFFF"/>
                </a:solidFill>
                <a:latin typeface="Calibri"/>
                <a:ea typeface="Calibri"/>
                <a:cs typeface="Calibri"/>
                <a:sym typeface="Calibri"/>
              </a:rPr>
              <a:t>Less income inequality</a:t>
            </a:r>
          </a:p>
          <a:p>
            <a:pPr lvl="0" rtl="0">
              <a:lnSpc>
                <a:spcPct val="115000"/>
              </a:lnSpc>
              <a:spcBef>
                <a:spcPts val="0"/>
              </a:spcBef>
              <a:buNone/>
            </a:pPr>
            <a:endParaRPr sz="2100" dirty="0">
              <a:solidFill>
                <a:srgbClr val="FFFFFF"/>
              </a:solidFill>
              <a:latin typeface="Calibri"/>
              <a:ea typeface="Calibri"/>
              <a:cs typeface="Calibri"/>
              <a:sym typeface="Calibri"/>
            </a:endParaRPr>
          </a:p>
          <a:p>
            <a:pPr marL="457200" lvl="0" indent="-361950" rtl="0">
              <a:lnSpc>
                <a:spcPct val="115000"/>
              </a:lnSpc>
              <a:spcBef>
                <a:spcPts val="0"/>
              </a:spcBef>
              <a:buClr>
                <a:srgbClr val="FFFFFF"/>
              </a:buClr>
              <a:buSzPct val="100000"/>
              <a:buFont typeface="Arial"/>
              <a:buChar char="●"/>
            </a:pPr>
            <a:r>
              <a:rPr lang="en" sz="2100" dirty="0">
                <a:solidFill>
                  <a:srgbClr val="FFFFFF"/>
                </a:solidFill>
                <a:latin typeface="Calibri"/>
                <a:ea typeface="Calibri"/>
                <a:cs typeface="Calibri"/>
                <a:sym typeface="Calibri"/>
              </a:rPr>
              <a:t>Less workers in poverty</a:t>
            </a:r>
          </a:p>
          <a:p>
            <a:pPr lvl="0" rtl="0">
              <a:lnSpc>
                <a:spcPct val="115000"/>
              </a:lnSpc>
              <a:spcBef>
                <a:spcPts val="0"/>
              </a:spcBef>
              <a:buNone/>
            </a:pPr>
            <a:endParaRPr sz="2100" dirty="0">
              <a:solidFill>
                <a:srgbClr val="FFFFFF"/>
              </a:solidFill>
              <a:latin typeface="Calibri"/>
              <a:ea typeface="Calibri"/>
              <a:cs typeface="Calibri"/>
              <a:sym typeface="Calibri"/>
            </a:endParaRPr>
          </a:p>
          <a:p>
            <a:pPr marL="457200" lvl="0" indent="-361950" rtl="0">
              <a:lnSpc>
                <a:spcPct val="115000"/>
              </a:lnSpc>
              <a:spcBef>
                <a:spcPts val="0"/>
              </a:spcBef>
              <a:buClr>
                <a:srgbClr val="FFFFFF"/>
              </a:buClr>
              <a:buSzPct val="100000"/>
              <a:buFont typeface="Arial"/>
              <a:buChar char="●"/>
            </a:pPr>
            <a:r>
              <a:rPr lang="en" sz="2100" dirty="0">
                <a:solidFill>
                  <a:srgbClr val="FFFFFF"/>
                </a:solidFill>
                <a:latin typeface="Calibri"/>
                <a:ea typeface="Calibri"/>
                <a:cs typeface="Calibri"/>
                <a:sym typeface="Calibri"/>
              </a:rPr>
              <a:t>Less reliance on government assistance programs</a:t>
            </a:r>
          </a:p>
        </p:txBody>
      </p:sp>
      <p:sp>
        <p:nvSpPr>
          <p:cNvPr id="283" name="Shape 283"/>
          <p:cNvSpPr txBox="1">
            <a:spLocks noGrp="1"/>
          </p:cNvSpPr>
          <p:nvPr>
            <p:ph type="body" idx="3"/>
          </p:nvPr>
        </p:nvSpPr>
        <p:spPr>
          <a:xfrm>
            <a:off x="457200" y="1063375"/>
            <a:ext cx="8507100" cy="752099"/>
          </a:xfrm>
          <a:prstGeom prst="rect">
            <a:avLst/>
          </a:prstGeom>
          <a:ln w="28575" cap="flat">
            <a:solidFill>
              <a:srgbClr val="FFFFFF"/>
            </a:solidFill>
            <a:prstDash val="solid"/>
            <a:round/>
            <a:headEnd type="none" w="med" len="med"/>
            <a:tailEnd type="none" w="med" len="med"/>
          </a:ln>
        </p:spPr>
        <p:txBody>
          <a:bodyPr lIns="91425" tIns="91425" rIns="91425" bIns="91425" anchor="t" anchorCtr="0">
            <a:normAutofit/>
          </a:bodyPr>
          <a:lstStyle/>
          <a:p>
            <a:pPr algn="ctr" rtl="0">
              <a:lnSpc>
                <a:spcPct val="115000"/>
              </a:lnSpc>
              <a:spcBef>
                <a:spcPts val="0"/>
              </a:spcBef>
              <a:buNone/>
            </a:pPr>
            <a:r>
              <a:rPr lang="en" sz="2800" b="1" u="sng" dirty="0" smtClean="0">
                <a:solidFill>
                  <a:srgbClr val="FFFFFF"/>
                </a:solidFill>
                <a:latin typeface="Calibri"/>
                <a:ea typeface="Calibri"/>
                <a:cs typeface="Calibri"/>
                <a:sym typeface="Calibri"/>
              </a:rPr>
              <a:t>Prevailing wage </a:t>
            </a:r>
            <a:r>
              <a:rPr lang="en" sz="2800" b="1" u="sng" dirty="0">
                <a:solidFill>
                  <a:srgbClr val="FFFFFF"/>
                </a:solidFill>
                <a:latin typeface="Calibri"/>
                <a:ea typeface="Calibri"/>
                <a:cs typeface="Calibri"/>
                <a:sym typeface="Calibri"/>
              </a:rPr>
              <a:t>raises and compresses </a:t>
            </a:r>
            <a:r>
              <a:rPr lang="en" sz="2800" b="1" u="sng" dirty="0" smtClean="0">
                <a:solidFill>
                  <a:srgbClr val="FFFFFF"/>
                </a:solidFill>
                <a:latin typeface="Calibri"/>
                <a:ea typeface="Calibri"/>
                <a:cs typeface="Calibri"/>
                <a:sym typeface="Calibri"/>
              </a:rPr>
              <a:t>wages</a:t>
            </a:r>
            <a:endParaRPr lang="en" sz="2800" b="1" u="sng" dirty="0">
              <a:solidFill>
                <a:srgbClr val="FFFFFF"/>
              </a:solidFill>
              <a:latin typeface="Calibri"/>
              <a:ea typeface="Calibri"/>
              <a:cs typeface="Calibri"/>
              <a:sym typeface="Calibri"/>
            </a:endParaRPr>
          </a:p>
        </p:txBody>
      </p:sp>
      <p:cxnSp>
        <p:nvCxnSpPr>
          <p:cNvPr id="284" name="Shape 284"/>
          <p:cNvCxnSpPr/>
          <p:nvPr/>
        </p:nvCxnSpPr>
        <p:spPr>
          <a:xfrm>
            <a:off x="2172225" y="2725462"/>
            <a:ext cx="0" cy="360299"/>
          </a:xfrm>
          <a:prstGeom prst="straightConnector1">
            <a:avLst/>
          </a:prstGeom>
          <a:noFill/>
          <a:ln w="28575" cap="flat">
            <a:solidFill>
              <a:srgbClr val="FFFFFF"/>
            </a:solidFill>
            <a:prstDash val="solid"/>
            <a:round/>
            <a:headEnd type="none" w="lg" len="lg"/>
            <a:tailEnd type="triangle" w="lg" len="lg"/>
          </a:ln>
        </p:spPr>
      </p:cxnSp>
      <p:cxnSp>
        <p:nvCxnSpPr>
          <p:cNvPr id="285" name="Shape 285"/>
          <p:cNvCxnSpPr/>
          <p:nvPr/>
        </p:nvCxnSpPr>
        <p:spPr>
          <a:xfrm>
            <a:off x="2172225" y="3334330"/>
            <a:ext cx="0" cy="360299"/>
          </a:xfrm>
          <a:prstGeom prst="straightConnector1">
            <a:avLst/>
          </a:prstGeom>
          <a:noFill/>
          <a:ln w="28575" cap="flat">
            <a:solidFill>
              <a:srgbClr val="FFFFFF"/>
            </a:solidFill>
            <a:prstDash val="solid"/>
            <a:round/>
            <a:headEnd type="none" w="lg" len="lg"/>
            <a:tailEnd type="triangle" w="lg" len="lg"/>
          </a:ln>
        </p:spPr>
      </p:cxnSp>
      <p:cxnSp>
        <p:nvCxnSpPr>
          <p:cNvPr id="286" name="Shape 286"/>
          <p:cNvCxnSpPr/>
          <p:nvPr/>
        </p:nvCxnSpPr>
        <p:spPr>
          <a:xfrm>
            <a:off x="6787675" y="2710633"/>
            <a:ext cx="0" cy="360299"/>
          </a:xfrm>
          <a:prstGeom prst="straightConnector1">
            <a:avLst/>
          </a:prstGeom>
          <a:noFill/>
          <a:ln w="28575" cap="flat">
            <a:solidFill>
              <a:srgbClr val="FFFFFF"/>
            </a:solidFill>
            <a:prstDash val="solid"/>
            <a:round/>
            <a:headEnd type="none" w="lg" len="lg"/>
            <a:tailEnd type="triangle" w="lg" len="lg"/>
          </a:ln>
        </p:spPr>
      </p:cxnSp>
      <p:cxnSp>
        <p:nvCxnSpPr>
          <p:cNvPr id="287" name="Shape 287"/>
          <p:cNvCxnSpPr/>
          <p:nvPr/>
        </p:nvCxnSpPr>
        <p:spPr>
          <a:xfrm>
            <a:off x="6787675" y="3334330"/>
            <a:ext cx="0" cy="360299"/>
          </a:xfrm>
          <a:prstGeom prst="straightConnector1">
            <a:avLst/>
          </a:prstGeom>
          <a:noFill/>
          <a:ln w="28575" cap="flat">
            <a:solidFill>
              <a:srgbClr val="FFFFFF"/>
            </a:solidFill>
            <a:prstDash val="solid"/>
            <a:round/>
            <a:headEnd type="none" w="lg" len="lg"/>
            <a:tailEnd type="triangle" w="lg" len="lg"/>
          </a:ln>
        </p:spPr>
      </p:cxnSp>
      <p:cxnSp>
        <p:nvCxnSpPr>
          <p:cNvPr id="288" name="Shape 288"/>
          <p:cNvCxnSpPr/>
          <p:nvPr/>
        </p:nvCxnSpPr>
        <p:spPr>
          <a:xfrm>
            <a:off x="2172225" y="1876487"/>
            <a:ext cx="0" cy="360299"/>
          </a:xfrm>
          <a:prstGeom prst="straightConnector1">
            <a:avLst/>
          </a:prstGeom>
          <a:noFill/>
          <a:ln w="28575" cap="flat">
            <a:solidFill>
              <a:srgbClr val="FFFFFF"/>
            </a:solidFill>
            <a:prstDash val="solid"/>
            <a:round/>
            <a:headEnd type="none" w="lg" len="lg"/>
            <a:tailEnd type="triangle" w="lg" len="lg"/>
          </a:ln>
        </p:spPr>
      </p:cxnSp>
      <p:cxnSp>
        <p:nvCxnSpPr>
          <p:cNvPr id="289" name="Shape 289"/>
          <p:cNvCxnSpPr/>
          <p:nvPr/>
        </p:nvCxnSpPr>
        <p:spPr>
          <a:xfrm>
            <a:off x="6787675" y="1876487"/>
            <a:ext cx="0" cy="360299"/>
          </a:xfrm>
          <a:prstGeom prst="straightConnector1">
            <a:avLst/>
          </a:prstGeom>
          <a:noFill/>
          <a:ln w="28575" cap="flat">
            <a:solidFill>
              <a:srgbClr val="FFFFFF"/>
            </a:solidFill>
            <a:prstDash val="solid"/>
            <a:round/>
            <a:headEnd type="none" w="lg" len="lg"/>
            <a:tailEnd type="triangle" w="lg" len="lg"/>
          </a:ln>
        </p:spPr>
      </p:cxnSp>
      <p:sp>
        <p:nvSpPr>
          <p:cNvPr id="14"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algn="ctr">
              <a:spcBef>
                <a:spcPts val="0"/>
              </a:spcBef>
              <a:buNone/>
            </a:pPr>
            <a:r>
              <a:rPr lang="en" sz="4000" dirty="0">
                <a:solidFill>
                  <a:srgbClr val="FFFF00"/>
                </a:solidFill>
                <a:latin typeface="Calibri"/>
                <a:ea typeface="Calibri"/>
                <a:cs typeface="Calibri"/>
                <a:sym typeface="Calibri"/>
              </a:rPr>
              <a:t>Prevailing Wage is the Right Choice</a:t>
            </a:r>
          </a:p>
        </p:txBody>
      </p:sp>
      <p:sp>
        <p:nvSpPr>
          <p:cNvPr id="296" name="Shape 296"/>
          <p:cNvSpPr txBox="1">
            <a:spLocks noGrp="1"/>
          </p:cNvSpPr>
          <p:nvPr>
            <p:ph type="body" idx="1"/>
          </p:nvPr>
        </p:nvSpPr>
        <p:spPr>
          <a:xfrm>
            <a:off x="457200" y="1200150"/>
            <a:ext cx="8229600" cy="3725699"/>
          </a:xfrm>
          <a:prstGeom prst="rect">
            <a:avLst/>
          </a:prstGeom>
        </p:spPr>
        <p:txBody>
          <a:bodyPr lIns="91425" tIns="91425" rIns="91425" bIns="91425" anchor="t" anchorCtr="0">
            <a:normAutofit/>
          </a:bodyPr>
          <a:lstStyle/>
          <a:p>
            <a:pPr lvl="0" rtl="0">
              <a:spcBef>
                <a:spcPts val="0"/>
              </a:spcBef>
              <a:buNone/>
            </a:pPr>
            <a:r>
              <a:rPr lang="en" sz="2800" dirty="0" smtClean="0">
                <a:solidFill>
                  <a:srgbClr val="FFFFFF"/>
                </a:solidFill>
                <a:latin typeface="Calibri"/>
                <a:ea typeface="Calibri"/>
                <a:cs typeface="Calibri"/>
                <a:sym typeface="Calibri"/>
              </a:rPr>
              <a:t>Prevailing wage is not a Right-Left issue</a:t>
            </a:r>
          </a:p>
          <a:p>
            <a:pPr lvl="0" rtl="0">
              <a:spcBef>
                <a:spcPts val="0"/>
              </a:spcBef>
              <a:buNone/>
            </a:pPr>
            <a:endParaRPr lang="en" sz="1600" dirty="0">
              <a:solidFill>
                <a:srgbClr val="FFFFFF"/>
              </a:solidFill>
              <a:latin typeface="Calibri"/>
              <a:ea typeface="Calibri"/>
              <a:cs typeface="Calibri"/>
              <a:sym typeface="Calibri"/>
            </a:endParaRPr>
          </a:p>
          <a:p>
            <a:pPr lvl="0" rtl="0">
              <a:spcBef>
                <a:spcPts val="0"/>
              </a:spcBef>
              <a:buNone/>
            </a:pPr>
            <a:r>
              <a:rPr lang="en" sz="2800" dirty="0" smtClean="0">
                <a:solidFill>
                  <a:srgbClr val="FFFFFF"/>
                </a:solidFill>
                <a:latin typeface="Calibri"/>
                <a:ea typeface="Calibri"/>
                <a:cs typeface="Calibri"/>
                <a:sym typeface="Calibri"/>
              </a:rPr>
              <a:t>Prevailing wage is a Right-Wrong issue</a:t>
            </a:r>
          </a:p>
          <a:p>
            <a:pPr lvl="0" rtl="0">
              <a:spcBef>
                <a:spcPts val="0"/>
              </a:spcBef>
              <a:buNone/>
            </a:pPr>
            <a:endParaRPr lang="en" sz="1600" dirty="0">
              <a:solidFill>
                <a:srgbClr val="FFFFFF"/>
              </a:solidFill>
              <a:latin typeface="Calibri"/>
              <a:ea typeface="Calibri"/>
              <a:cs typeface="Calibri"/>
              <a:sym typeface="Calibri"/>
            </a:endParaRPr>
          </a:p>
          <a:p>
            <a:pPr marL="914400" lvl="1" indent="-381000" rtl="0">
              <a:spcAft>
                <a:spcPts val="1200"/>
              </a:spcAft>
              <a:buClr>
                <a:srgbClr val="FFFFFF"/>
              </a:buClr>
              <a:buSzPct val="109090"/>
              <a:buFont typeface="Calibri"/>
              <a:buChar char="●"/>
            </a:pPr>
            <a:r>
              <a:rPr lang="en" dirty="0">
                <a:solidFill>
                  <a:srgbClr val="FFFFFF"/>
                </a:solidFill>
                <a:latin typeface="Calibri"/>
                <a:ea typeface="Calibri"/>
                <a:cs typeface="Calibri"/>
                <a:sym typeface="Calibri"/>
              </a:rPr>
              <a:t>Good </a:t>
            </a:r>
            <a:r>
              <a:rPr lang="en" dirty="0" smtClean="0">
                <a:solidFill>
                  <a:srgbClr val="FFFFFF"/>
                </a:solidFill>
                <a:latin typeface="Calibri"/>
                <a:ea typeface="Calibri"/>
                <a:cs typeface="Calibri"/>
                <a:sym typeface="Calibri"/>
              </a:rPr>
              <a:t>jobs </a:t>
            </a:r>
            <a:r>
              <a:rPr lang="en" dirty="0">
                <a:solidFill>
                  <a:srgbClr val="FFFFFF"/>
                </a:solidFill>
                <a:latin typeface="Calibri"/>
                <a:ea typeface="Calibri"/>
                <a:cs typeface="Calibri"/>
                <a:sym typeface="Calibri"/>
              </a:rPr>
              <a:t>vs </a:t>
            </a:r>
            <a:r>
              <a:rPr lang="en" dirty="0">
                <a:solidFill>
                  <a:srgbClr val="FFFFFF"/>
                </a:solidFill>
                <a:latin typeface="Calibri"/>
                <a:ea typeface="Calibri"/>
                <a:cs typeface="Calibri"/>
                <a:sym typeface="Calibri"/>
              </a:rPr>
              <a:t>b</a:t>
            </a:r>
            <a:r>
              <a:rPr lang="en" dirty="0" smtClean="0">
                <a:solidFill>
                  <a:srgbClr val="FFFFFF"/>
                </a:solidFill>
                <a:latin typeface="Calibri"/>
                <a:ea typeface="Calibri"/>
                <a:cs typeface="Calibri"/>
                <a:sym typeface="Calibri"/>
              </a:rPr>
              <a:t>ad </a:t>
            </a:r>
            <a:r>
              <a:rPr lang="en" dirty="0">
                <a:solidFill>
                  <a:srgbClr val="FFFFFF"/>
                </a:solidFill>
                <a:latin typeface="Calibri"/>
                <a:ea typeface="Calibri"/>
                <a:cs typeface="Calibri"/>
                <a:sym typeface="Calibri"/>
              </a:rPr>
              <a:t>j</a:t>
            </a:r>
            <a:r>
              <a:rPr lang="en" dirty="0" smtClean="0">
                <a:solidFill>
                  <a:srgbClr val="FFFFFF"/>
                </a:solidFill>
                <a:latin typeface="Calibri"/>
                <a:ea typeface="Calibri"/>
                <a:cs typeface="Calibri"/>
                <a:sym typeface="Calibri"/>
              </a:rPr>
              <a:t>obs</a:t>
            </a:r>
          </a:p>
          <a:p>
            <a:pPr marL="914400" lvl="1" indent="-381000" rtl="0">
              <a:spcAft>
                <a:spcPts val="1200"/>
              </a:spcAft>
              <a:buClr>
                <a:srgbClr val="FFFFFF"/>
              </a:buClr>
              <a:buSzPct val="109090"/>
              <a:buFont typeface="Calibri"/>
              <a:buChar char="●"/>
            </a:pPr>
            <a:r>
              <a:rPr lang="en" dirty="0" smtClean="0">
                <a:solidFill>
                  <a:srgbClr val="FFFFFF"/>
                </a:solidFill>
                <a:latin typeface="Calibri"/>
                <a:ea typeface="Calibri"/>
                <a:cs typeface="Calibri"/>
                <a:sym typeface="Calibri"/>
              </a:rPr>
              <a:t>Stable, skilled careers vs. unstable, low-wage jobs</a:t>
            </a:r>
            <a:endParaRPr lang="en" dirty="0">
              <a:solidFill>
                <a:srgbClr val="FFFFFF"/>
              </a:solidFill>
              <a:latin typeface="Calibri"/>
              <a:ea typeface="Calibri"/>
              <a:cs typeface="Calibri"/>
              <a:sym typeface="Calibri"/>
            </a:endParaRPr>
          </a:p>
          <a:p>
            <a:pPr marL="914400" lvl="1" indent="-368300" rtl="0">
              <a:spcAft>
                <a:spcPts val="1200"/>
              </a:spcAft>
              <a:buClr>
                <a:srgbClr val="FFFFFF"/>
              </a:buClr>
              <a:buSzPct val="100000"/>
              <a:buFont typeface="Calibri"/>
              <a:buChar char="●"/>
            </a:pPr>
            <a:r>
              <a:rPr lang="en" dirty="0" smtClean="0">
                <a:solidFill>
                  <a:srgbClr val="FFFFFF"/>
                </a:solidFill>
                <a:latin typeface="Calibri"/>
                <a:ea typeface="Calibri"/>
                <a:cs typeface="Calibri"/>
                <a:sym typeface="Calibri"/>
              </a:rPr>
              <a:t>Stronger </a:t>
            </a:r>
            <a:r>
              <a:rPr lang="en" dirty="0">
                <a:solidFill>
                  <a:srgbClr val="FFFFFF"/>
                </a:solidFill>
                <a:latin typeface="Calibri"/>
                <a:ea typeface="Calibri"/>
                <a:cs typeface="Calibri"/>
                <a:sym typeface="Calibri"/>
              </a:rPr>
              <a:t>economies vs weakened states &amp; cities</a:t>
            </a:r>
          </a:p>
          <a:p>
            <a:pPr marL="914400" lvl="1" indent="-368300">
              <a:spcAft>
                <a:spcPts val="1200"/>
              </a:spcAft>
              <a:buClr>
                <a:srgbClr val="FFFFFF"/>
              </a:buClr>
              <a:buSzPct val="100000"/>
              <a:buFont typeface="Calibri"/>
              <a:buChar char="●"/>
            </a:pPr>
            <a:r>
              <a:rPr lang="en" dirty="0">
                <a:solidFill>
                  <a:srgbClr val="FFFFFF"/>
                </a:solidFill>
                <a:latin typeface="Calibri"/>
                <a:ea typeface="Calibri"/>
                <a:cs typeface="Calibri"/>
                <a:sym typeface="Calibri"/>
              </a:rPr>
              <a:t>High volatility vs stable supply of skilled labor</a:t>
            </a: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smtClean="0">
                <a:solidFill>
                  <a:srgbClr val="FFFF00"/>
                </a:solidFill>
                <a:latin typeface="Calibri"/>
                <a:ea typeface="Calibri"/>
                <a:cs typeface="Calibri"/>
                <a:sym typeface="Calibri"/>
              </a:rPr>
              <a:t>Remember, Remember…</a:t>
            </a:r>
            <a:endParaRPr lang="en" sz="4000" dirty="0">
              <a:solidFill>
                <a:srgbClr val="FFFF00"/>
              </a:solidFill>
              <a:latin typeface="Calibri"/>
              <a:ea typeface="Calibri"/>
              <a:cs typeface="Calibri"/>
              <a:sym typeface="Calibri"/>
            </a:endParaRPr>
          </a:p>
        </p:txBody>
      </p:sp>
      <p:sp>
        <p:nvSpPr>
          <p:cNvPr id="231" name="Shape 231"/>
          <p:cNvSpPr txBox="1">
            <a:spLocks noGrp="1"/>
          </p:cNvSpPr>
          <p:nvPr>
            <p:ph type="body" idx="1"/>
          </p:nvPr>
        </p:nvSpPr>
        <p:spPr>
          <a:xfrm>
            <a:off x="457200" y="895350"/>
            <a:ext cx="8229600" cy="3991841"/>
          </a:xfrm>
          <a:prstGeom prst="rect">
            <a:avLst/>
          </a:prstGeom>
        </p:spPr>
        <p:txBody>
          <a:bodyPr lIns="91425" tIns="91425" rIns="91425" bIns="91425" anchor="t" anchorCtr="0">
            <a:noAutofit/>
          </a:bodyPr>
          <a:lstStyle/>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Promotes middle-class jobs with good wages</a:t>
            </a:r>
            <a:endParaRPr lang="en" sz="2800" dirty="0" smtClean="0">
              <a:solidFill>
                <a:srgbClr val="FFFFFF"/>
              </a:solidFill>
              <a:latin typeface="Calibri"/>
              <a:ea typeface="Calibri"/>
              <a:cs typeface="Calibri"/>
              <a:sym typeface="Calibri"/>
            </a:endParaRPr>
          </a:p>
          <a:p>
            <a:pPr marL="603250" indent="-514350">
              <a:lnSpc>
                <a:spcPct val="115000"/>
              </a:lnSpc>
              <a:spcAft>
                <a:spcPts val="1200"/>
              </a:spcAft>
              <a:buClr>
                <a:srgbClr val="FFFFFF"/>
              </a:buClr>
              <a:buFont typeface="+mj-lt"/>
              <a:buAutoNum type="arabicPeriod"/>
            </a:pPr>
            <a:r>
              <a:rPr lang="en-US" sz="2800" dirty="0">
                <a:solidFill>
                  <a:srgbClr val="FFFFFF"/>
                </a:solidFill>
                <a:latin typeface="Calibri"/>
                <a:ea typeface="Calibri"/>
                <a:cs typeface="Calibri"/>
                <a:sym typeface="Calibri"/>
              </a:rPr>
              <a:t>Promotes a skilled workforce that completes jobs right, on-time, the first </a:t>
            </a:r>
            <a:r>
              <a:rPr lang="en-US" sz="2800" dirty="0" smtClean="0">
                <a:solidFill>
                  <a:srgbClr val="FFFFFF"/>
                </a:solidFill>
                <a:latin typeface="Calibri"/>
                <a:ea typeface="Calibri"/>
                <a:cs typeface="Calibri"/>
                <a:sym typeface="Calibri"/>
              </a:rPr>
              <a:t>time</a:t>
            </a:r>
          </a:p>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S</a:t>
            </a:r>
            <a:r>
              <a:rPr lang="en-US" sz="2800" dirty="0" smtClean="0">
                <a:solidFill>
                  <a:srgbClr val="FFFFFF"/>
                </a:solidFill>
                <a:latin typeface="Calibri"/>
                <a:ea typeface="Calibri"/>
                <a:cs typeface="Calibri"/>
                <a:sym typeface="Calibri"/>
              </a:rPr>
              <a:t>upports high-quality, durable infrastructure</a:t>
            </a:r>
          </a:p>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Strengthens state and local economies</a:t>
            </a:r>
          </a:p>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Is </a:t>
            </a:r>
            <a:r>
              <a:rPr lang="en-US" sz="2800" dirty="0" smtClean="0">
                <a:solidFill>
                  <a:srgbClr val="FFFFFF"/>
                </a:solidFill>
                <a:latin typeface="Calibri"/>
                <a:ea typeface="Calibri"/>
                <a:cs typeface="Calibri"/>
                <a:sym typeface="Calibri"/>
              </a:rPr>
              <a:t>the best deal for taxpayers</a:t>
            </a:r>
            <a:endParaRPr lang="en" sz="2800" dirty="0" smtClean="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1621065197"/>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algn="ctr">
              <a:spcBef>
                <a:spcPts val="0"/>
              </a:spcBef>
              <a:buNone/>
            </a:pPr>
            <a:r>
              <a:rPr lang="en" sz="4000" dirty="0" smtClean="0">
                <a:solidFill>
                  <a:srgbClr val="FFFF00"/>
                </a:solidFill>
                <a:latin typeface="Calibri"/>
                <a:ea typeface="Calibri"/>
                <a:cs typeface="Calibri"/>
                <a:sym typeface="Calibri"/>
              </a:rPr>
              <a:t>Contact</a:t>
            </a:r>
            <a:endParaRPr lang="en" sz="4000" dirty="0">
              <a:solidFill>
                <a:srgbClr val="FFFF00"/>
              </a:solidFill>
              <a:latin typeface="Calibri"/>
              <a:ea typeface="Calibri"/>
              <a:cs typeface="Calibri"/>
              <a:sym typeface="Calibri"/>
            </a:endParaRPr>
          </a:p>
        </p:txBody>
      </p:sp>
      <p:sp>
        <p:nvSpPr>
          <p:cNvPr id="310" name="Shape 310"/>
          <p:cNvSpPr txBox="1">
            <a:spLocks noGrp="1"/>
          </p:cNvSpPr>
          <p:nvPr>
            <p:ph type="body" idx="1"/>
          </p:nvPr>
        </p:nvSpPr>
        <p:spPr>
          <a:xfrm>
            <a:off x="3886200" y="1762435"/>
            <a:ext cx="5159894" cy="1897186"/>
          </a:xfrm>
          <a:prstGeom prst="rect">
            <a:avLst/>
          </a:prstGeom>
        </p:spPr>
        <p:txBody>
          <a:bodyPr lIns="91425" tIns="91425" rIns="91425" bIns="91425" anchor="t" anchorCtr="0">
            <a:noAutofit/>
          </a:bodyPr>
          <a:lstStyle/>
          <a:p>
            <a:pPr marL="107950" lvl="0" rtl="0">
              <a:lnSpc>
                <a:spcPct val="115000"/>
              </a:lnSpc>
              <a:spcBef>
                <a:spcPts val="500"/>
              </a:spcBef>
              <a:spcAft>
                <a:spcPts val="600"/>
              </a:spcAft>
              <a:buClr>
                <a:srgbClr val="FFFFFF"/>
              </a:buClr>
              <a:buSzPct val="100000"/>
            </a:pPr>
            <a:r>
              <a:rPr lang="en" sz="1500" dirty="0" smtClean="0">
                <a:solidFill>
                  <a:srgbClr val="FFFFFF"/>
                </a:solidFill>
                <a:latin typeface="Calibri"/>
                <a:ea typeface="Calibri"/>
                <a:cs typeface="Calibri"/>
                <a:sym typeface="Calibri"/>
              </a:rPr>
              <a:t>Illinois </a:t>
            </a:r>
            <a:r>
              <a:rPr lang="en" sz="1500" dirty="0">
                <a:solidFill>
                  <a:srgbClr val="FFFFFF"/>
                </a:solidFill>
                <a:latin typeface="Calibri"/>
                <a:ea typeface="Calibri"/>
                <a:cs typeface="Calibri"/>
                <a:sym typeface="Calibri"/>
              </a:rPr>
              <a:t>Economic Policy Institute (ILEPI</a:t>
            </a:r>
            <a:r>
              <a:rPr lang="en" sz="1500" dirty="0" smtClean="0">
                <a:solidFill>
                  <a:srgbClr val="FFFFFF"/>
                </a:solidFill>
                <a:latin typeface="Calibri"/>
                <a:ea typeface="Calibri"/>
                <a:cs typeface="Calibri"/>
                <a:sym typeface="Calibri"/>
              </a:rPr>
              <a:t>) social media</a:t>
            </a:r>
            <a:r>
              <a:rPr lang="en" sz="1500" dirty="0" smtClean="0">
                <a:solidFill>
                  <a:srgbClr val="FFFFFF"/>
                </a:solidFill>
                <a:latin typeface="Calibri"/>
                <a:ea typeface="Calibri"/>
                <a:cs typeface="Calibri"/>
                <a:sym typeface="Calibri"/>
              </a:rPr>
              <a:t>:</a:t>
            </a:r>
          </a:p>
          <a:p>
            <a:pPr marL="107950" lvl="0" rtl="0">
              <a:lnSpc>
                <a:spcPct val="115000"/>
              </a:lnSpc>
              <a:spcBef>
                <a:spcPts val="500"/>
              </a:spcBef>
              <a:spcAft>
                <a:spcPts val="600"/>
              </a:spcAft>
              <a:buClr>
                <a:srgbClr val="FFFFFF"/>
              </a:buClr>
              <a:buSzPct val="100000"/>
            </a:pPr>
            <a:r>
              <a:rPr lang="en" sz="1500" dirty="0" smtClean="0">
                <a:solidFill>
                  <a:srgbClr val="57D3FF"/>
                </a:solidFill>
                <a:latin typeface="Calibri"/>
                <a:ea typeface="Calibri"/>
                <a:cs typeface="Calibri"/>
                <a:sym typeface="Calibri"/>
              </a:rPr>
              <a:t>		www.illinoisepi.org</a:t>
            </a:r>
          </a:p>
          <a:p>
            <a:pPr marL="107950" lvl="0" rtl="0">
              <a:lnSpc>
                <a:spcPct val="115000"/>
              </a:lnSpc>
              <a:spcBef>
                <a:spcPts val="500"/>
              </a:spcBef>
              <a:spcAft>
                <a:spcPts val="600"/>
              </a:spcAft>
              <a:buClr>
                <a:srgbClr val="FFFFFF"/>
              </a:buClr>
              <a:buSzPct val="100000"/>
            </a:pPr>
            <a:r>
              <a:rPr lang="en" sz="1500" dirty="0" smtClean="0">
                <a:solidFill>
                  <a:srgbClr val="57D3FF"/>
                </a:solidFill>
                <a:latin typeface="Calibri"/>
                <a:ea typeface="Calibri"/>
                <a:cs typeface="Calibri"/>
                <a:sym typeface="Calibri"/>
              </a:rPr>
              <a:t>        </a:t>
            </a:r>
            <a:r>
              <a:rPr lang="en" sz="1500" dirty="0" smtClean="0">
                <a:solidFill>
                  <a:srgbClr val="FFFFFF"/>
                </a:solidFill>
                <a:latin typeface="Calibri"/>
                <a:ea typeface="Calibri"/>
                <a:cs typeface="Calibri"/>
                <a:sym typeface="Calibri"/>
              </a:rPr>
              <a:t>Twitter: </a:t>
            </a:r>
            <a:r>
              <a:rPr lang="en" sz="1500" dirty="0" smtClean="0">
                <a:solidFill>
                  <a:srgbClr val="57D3FF"/>
                </a:solidFill>
                <a:latin typeface="Calibri"/>
                <a:ea typeface="Calibri"/>
                <a:cs typeface="Calibri"/>
                <a:sym typeface="Calibri"/>
              </a:rPr>
              <a:t>https</a:t>
            </a:r>
            <a:r>
              <a:rPr lang="en" sz="1500" dirty="0">
                <a:solidFill>
                  <a:srgbClr val="57D3FF"/>
                </a:solidFill>
                <a:latin typeface="Calibri"/>
                <a:ea typeface="Calibri"/>
                <a:cs typeface="Calibri"/>
                <a:sym typeface="Calibri"/>
              </a:rPr>
              <a:t>://</a:t>
            </a:r>
            <a:r>
              <a:rPr lang="en" sz="1500" dirty="0" smtClean="0">
                <a:solidFill>
                  <a:srgbClr val="57D3FF"/>
                </a:solidFill>
                <a:latin typeface="Calibri"/>
                <a:ea typeface="Calibri"/>
                <a:cs typeface="Calibri"/>
                <a:sym typeface="Calibri"/>
              </a:rPr>
              <a:t>twitter.com/IllinoisEPI</a:t>
            </a:r>
            <a:endParaRPr lang="en" sz="1500" dirty="0">
              <a:solidFill>
                <a:srgbClr val="57D3FF"/>
              </a:solidFill>
              <a:latin typeface="Calibri"/>
              <a:ea typeface="Calibri"/>
              <a:cs typeface="Calibri"/>
              <a:sym typeface="Calibri"/>
            </a:endParaRPr>
          </a:p>
          <a:p>
            <a:pPr marL="107950">
              <a:lnSpc>
                <a:spcPct val="115000"/>
              </a:lnSpc>
              <a:spcBef>
                <a:spcPts val="500"/>
              </a:spcBef>
              <a:spcAft>
                <a:spcPts val="600"/>
              </a:spcAft>
              <a:buClr>
                <a:srgbClr val="FFFFFF"/>
              </a:buClr>
            </a:pPr>
            <a:r>
              <a:rPr lang="en" sz="1500" dirty="0">
                <a:solidFill>
                  <a:srgbClr val="FFFFFF"/>
                </a:solidFill>
                <a:latin typeface="Calibri"/>
                <a:ea typeface="Calibri"/>
                <a:cs typeface="Calibri"/>
                <a:sym typeface="Calibri"/>
              </a:rPr>
              <a:t> </a:t>
            </a:r>
            <a:r>
              <a:rPr lang="en" sz="1500" dirty="0" smtClean="0">
                <a:solidFill>
                  <a:srgbClr val="FFFFFF"/>
                </a:solidFill>
                <a:latin typeface="Calibri"/>
                <a:ea typeface="Calibri"/>
                <a:cs typeface="Calibri"/>
                <a:sym typeface="Calibri"/>
              </a:rPr>
              <a:t>       Facebook: </a:t>
            </a:r>
            <a:r>
              <a:rPr lang="en-US" sz="1500" dirty="0">
                <a:solidFill>
                  <a:srgbClr val="57D3FF"/>
                </a:solidFill>
                <a:latin typeface="Calibri"/>
                <a:ea typeface="Calibri"/>
                <a:cs typeface="Calibri"/>
                <a:sym typeface="Calibri"/>
              </a:rPr>
              <a:t>https://www.facebook.com/IllinoisEPI/</a:t>
            </a:r>
            <a:endParaRPr lang="en" sz="1500" dirty="0">
              <a:solidFill>
                <a:srgbClr val="57D3FF"/>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47" y="1809750"/>
            <a:ext cx="3546959" cy="1882528"/>
          </a:xfrm>
          <a:prstGeom prst="rect">
            <a:avLst/>
          </a:prstGeom>
        </p:spPr>
      </p:pic>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4"/>
            </a:endParaRPr>
          </a:p>
        </p:txBody>
      </p:sp>
    </p:spTree>
    <p:extLst>
      <p:ext uri="{BB962C8B-B14F-4D97-AF65-F5344CB8AC3E}">
        <p14:creationId xmlns:p14="http://schemas.microsoft.com/office/powerpoint/2010/main" val="295598326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a:solidFill>
                  <a:srgbClr val="FFFF00"/>
                </a:solidFill>
                <a:latin typeface="Calibri"/>
                <a:ea typeface="Calibri"/>
                <a:cs typeface="Calibri"/>
                <a:sym typeface="Calibri"/>
              </a:rPr>
              <a:t>T</a:t>
            </a:r>
            <a:r>
              <a:rPr lang="en" sz="4000" dirty="0" smtClean="0">
                <a:solidFill>
                  <a:srgbClr val="FFFF00"/>
                </a:solidFill>
                <a:latin typeface="Calibri"/>
                <a:ea typeface="Calibri"/>
                <a:cs typeface="Calibri"/>
                <a:sym typeface="Calibri"/>
              </a:rPr>
              <a:t>he Market is Indifferent</a:t>
            </a:r>
            <a:endParaRPr lang="en" sz="4000" dirty="0">
              <a:solidFill>
                <a:srgbClr val="FFFF00"/>
              </a:solidFill>
              <a:latin typeface="Calibri"/>
              <a:ea typeface="Calibri"/>
              <a:cs typeface="Calibri"/>
              <a:sym typeface="Calibri"/>
            </a:endParaRPr>
          </a:p>
        </p:txBody>
      </p:sp>
      <p:sp>
        <p:nvSpPr>
          <p:cNvPr id="231" name="Shape 231"/>
          <p:cNvSpPr txBox="1">
            <a:spLocks noGrp="1"/>
          </p:cNvSpPr>
          <p:nvPr>
            <p:ph type="body" idx="1"/>
          </p:nvPr>
        </p:nvSpPr>
        <p:spPr>
          <a:xfrm>
            <a:off x="457200" y="1161492"/>
            <a:ext cx="8229600" cy="3725699"/>
          </a:xfrm>
          <a:prstGeom prst="rect">
            <a:avLst/>
          </a:prstGeom>
        </p:spPr>
        <p:txBody>
          <a:bodyPr lIns="91425" tIns="91425" rIns="91425" bIns="91425" anchor="t" anchorCtr="0">
            <a:normAutofit/>
          </a:bodyPr>
          <a:lstStyle/>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Wingdings" panose="05000000000000000000" pitchFamily="2" charset="2"/>
              </a:rPr>
              <a:t>Construction markets work most of the time</a:t>
            </a:r>
            <a:endParaRPr lang="en-US" sz="2800" dirty="0">
              <a:solidFill>
                <a:srgbClr val="FFFFFF"/>
              </a:solidFill>
              <a:latin typeface="Calibri"/>
              <a:ea typeface="Calibri"/>
              <a:cs typeface="Calibri"/>
              <a:sym typeface="Calibri"/>
            </a:endParaRPr>
          </a:p>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The market is </a:t>
            </a:r>
            <a:r>
              <a:rPr lang="en-US" sz="2800" b="1" i="1" dirty="0" smtClean="0">
                <a:solidFill>
                  <a:srgbClr val="FFFFFF"/>
                </a:solidFill>
                <a:latin typeface="Calibri"/>
                <a:ea typeface="Calibri"/>
                <a:cs typeface="Calibri"/>
                <a:sym typeface="Calibri"/>
              </a:rPr>
              <a:t>amoral</a:t>
            </a:r>
            <a:r>
              <a:rPr lang="en-US" sz="2800" dirty="0" smtClean="0">
                <a:solidFill>
                  <a:srgbClr val="FFFFFF"/>
                </a:solidFill>
                <a:latin typeface="Calibri"/>
                <a:ea typeface="Calibri"/>
                <a:cs typeface="Calibri"/>
                <a:sym typeface="Calibri"/>
              </a:rPr>
              <a:t> – not immoral, not moral</a:t>
            </a:r>
            <a:endParaRPr lang="en-US" sz="2800" dirty="0">
              <a:solidFill>
                <a:srgbClr val="FFFFFF"/>
              </a:solidFill>
              <a:latin typeface="Calibri"/>
              <a:ea typeface="Calibri"/>
              <a:cs typeface="Calibri"/>
              <a:sym typeface="Calibri"/>
            </a:endParaRPr>
          </a:p>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The market doesn’t care who wins or who loses</a:t>
            </a:r>
            <a:endParaRPr lang="en" sz="2800" dirty="0" smtClean="0">
              <a:solidFill>
                <a:srgbClr val="FFFFFF"/>
              </a:solidFill>
              <a:latin typeface="Calibri"/>
              <a:ea typeface="Calibri"/>
              <a:cs typeface="Calibri"/>
              <a:sym typeface="Calibri"/>
            </a:endParaRPr>
          </a:p>
          <a:p>
            <a:pPr marL="603250" indent="-514350">
              <a:lnSpc>
                <a:spcPct val="115000"/>
              </a:lnSpc>
              <a:spcAft>
                <a:spcPts val="1200"/>
              </a:spcAft>
              <a:buClr>
                <a:srgbClr val="FFFFFF"/>
              </a:buClr>
              <a:buFont typeface="Arial" panose="020B0604020202020204" pitchFamily="34" charset="0"/>
              <a:buChar char="•"/>
            </a:pPr>
            <a:r>
              <a:rPr lang="en-US" sz="2800" dirty="0">
                <a:solidFill>
                  <a:srgbClr val="FFFFFF"/>
                </a:solidFill>
                <a:latin typeface="Calibri"/>
                <a:ea typeface="Calibri"/>
                <a:cs typeface="Calibri"/>
                <a:sym typeface="Calibri"/>
              </a:rPr>
              <a:t>Public policy and government can intervene when </a:t>
            </a:r>
            <a:r>
              <a:rPr lang="en-US" sz="2800" dirty="0" smtClean="0">
                <a:solidFill>
                  <a:srgbClr val="FFFFFF"/>
                </a:solidFill>
                <a:latin typeface="Calibri"/>
                <a:ea typeface="Calibri"/>
                <a:cs typeface="Calibri"/>
                <a:sym typeface="Calibri"/>
              </a:rPr>
              <a:t>construction markets fail</a:t>
            </a:r>
            <a:endParaRPr lang="en-US" sz="2800" dirty="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2481094314"/>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66725" y="732792"/>
            <a:ext cx="8229600" cy="857400"/>
          </a:xfrm>
          <a:prstGeom prst="rect">
            <a:avLst/>
          </a:prstGeom>
        </p:spPr>
        <p:txBody>
          <a:bodyPr lIns="91425" tIns="91425" rIns="91425" bIns="91425" anchor="b" anchorCtr="0">
            <a:noAutofit/>
          </a:bodyPr>
          <a:lstStyle/>
          <a:p>
            <a:pPr lvl="0" algn="ctr" rtl="0">
              <a:spcBef>
                <a:spcPts val="0"/>
              </a:spcBef>
              <a:buNone/>
            </a:pPr>
            <a:r>
              <a:rPr lang="en" sz="4000" dirty="0" smtClean="0">
                <a:solidFill>
                  <a:srgbClr val="FFFF00"/>
                </a:solidFill>
                <a:latin typeface="Calibri"/>
                <a:ea typeface="Calibri"/>
                <a:cs typeface="Calibri"/>
                <a:sym typeface="Calibri"/>
              </a:rPr>
              <a:t>Public Bidding is Not the Same as Private Construction</a:t>
            </a:r>
            <a:endParaRPr lang="en" sz="4000" dirty="0">
              <a:solidFill>
                <a:srgbClr val="FFFF00"/>
              </a:solidFill>
              <a:latin typeface="Calibri"/>
              <a:ea typeface="Calibri"/>
              <a:cs typeface="Calibri"/>
              <a:sym typeface="Calibri"/>
            </a:endParaRPr>
          </a:p>
        </p:txBody>
      </p:sp>
      <p:sp>
        <p:nvSpPr>
          <p:cNvPr id="231" name="Shape 231"/>
          <p:cNvSpPr txBox="1">
            <a:spLocks noGrp="1"/>
          </p:cNvSpPr>
          <p:nvPr>
            <p:ph type="body" idx="1"/>
          </p:nvPr>
        </p:nvSpPr>
        <p:spPr>
          <a:xfrm>
            <a:off x="457200" y="1536455"/>
            <a:ext cx="8229600" cy="3296999"/>
          </a:xfrm>
          <a:prstGeom prst="rect">
            <a:avLst/>
          </a:prstGeom>
        </p:spPr>
        <p:txBody>
          <a:bodyPr lIns="91425" tIns="91425" rIns="91425" bIns="91425" anchor="t" anchorCtr="0">
            <a:normAutofit/>
          </a:bodyPr>
          <a:lstStyle/>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Wingdings" panose="05000000000000000000" pitchFamily="2" charset="2"/>
              </a:rPr>
              <a:t>Required to select the lowest bidder</a:t>
            </a:r>
            <a:endParaRPr lang="en-US" sz="2800" dirty="0">
              <a:solidFill>
                <a:srgbClr val="FFFFFF"/>
              </a:solidFill>
              <a:latin typeface="Calibri"/>
              <a:ea typeface="Calibri"/>
              <a:cs typeface="Calibri"/>
              <a:sym typeface="Calibri"/>
            </a:endParaRPr>
          </a:p>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Puts pressure on contractors to cut corners</a:t>
            </a:r>
            <a:endParaRPr lang="en-US" sz="2800" dirty="0">
              <a:solidFill>
                <a:srgbClr val="FFFFFF"/>
              </a:solidFill>
              <a:latin typeface="Calibri"/>
              <a:ea typeface="Calibri"/>
              <a:cs typeface="Calibri"/>
              <a:sym typeface="Calibri"/>
            </a:endParaRPr>
          </a:p>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Incentive to slash wages and cut training and benefits in order to win short-term work</a:t>
            </a:r>
            <a:endParaRPr lang="en" sz="2800" dirty="0" smtClean="0">
              <a:solidFill>
                <a:srgbClr val="FFFFFF"/>
              </a:solidFill>
              <a:latin typeface="Calibri"/>
              <a:ea typeface="Calibri"/>
              <a:cs typeface="Calibri"/>
              <a:sym typeface="Calibri"/>
            </a:endParaRPr>
          </a:p>
          <a:p>
            <a:pPr marL="603250" indent="-514350">
              <a:lnSpc>
                <a:spcPct val="115000"/>
              </a:lnSpc>
              <a:spcAft>
                <a:spcPts val="1200"/>
              </a:spcAft>
              <a:buClr>
                <a:srgbClr val="FFFFFF"/>
              </a:buClr>
              <a:buFont typeface="Arial" panose="020B0604020202020204" pitchFamily="34" charset="0"/>
              <a:buChar char="•"/>
            </a:pPr>
            <a:r>
              <a:rPr lang="en-US" sz="2800" dirty="0" smtClean="0">
                <a:solidFill>
                  <a:srgbClr val="FFFFFF"/>
                </a:solidFill>
                <a:latin typeface="Calibri"/>
                <a:ea typeface="Calibri"/>
                <a:cs typeface="Calibri"/>
                <a:sym typeface="Calibri"/>
              </a:rPr>
              <a:t>Prevailing wage levels the playing field</a:t>
            </a:r>
            <a:endParaRPr lang="en-US" sz="2800" dirty="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322983942"/>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1298972"/>
          </a:xfrm>
          <a:prstGeom prst="rect">
            <a:avLst/>
          </a:prstGeom>
        </p:spPr>
        <p:txBody>
          <a:bodyPr lIns="91425" tIns="91425" rIns="91425" bIns="91425" anchor="b" anchorCtr="0">
            <a:noAutofit/>
          </a:bodyPr>
          <a:lstStyle/>
          <a:p>
            <a:pPr lvl="0" algn="ctr" rtl="0">
              <a:spcBef>
                <a:spcPts val="0"/>
              </a:spcBef>
              <a:buNone/>
            </a:pPr>
            <a:r>
              <a:rPr lang="en" sz="4000" dirty="0" smtClean="0">
                <a:solidFill>
                  <a:srgbClr val="FFFF00"/>
                </a:solidFill>
                <a:latin typeface="Calibri"/>
                <a:ea typeface="Calibri"/>
                <a:cs typeface="Calibri"/>
                <a:sym typeface="Calibri"/>
              </a:rPr>
              <a:t>Prevailing Wage Puts Morality into the Construction Market</a:t>
            </a:r>
            <a:endParaRPr lang="en" sz="4000" dirty="0">
              <a:solidFill>
                <a:srgbClr val="FFFF00"/>
              </a:solidFill>
              <a:latin typeface="Calibri"/>
              <a:ea typeface="Calibri"/>
              <a:cs typeface="Calibri"/>
              <a:sym typeface="Calibri"/>
            </a:endParaRPr>
          </a:p>
        </p:txBody>
      </p:sp>
      <p:sp>
        <p:nvSpPr>
          <p:cNvPr id="231" name="Shape 231"/>
          <p:cNvSpPr txBox="1">
            <a:spLocks noGrp="1"/>
          </p:cNvSpPr>
          <p:nvPr>
            <p:ph type="body" idx="1"/>
          </p:nvPr>
        </p:nvSpPr>
        <p:spPr>
          <a:xfrm>
            <a:off x="457200" y="1352550"/>
            <a:ext cx="8229600" cy="3534641"/>
          </a:xfrm>
          <a:prstGeom prst="rect">
            <a:avLst/>
          </a:prstGeom>
        </p:spPr>
        <p:txBody>
          <a:bodyPr lIns="91425" tIns="91425" rIns="91425" bIns="91425" anchor="t" anchorCtr="0">
            <a:normAutofit fontScale="92500" lnSpcReduction="10000"/>
          </a:bodyPr>
          <a:lstStyle/>
          <a:p>
            <a:pPr marL="603250" lvl="0" indent="-514350" rtl="0">
              <a:lnSpc>
                <a:spcPct val="115000"/>
              </a:lnSpc>
              <a:spcAft>
                <a:spcPts val="1200"/>
              </a:spcAft>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Supports middle-class wages</a:t>
            </a:r>
          </a:p>
          <a:p>
            <a:pPr marL="603250" lvl="0" indent="-514350" rtl="0">
              <a:lnSpc>
                <a:spcPct val="115000"/>
              </a:lnSpc>
              <a:spcAft>
                <a:spcPts val="1200"/>
              </a:spcAft>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Cares for workers in retirement</a:t>
            </a:r>
          </a:p>
          <a:p>
            <a:pPr marL="603250" lvl="0" indent="-514350" rtl="0">
              <a:lnSpc>
                <a:spcPct val="115000"/>
              </a:lnSpc>
              <a:spcAft>
                <a:spcPts val="1200"/>
              </a:spcAft>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Invests in the next generation of workers</a:t>
            </a:r>
          </a:p>
          <a:p>
            <a:pPr marL="603250" lvl="0" indent="-514350" rtl="0">
              <a:lnSpc>
                <a:spcPct val="115000"/>
              </a:lnSpc>
              <a:spcAft>
                <a:spcPts val="1200"/>
              </a:spcAft>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Promotes high-quality construction at local market standards</a:t>
            </a:r>
            <a:endParaRPr lang="en-US" dirty="0">
              <a:solidFill>
                <a:srgbClr val="FFFFFF"/>
              </a:solidFill>
              <a:latin typeface="Calibri"/>
              <a:ea typeface="Calibri"/>
              <a:cs typeface="Calibri"/>
              <a:sym typeface="Calibri"/>
            </a:endParaRPr>
          </a:p>
          <a:p>
            <a:pPr marL="603250" lvl="0" indent="-514350" rtl="0">
              <a:lnSpc>
                <a:spcPct val="115000"/>
              </a:lnSpc>
              <a:spcAft>
                <a:spcPts val="1200"/>
              </a:spcAft>
              <a:buClr>
                <a:srgbClr val="FFFFFF"/>
              </a:buClr>
              <a:buSzPct val="100000"/>
              <a:buFont typeface="Arial" panose="020B0604020202020204" pitchFamily="34" charset="0"/>
              <a:buChar char="•"/>
            </a:pPr>
            <a:r>
              <a:rPr lang="en-US" dirty="0" smtClean="0">
                <a:solidFill>
                  <a:srgbClr val="FFFFFF"/>
                </a:solidFill>
                <a:latin typeface="Calibri"/>
                <a:ea typeface="Calibri"/>
                <a:cs typeface="Calibri"/>
                <a:sym typeface="Calibri"/>
              </a:rPr>
              <a:t>Keeps children safe and ensures their future</a:t>
            </a:r>
            <a:endParaRPr lang="en" dirty="0" smtClean="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4102454237"/>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smtClean="0">
                <a:solidFill>
                  <a:srgbClr val="FFFF00"/>
                </a:solidFill>
                <a:latin typeface="Calibri"/>
                <a:ea typeface="Calibri"/>
                <a:cs typeface="Calibri"/>
                <a:sym typeface="Calibri"/>
              </a:rPr>
              <a:t>Takeaways</a:t>
            </a:r>
            <a:endParaRPr lang="en" sz="4000" dirty="0">
              <a:solidFill>
                <a:srgbClr val="FFFF00"/>
              </a:solidFill>
              <a:latin typeface="Calibri"/>
              <a:ea typeface="Calibri"/>
              <a:cs typeface="Calibri"/>
              <a:sym typeface="Calibri"/>
            </a:endParaRPr>
          </a:p>
        </p:txBody>
      </p:sp>
      <p:sp>
        <p:nvSpPr>
          <p:cNvPr id="231" name="Shape 231"/>
          <p:cNvSpPr txBox="1">
            <a:spLocks noGrp="1"/>
          </p:cNvSpPr>
          <p:nvPr>
            <p:ph type="body" idx="1"/>
          </p:nvPr>
        </p:nvSpPr>
        <p:spPr>
          <a:xfrm>
            <a:off x="457200" y="895350"/>
            <a:ext cx="8229600" cy="3991841"/>
          </a:xfrm>
          <a:prstGeom prst="rect">
            <a:avLst/>
          </a:prstGeom>
        </p:spPr>
        <p:txBody>
          <a:bodyPr lIns="91425" tIns="91425" rIns="91425" bIns="91425" anchor="t" anchorCtr="0">
            <a:noAutofit/>
          </a:bodyPr>
          <a:lstStyle/>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Promotes middle-class jobs with good wages</a:t>
            </a:r>
            <a:endParaRPr lang="en" sz="2800" dirty="0" smtClean="0">
              <a:solidFill>
                <a:srgbClr val="FFFFFF"/>
              </a:solidFill>
              <a:latin typeface="Calibri"/>
              <a:ea typeface="Calibri"/>
              <a:cs typeface="Calibri"/>
              <a:sym typeface="Calibri"/>
            </a:endParaRPr>
          </a:p>
          <a:p>
            <a:pPr marL="603250" indent="-514350">
              <a:lnSpc>
                <a:spcPct val="115000"/>
              </a:lnSpc>
              <a:spcAft>
                <a:spcPts val="1200"/>
              </a:spcAft>
              <a:buClr>
                <a:srgbClr val="FFFFFF"/>
              </a:buClr>
              <a:buFont typeface="+mj-lt"/>
              <a:buAutoNum type="arabicPeriod"/>
            </a:pPr>
            <a:r>
              <a:rPr lang="en-US" sz="2800" dirty="0">
                <a:solidFill>
                  <a:srgbClr val="FFFFFF"/>
                </a:solidFill>
                <a:latin typeface="Calibri"/>
                <a:ea typeface="Calibri"/>
                <a:cs typeface="Calibri"/>
                <a:sym typeface="Calibri"/>
              </a:rPr>
              <a:t>Promotes a skilled workforce that completes jobs right, on-time, the first </a:t>
            </a:r>
            <a:r>
              <a:rPr lang="en-US" sz="2800" dirty="0" smtClean="0">
                <a:solidFill>
                  <a:srgbClr val="FFFFFF"/>
                </a:solidFill>
                <a:latin typeface="Calibri"/>
                <a:ea typeface="Calibri"/>
                <a:cs typeface="Calibri"/>
                <a:sym typeface="Calibri"/>
              </a:rPr>
              <a:t>time</a:t>
            </a:r>
          </a:p>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S</a:t>
            </a:r>
            <a:r>
              <a:rPr lang="en-US" sz="2800" dirty="0" smtClean="0">
                <a:solidFill>
                  <a:srgbClr val="FFFFFF"/>
                </a:solidFill>
                <a:latin typeface="Calibri"/>
                <a:ea typeface="Calibri"/>
                <a:cs typeface="Calibri"/>
                <a:sym typeface="Calibri"/>
              </a:rPr>
              <a:t>upports high-quality, durable infrastructure</a:t>
            </a:r>
          </a:p>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Strengthens state and local economies</a:t>
            </a:r>
          </a:p>
          <a:p>
            <a:pPr marL="603250" lvl="0" indent="-514350" rtl="0">
              <a:lnSpc>
                <a:spcPct val="115000"/>
              </a:lnSpc>
              <a:spcBef>
                <a:spcPts val="0"/>
              </a:spcBef>
              <a:spcAft>
                <a:spcPts val="1200"/>
              </a:spcAft>
              <a:buClr>
                <a:srgbClr val="FFFFFF"/>
              </a:buClr>
              <a:buSzPct val="100000"/>
              <a:buFont typeface="+mj-lt"/>
              <a:buAutoNum type="arabicPeriod"/>
            </a:pPr>
            <a:r>
              <a:rPr lang="en-US" sz="2800" dirty="0" smtClean="0">
                <a:solidFill>
                  <a:srgbClr val="FFFFFF"/>
                </a:solidFill>
                <a:latin typeface="Calibri"/>
                <a:ea typeface="Calibri"/>
                <a:cs typeface="Calibri"/>
                <a:sym typeface="Calibri"/>
              </a:rPr>
              <a:t>Is </a:t>
            </a:r>
            <a:r>
              <a:rPr lang="en-US" sz="2800" dirty="0" smtClean="0">
                <a:solidFill>
                  <a:srgbClr val="FFFFFF"/>
                </a:solidFill>
                <a:latin typeface="Calibri"/>
                <a:ea typeface="Calibri"/>
                <a:cs typeface="Calibri"/>
                <a:sym typeface="Calibri"/>
              </a:rPr>
              <a:t>the best deal for taxpayers</a:t>
            </a:r>
            <a:endParaRPr lang="en" sz="2800" dirty="0" smtClean="0">
              <a:solidFill>
                <a:srgbClr val="FFFFFF"/>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308316545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205970"/>
            <a:ext cx="8229600" cy="2594380"/>
          </a:xfrm>
          <a:prstGeom prst="rect">
            <a:avLst/>
          </a:prstGeom>
        </p:spPr>
        <p:txBody>
          <a:bodyPr lIns="91425" tIns="91425" rIns="91425" bIns="91425" anchor="b" anchorCtr="0">
            <a:normAutofit/>
          </a:bodyPr>
          <a:lstStyle/>
          <a:p>
            <a:pPr>
              <a:spcBef>
                <a:spcPts val="0"/>
              </a:spcBef>
              <a:buNone/>
            </a:pPr>
            <a:r>
              <a:rPr lang="en" dirty="0">
                <a:solidFill>
                  <a:srgbClr val="FFFF00"/>
                </a:solidFill>
              </a:rPr>
              <a:t>Prevailing Wage </a:t>
            </a:r>
            <a:r>
              <a:rPr lang="en" dirty="0" smtClean="0">
                <a:solidFill>
                  <a:srgbClr val="FFFF00"/>
                </a:solidFill>
              </a:rPr>
              <a:t>Helps Workers Access Ladders into the Middle Class</a:t>
            </a:r>
            <a:endParaRPr lang="en" dirty="0">
              <a:solidFill>
                <a:srgbClr val="FFFF00"/>
              </a:solidFill>
            </a:endParaRPr>
          </a:p>
        </p:txBody>
      </p:sp>
      <p:sp>
        <p:nvSpPr>
          <p:cNvPr id="5"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smtClean="0">
                <a:solidFill>
                  <a:srgbClr val="FFFF00"/>
                </a:solidFill>
                <a:latin typeface="Calibri"/>
                <a:ea typeface="Calibri"/>
                <a:cs typeface="Calibri"/>
                <a:sym typeface="Calibri"/>
              </a:rPr>
              <a:t>Prevailing Wage Raises Incomes</a:t>
            </a:r>
            <a:endParaRPr lang="en" sz="4000" dirty="0">
              <a:solidFill>
                <a:srgbClr val="FFFF00"/>
              </a:solidFill>
              <a:latin typeface="Calibri"/>
              <a:ea typeface="Calibri"/>
              <a:cs typeface="Calibri"/>
              <a:sym typeface="Calibri"/>
            </a:endParaRP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pic>
        <p:nvPicPr>
          <p:cNvPr id="2" name="Picture 1"/>
          <p:cNvPicPr>
            <a:picLocks noChangeAspect="1"/>
          </p:cNvPicPr>
          <p:nvPr/>
        </p:nvPicPr>
        <p:blipFill>
          <a:blip r:embed="rId4"/>
          <a:stretch>
            <a:fillRect/>
          </a:stretch>
        </p:blipFill>
        <p:spPr>
          <a:xfrm>
            <a:off x="957262" y="1110891"/>
            <a:ext cx="7229475" cy="3429000"/>
          </a:xfrm>
          <a:prstGeom prst="rect">
            <a:avLst/>
          </a:prstGeom>
        </p:spPr>
      </p:pic>
    </p:spTree>
    <p:extLst>
      <p:ext uri="{BB962C8B-B14F-4D97-AF65-F5344CB8AC3E}">
        <p14:creationId xmlns:p14="http://schemas.microsoft.com/office/powerpoint/2010/main" val="73197346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205978"/>
            <a:ext cx="8229600" cy="857400"/>
          </a:xfrm>
          <a:prstGeom prst="rect">
            <a:avLst/>
          </a:prstGeom>
        </p:spPr>
        <p:txBody>
          <a:bodyPr lIns="91425" tIns="91425" rIns="91425" bIns="91425" anchor="b" anchorCtr="0">
            <a:normAutofit/>
          </a:bodyPr>
          <a:lstStyle/>
          <a:p>
            <a:pPr lvl="0" algn="ctr" rtl="0">
              <a:spcBef>
                <a:spcPts val="0"/>
              </a:spcBef>
              <a:buNone/>
            </a:pPr>
            <a:r>
              <a:rPr lang="en" sz="4000" dirty="0" smtClean="0">
                <a:solidFill>
                  <a:srgbClr val="FFFF00"/>
                </a:solidFill>
                <a:latin typeface="Calibri"/>
                <a:ea typeface="Calibri"/>
                <a:cs typeface="Calibri"/>
                <a:sym typeface="Calibri"/>
              </a:rPr>
              <a:t>Prevailing Wage Raises Incomes</a:t>
            </a:r>
            <a:endParaRPr lang="en" sz="4000" dirty="0">
              <a:solidFill>
                <a:srgbClr val="FFFF00"/>
              </a:solidFill>
              <a:latin typeface="Calibri"/>
              <a:ea typeface="Calibri"/>
              <a:cs typeface="Calibri"/>
              <a:sym typeface="Calibri"/>
            </a:endParaRPr>
          </a:p>
        </p:txBody>
      </p:sp>
      <p:sp>
        <p:nvSpPr>
          <p:cNvPr id="231" name="Shape 231"/>
          <p:cNvSpPr txBox="1">
            <a:spLocks noGrp="1"/>
          </p:cNvSpPr>
          <p:nvPr>
            <p:ph type="body" idx="1"/>
          </p:nvPr>
        </p:nvSpPr>
        <p:spPr>
          <a:xfrm>
            <a:off x="457200" y="1085850"/>
            <a:ext cx="8229600" cy="3801341"/>
          </a:xfrm>
          <a:prstGeom prst="rect">
            <a:avLst/>
          </a:prstGeom>
        </p:spPr>
        <p:txBody>
          <a:bodyPr lIns="91425" tIns="91425" rIns="91425" bIns="91425" anchor="t" anchorCtr="0">
            <a:noAutofit/>
          </a:bodyPr>
          <a:lstStyle/>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Annual construction worker </a:t>
            </a:r>
            <a:r>
              <a:rPr lang="en-US" sz="2800" dirty="0" smtClean="0">
                <a:solidFill>
                  <a:srgbClr val="FFFFFF"/>
                </a:solidFill>
                <a:latin typeface="Calibri"/>
                <a:ea typeface="Calibri"/>
                <a:cs typeface="Calibri"/>
                <a:sym typeface="Calibri"/>
              </a:rPr>
              <a:t>e</a:t>
            </a:r>
            <a:r>
              <a:rPr lang="en-US" sz="2800" dirty="0" smtClean="0">
                <a:solidFill>
                  <a:srgbClr val="FFFFFF"/>
                </a:solidFill>
                <a:latin typeface="Calibri"/>
                <a:ea typeface="Calibri"/>
                <a:cs typeface="Calibri"/>
                <a:sym typeface="Calibri"/>
              </a:rPr>
              <a:t>arnings: +17%.</a:t>
            </a:r>
            <a:endParaRPr lang="en" sz="2800" dirty="0" smtClean="0">
              <a:solidFill>
                <a:srgbClr val="FFFFFF"/>
              </a:solidFill>
              <a:latin typeface="Calibri"/>
              <a:ea typeface="Calibri"/>
              <a:cs typeface="Calibri"/>
              <a:sym typeface="Calibri"/>
            </a:endParaRPr>
          </a:p>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Construction workers with health coverage: +17%</a:t>
            </a:r>
          </a:p>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Construction workers with pension: +15%</a:t>
            </a:r>
          </a:p>
          <a:p>
            <a:pPr marL="603250" lvl="0" indent="-514350" rtl="0">
              <a:lnSpc>
                <a:spcPct val="115000"/>
              </a:lnSpc>
              <a:spcBef>
                <a:spcPts val="0"/>
              </a:spcBef>
              <a:spcAft>
                <a:spcPts val="1200"/>
              </a:spcAft>
              <a:buClr>
                <a:srgbClr val="FFFFFF"/>
              </a:buClr>
              <a:buSzPct val="100000"/>
              <a:buFont typeface="Arial" panose="020B0604020202020204" pitchFamily="34" charset="0"/>
              <a:buChar char="•"/>
            </a:pPr>
            <a:r>
              <a:rPr lang="en-US" sz="2800" dirty="0" smtClean="0">
                <a:solidFill>
                  <a:srgbClr val="FFFFFF"/>
                </a:solidFill>
                <a:latin typeface="Calibri"/>
                <a:ea typeface="Calibri"/>
                <a:cs typeface="Calibri"/>
                <a:sym typeface="Calibri"/>
              </a:rPr>
              <a:t>Construction workers in poverty: -30%</a:t>
            </a:r>
          </a:p>
        </p:txBody>
      </p:sp>
      <p:sp>
        <p:nvSpPr>
          <p:cNvPr id="6" name="Shape 111"/>
          <p:cNvSpPr txBox="1"/>
          <p:nvPr/>
        </p:nvSpPr>
        <p:spPr>
          <a:xfrm>
            <a:off x="-88500" y="4857750"/>
            <a:ext cx="9321000" cy="347300"/>
          </a:xfrm>
          <a:prstGeom prst="rect">
            <a:avLst/>
          </a:prstGeom>
          <a:noFill/>
          <a:ln w="28575" cap="flat">
            <a:solidFill>
              <a:srgbClr val="FFFFFF"/>
            </a:solidFill>
            <a:prstDash val="solid"/>
            <a:round/>
            <a:headEnd type="none" w="med" len="med"/>
            <a:tailEnd type="none" w="med" len="med"/>
          </a:ln>
        </p:spPr>
        <p:txBody>
          <a:bodyPr lIns="91425" tIns="91425" rIns="91425" bIns="91425" anchor="t" anchorCtr="0">
            <a:normAutofit fontScale="92500" lnSpcReduction="20000"/>
          </a:bodyPr>
          <a:lstStyle/>
          <a:p>
            <a:pPr marL="457200" lvl="0" indent="457200"/>
            <a:r>
              <a:rPr lang="en" dirty="0">
                <a:solidFill>
                  <a:srgbClr val="FFFFFF"/>
                </a:solidFill>
                <a:latin typeface="Calibri"/>
                <a:ea typeface="Calibri"/>
                <a:cs typeface="Calibri"/>
                <a:sym typeface="Calibri"/>
              </a:rPr>
              <a:t> </a:t>
            </a:r>
            <a:r>
              <a:rPr lang="en" dirty="0" smtClean="0">
                <a:solidFill>
                  <a:srgbClr val="FFFFFF"/>
                </a:solidFill>
                <a:latin typeface="Calibri"/>
                <a:ea typeface="Calibri"/>
                <a:cs typeface="Calibri"/>
                <a:sym typeface="Calibri"/>
              </a:rPr>
              <a:t>   Frank </a:t>
            </a:r>
            <a:r>
              <a:rPr lang="en" dirty="0">
                <a:solidFill>
                  <a:srgbClr val="FFFFFF"/>
                </a:solidFill>
                <a:latin typeface="Calibri"/>
                <a:ea typeface="Calibri"/>
                <a:cs typeface="Calibri"/>
                <a:sym typeface="Calibri"/>
              </a:rPr>
              <a:t>Manzo IV  -  </a:t>
            </a:r>
            <a:r>
              <a:rPr lang="en" dirty="0">
                <a:solidFill>
                  <a:srgbClr val="00FFFF"/>
                </a:solidFill>
                <a:latin typeface="Calibri"/>
                <a:ea typeface="Calibri"/>
                <a:cs typeface="Calibri"/>
                <a:sym typeface="Calibri"/>
              </a:rPr>
              <a:t>fmanzo@illinoisepi.org</a:t>
            </a:r>
            <a:r>
              <a:rPr lang="en" dirty="0">
                <a:solidFill>
                  <a:srgbClr val="FFFFFF"/>
                </a:solidFill>
                <a:latin typeface="Calibri"/>
                <a:ea typeface="Calibri"/>
                <a:cs typeface="Calibri"/>
                <a:sym typeface="Calibri"/>
              </a:rPr>
              <a:t>    ///    </a:t>
            </a:r>
            <a:r>
              <a:rPr lang="en" dirty="0" smtClean="0">
                <a:solidFill>
                  <a:srgbClr val="FFFFFF"/>
                </a:solidFill>
                <a:latin typeface="Calibri"/>
                <a:ea typeface="Calibri"/>
                <a:cs typeface="Calibri"/>
                <a:sym typeface="Calibri"/>
              </a:rPr>
              <a:t>Illinois Economic Policy Institute – </a:t>
            </a:r>
            <a:r>
              <a:rPr lang="en" dirty="0" smtClean="0">
                <a:solidFill>
                  <a:srgbClr val="00FFFF"/>
                </a:solidFill>
                <a:latin typeface="Calibri"/>
                <a:ea typeface="Calibri"/>
                <a:cs typeface="Calibri"/>
                <a:sym typeface="Calibri"/>
              </a:rPr>
              <a:t>www.illinoisepi.org</a:t>
            </a:r>
            <a:endParaRPr lang="en" dirty="0">
              <a:solidFill>
                <a:srgbClr val="00FFFF"/>
              </a:solidFill>
              <a:latin typeface="Calibri"/>
              <a:ea typeface="Calibri"/>
              <a:cs typeface="Calibri"/>
              <a:sym typeface="Calibri"/>
              <a:hlinkClick r:id="rId3"/>
            </a:endParaRPr>
          </a:p>
        </p:txBody>
      </p:sp>
    </p:spTree>
    <p:extLst>
      <p:ext uri="{BB962C8B-B14F-4D97-AF65-F5344CB8AC3E}">
        <p14:creationId xmlns:p14="http://schemas.microsoft.com/office/powerpoint/2010/main" val="263768856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2767</TotalTime>
  <Words>3417</Words>
  <Application>Microsoft Office PowerPoint</Application>
  <PresentationFormat>On-screen Show (16:9)</PresentationFormat>
  <Paragraphs>205</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Cambria</vt:lpstr>
      <vt:lpstr>Wingdings</vt:lpstr>
      <vt:lpstr>simple-light</vt:lpstr>
      <vt:lpstr>Office Theme</vt:lpstr>
      <vt:lpstr>The Economics of Prevailing Wage</vt:lpstr>
      <vt:lpstr>What Is Prevailing Wage?</vt:lpstr>
      <vt:lpstr>The Market is Indifferent</vt:lpstr>
      <vt:lpstr>Public Bidding is Not the Same as Private Construction</vt:lpstr>
      <vt:lpstr>Prevailing Wage Puts Morality into the Construction Market</vt:lpstr>
      <vt:lpstr>Takeaways</vt:lpstr>
      <vt:lpstr>Prevailing Wage Helps Workers Access Ladders into the Middle Class</vt:lpstr>
      <vt:lpstr>Prevailing Wage Raises Incomes</vt:lpstr>
      <vt:lpstr>Prevailing Wage Raises Incomes</vt:lpstr>
      <vt:lpstr>Prevailing Wage Supports the Largest Privately-Financed System of Higher Education in America</vt:lpstr>
      <vt:lpstr>Apprenticeship Training vs. Typical Bachelors Degree</vt:lpstr>
      <vt:lpstr>PW Helps Build Careers, Not Just Jobs</vt:lpstr>
      <vt:lpstr>Prevailing Wage Supports High-Quality Infrastructure That is Safe and Durable</vt:lpstr>
      <vt:lpstr>Net Effects: Increase in Productivity</vt:lpstr>
      <vt:lpstr>Productive Workers are Paid More</vt:lpstr>
      <vt:lpstr>Debunks the Cost Myth</vt:lpstr>
      <vt:lpstr>Better Infrastructure = Better Economy</vt:lpstr>
      <vt:lpstr>Indiana Example</vt:lpstr>
      <vt:lpstr>Prevailing Wage Strengthens State and Local Economies</vt:lpstr>
      <vt:lpstr>High-Road Economic Development</vt:lpstr>
      <vt:lpstr>Jobs, Jobs, Jobs</vt:lpstr>
      <vt:lpstr>What if Illinois Repealed Prevailing Wage?</vt:lpstr>
      <vt:lpstr>If Illinois Repealed Prevailing Wage…</vt:lpstr>
      <vt:lpstr>Prevailing Wage is the Best Deal for Taxpayers</vt:lpstr>
      <vt:lpstr>Prevailing Wage Reduces Reliance on Public Assistance</vt:lpstr>
      <vt:lpstr>The Best Deal for Taxpayers</vt:lpstr>
      <vt:lpstr>Prevailing Wage is the Right Choice</vt:lpstr>
      <vt:lpstr>Remember, Remember…</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Prevailing Wages  +     Fair Competition    =  Middle Class Jobs</dc:title>
  <dc:creator>Frank Manzo</dc:creator>
  <cp:lastModifiedBy>Frank Manzo</cp:lastModifiedBy>
  <cp:revision>56</cp:revision>
  <dcterms:modified xsi:type="dcterms:W3CDTF">2017-10-24T14:44:50Z</dcterms:modified>
</cp:coreProperties>
</file>