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Lst>
  <p:notesMasterIdLst>
    <p:notesMasterId r:id="rId49"/>
  </p:notesMasterIdLst>
  <p:handoutMasterIdLst>
    <p:handoutMasterId r:id="rId50"/>
  </p:handoutMasterIdLst>
  <p:sldIdLst>
    <p:sldId id="414" r:id="rId2"/>
    <p:sldId id="410" r:id="rId3"/>
    <p:sldId id="415" r:id="rId4"/>
    <p:sldId id="416" r:id="rId5"/>
    <p:sldId id="417" r:id="rId6"/>
    <p:sldId id="411" r:id="rId7"/>
    <p:sldId id="258" r:id="rId8"/>
    <p:sldId id="401" r:id="rId9"/>
    <p:sldId id="402" r:id="rId10"/>
    <p:sldId id="351" r:id="rId11"/>
    <p:sldId id="389" r:id="rId12"/>
    <p:sldId id="393" r:id="rId13"/>
    <p:sldId id="376" r:id="rId14"/>
    <p:sldId id="264" r:id="rId15"/>
    <p:sldId id="392" r:id="rId16"/>
    <p:sldId id="390" r:id="rId17"/>
    <p:sldId id="395" r:id="rId18"/>
    <p:sldId id="375" r:id="rId19"/>
    <p:sldId id="377" r:id="rId20"/>
    <p:sldId id="379" r:id="rId21"/>
    <p:sldId id="403" r:id="rId22"/>
    <p:sldId id="380" r:id="rId23"/>
    <p:sldId id="418" r:id="rId24"/>
    <p:sldId id="383" r:id="rId25"/>
    <p:sldId id="396" r:id="rId26"/>
    <p:sldId id="404" r:id="rId27"/>
    <p:sldId id="419" r:id="rId28"/>
    <p:sldId id="405" r:id="rId29"/>
    <p:sldId id="412" r:id="rId30"/>
    <p:sldId id="385" r:id="rId31"/>
    <p:sldId id="397" r:id="rId32"/>
    <p:sldId id="406" r:id="rId33"/>
    <p:sldId id="398" r:id="rId34"/>
    <p:sldId id="399" r:id="rId35"/>
    <p:sldId id="407" r:id="rId36"/>
    <p:sldId id="408" r:id="rId37"/>
    <p:sldId id="386" r:id="rId38"/>
    <p:sldId id="387" r:id="rId39"/>
    <p:sldId id="343" r:id="rId40"/>
    <p:sldId id="298" r:id="rId41"/>
    <p:sldId id="333" r:id="rId42"/>
    <p:sldId id="360" r:id="rId43"/>
    <p:sldId id="365" r:id="rId44"/>
    <p:sldId id="299" r:id="rId45"/>
    <p:sldId id="345" r:id="rId46"/>
    <p:sldId id="400" r:id="rId47"/>
    <p:sldId id="409"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FFCC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96" autoAdjust="0"/>
  </p:normalViewPr>
  <p:slideViewPr>
    <p:cSldViewPr>
      <p:cViewPr varScale="1">
        <p:scale>
          <a:sx n="77" d="100"/>
          <a:sy n="77" d="100"/>
        </p:scale>
        <p:origin x="812" y="84"/>
      </p:cViewPr>
      <p:guideLst>
        <p:guide orient="horz" pos="2160"/>
        <p:guide pos="2880"/>
      </p:guideLst>
    </p:cSldViewPr>
  </p:slideViewPr>
  <p:outlineViewPr>
    <p:cViewPr>
      <p:scale>
        <a:sx n="33" d="100"/>
        <a:sy n="33" d="100"/>
      </p:scale>
      <p:origin x="0" y="194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59074"/>
          </a:xfrm>
          <a:prstGeom prst="rect">
            <a:avLst/>
          </a:prstGeom>
        </p:spPr>
        <p:txBody>
          <a:bodyPr vert="horz" lIns="90443" tIns="45222" rIns="90443" bIns="45222" rtlCol="0"/>
          <a:lstStyle>
            <a:lvl1pPr algn="l">
              <a:defRPr sz="1200"/>
            </a:lvl1pPr>
          </a:lstStyle>
          <a:p>
            <a:endParaRPr lang="en-US" dirty="0"/>
          </a:p>
        </p:txBody>
      </p:sp>
      <p:sp>
        <p:nvSpPr>
          <p:cNvPr id="3" name="Date Placeholder 2"/>
          <p:cNvSpPr>
            <a:spLocks noGrp="1"/>
          </p:cNvSpPr>
          <p:nvPr>
            <p:ph type="dt" sz="quarter" idx="1"/>
          </p:nvPr>
        </p:nvSpPr>
        <p:spPr>
          <a:xfrm>
            <a:off x="3883827" y="0"/>
            <a:ext cx="2972590" cy="459074"/>
          </a:xfrm>
          <a:prstGeom prst="rect">
            <a:avLst/>
          </a:prstGeom>
        </p:spPr>
        <p:txBody>
          <a:bodyPr vert="horz" lIns="90443" tIns="45222" rIns="90443" bIns="45222" rtlCol="0"/>
          <a:lstStyle>
            <a:lvl1pPr algn="r">
              <a:defRPr sz="1200"/>
            </a:lvl1pPr>
          </a:lstStyle>
          <a:p>
            <a:fld id="{62D9D8D4-D0B8-4D00-B90C-CC2C2821C497}" type="datetimeFigureOut">
              <a:rPr lang="en-US" smtClean="0"/>
              <a:t>2/20/2018</a:t>
            </a:fld>
            <a:endParaRPr lang="en-US" dirty="0"/>
          </a:p>
        </p:txBody>
      </p:sp>
      <p:sp>
        <p:nvSpPr>
          <p:cNvPr id="4" name="Footer Placeholder 3"/>
          <p:cNvSpPr>
            <a:spLocks noGrp="1"/>
          </p:cNvSpPr>
          <p:nvPr>
            <p:ph type="ftr" sz="quarter" idx="2"/>
          </p:nvPr>
        </p:nvSpPr>
        <p:spPr>
          <a:xfrm>
            <a:off x="1" y="8684927"/>
            <a:ext cx="2972591" cy="459074"/>
          </a:xfrm>
          <a:prstGeom prst="rect">
            <a:avLst/>
          </a:prstGeom>
        </p:spPr>
        <p:txBody>
          <a:bodyPr vert="horz" lIns="90443" tIns="45222" rIns="90443" bIns="4522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3827" y="8684927"/>
            <a:ext cx="2972590" cy="459074"/>
          </a:xfrm>
          <a:prstGeom prst="rect">
            <a:avLst/>
          </a:prstGeom>
        </p:spPr>
        <p:txBody>
          <a:bodyPr vert="horz" lIns="90443" tIns="45222" rIns="90443" bIns="45222" rtlCol="0" anchor="b"/>
          <a:lstStyle>
            <a:lvl1pPr algn="r">
              <a:defRPr sz="1200"/>
            </a:lvl1pPr>
          </a:lstStyle>
          <a:p>
            <a:fld id="{401059BA-C205-43BE-BCEA-DFFDED188B51}" type="slidenum">
              <a:rPr lang="en-US" smtClean="0"/>
              <a:t>‹#›</a:t>
            </a:fld>
            <a:endParaRPr lang="en-US" dirty="0"/>
          </a:p>
        </p:txBody>
      </p:sp>
    </p:spTree>
    <p:extLst>
      <p:ext uri="{BB962C8B-B14F-4D97-AF65-F5344CB8AC3E}">
        <p14:creationId xmlns:p14="http://schemas.microsoft.com/office/powerpoint/2010/main" val="960875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90443" tIns="45222" rIns="90443" bIns="45222" rtlCol="0"/>
          <a:lstStyle>
            <a:lvl1pPr algn="l">
              <a:defRPr sz="1200"/>
            </a:lvl1pPr>
          </a:lstStyle>
          <a:p>
            <a:pPr>
              <a:defRPr/>
            </a:pPr>
            <a:endParaRPr lang="en-US" dirty="0"/>
          </a:p>
        </p:txBody>
      </p:sp>
      <p:sp>
        <p:nvSpPr>
          <p:cNvPr id="3" name="Date Placeholder 2"/>
          <p:cNvSpPr>
            <a:spLocks noGrp="1"/>
          </p:cNvSpPr>
          <p:nvPr>
            <p:ph type="dt" idx="1"/>
          </p:nvPr>
        </p:nvSpPr>
        <p:spPr>
          <a:xfrm>
            <a:off x="3884026" y="0"/>
            <a:ext cx="2972421" cy="457513"/>
          </a:xfrm>
          <a:prstGeom prst="rect">
            <a:avLst/>
          </a:prstGeom>
        </p:spPr>
        <p:txBody>
          <a:bodyPr vert="horz" lIns="90443" tIns="45222" rIns="90443" bIns="45222" rtlCol="0"/>
          <a:lstStyle>
            <a:lvl1pPr algn="r">
              <a:defRPr sz="1200"/>
            </a:lvl1pPr>
          </a:lstStyle>
          <a:p>
            <a:pPr>
              <a:defRPr/>
            </a:pPr>
            <a:fld id="{D973599C-821E-46F2-B0B8-81AF6C005D64}" type="datetimeFigureOut">
              <a:rPr lang="en-US"/>
              <a:pPr>
                <a:defRPr/>
              </a:pPr>
              <a:t>2/20/2018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0443" tIns="45222" rIns="90443" bIns="45222" rtlCol="0" anchor="ctr"/>
          <a:lstStyle/>
          <a:p>
            <a:pPr lvl="0"/>
            <a:endParaRPr lang="en-US" noProof="0" dirty="0"/>
          </a:p>
        </p:txBody>
      </p:sp>
      <p:sp>
        <p:nvSpPr>
          <p:cNvPr id="5" name="Notes Placeholder 4"/>
          <p:cNvSpPr>
            <a:spLocks noGrp="1"/>
          </p:cNvSpPr>
          <p:nvPr>
            <p:ph type="body" sz="quarter" idx="3"/>
          </p:nvPr>
        </p:nvSpPr>
        <p:spPr>
          <a:xfrm>
            <a:off x="686421" y="4344026"/>
            <a:ext cx="5485158" cy="4114488"/>
          </a:xfrm>
          <a:prstGeom prst="rect">
            <a:avLst/>
          </a:prstGeom>
        </p:spPr>
        <p:txBody>
          <a:bodyPr vert="horz" lIns="90443" tIns="45222" rIns="90443" bIns="4522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84926"/>
            <a:ext cx="2972421" cy="457513"/>
          </a:xfrm>
          <a:prstGeom prst="rect">
            <a:avLst/>
          </a:prstGeom>
        </p:spPr>
        <p:txBody>
          <a:bodyPr vert="horz" lIns="90443" tIns="45222" rIns="90443" bIns="45222"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026" y="8684926"/>
            <a:ext cx="2972421" cy="457513"/>
          </a:xfrm>
          <a:prstGeom prst="rect">
            <a:avLst/>
          </a:prstGeom>
        </p:spPr>
        <p:txBody>
          <a:bodyPr vert="horz" lIns="90443" tIns="45222" rIns="90443" bIns="45222" rtlCol="0" anchor="b"/>
          <a:lstStyle>
            <a:lvl1pPr algn="r">
              <a:defRPr sz="1200"/>
            </a:lvl1pPr>
          </a:lstStyle>
          <a:p>
            <a:pPr>
              <a:defRPr/>
            </a:pPr>
            <a:fld id="{38ABE8FF-D9F8-4A7C-AD13-4C404947311B}" type="slidenum">
              <a:rPr lang="en-US"/>
              <a:pPr>
                <a:defRPr/>
              </a:pPr>
              <a:t>‹#›</a:t>
            </a:fld>
            <a:endParaRPr lang="en-US" dirty="0"/>
          </a:p>
        </p:txBody>
      </p:sp>
    </p:spTree>
    <p:extLst>
      <p:ext uri="{BB962C8B-B14F-4D97-AF65-F5344CB8AC3E}">
        <p14:creationId xmlns:p14="http://schemas.microsoft.com/office/powerpoint/2010/main" val="318904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6842" indent="-279554">
              <a:spcBef>
                <a:spcPct val="30000"/>
              </a:spcBef>
              <a:defRPr sz="1200">
                <a:solidFill>
                  <a:schemeClr val="tx1"/>
                </a:solidFill>
                <a:latin typeface="Times New Roman" panose="02020603050405020304" pitchFamily="18" charset="0"/>
              </a:defRPr>
            </a:lvl2pPr>
            <a:lvl3pPr marL="1118218" indent="-223643">
              <a:spcBef>
                <a:spcPct val="30000"/>
              </a:spcBef>
              <a:defRPr sz="1200">
                <a:solidFill>
                  <a:schemeClr val="tx1"/>
                </a:solidFill>
                <a:latin typeface="Times New Roman" panose="02020603050405020304" pitchFamily="18" charset="0"/>
              </a:defRPr>
            </a:lvl3pPr>
            <a:lvl4pPr marL="1565506" indent="-223643">
              <a:spcBef>
                <a:spcPct val="30000"/>
              </a:spcBef>
              <a:defRPr sz="1200">
                <a:solidFill>
                  <a:schemeClr val="tx1"/>
                </a:solidFill>
                <a:latin typeface="Times New Roman" panose="02020603050405020304" pitchFamily="18" charset="0"/>
              </a:defRPr>
            </a:lvl4pPr>
            <a:lvl5pPr marL="2012793" indent="-223643">
              <a:spcBef>
                <a:spcPct val="30000"/>
              </a:spcBef>
              <a:defRPr sz="1200">
                <a:solidFill>
                  <a:schemeClr val="tx1"/>
                </a:solidFill>
                <a:latin typeface="Times New Roman" panose="02020603050405020304" pitchFamily="18" charset="0"/>
              </a:defRPr>
            </a:lvl5pPr>
            <a:lvl6pPr marL="2460081" indent="-223643" eaLnBrk="0" fontAlgn="base" hangingPunct="0">
              <a:spcBef>
                <a:spcPct val="30000"/>
              </a:spcBef>
              <a:spcAft>
                <a:spcPct val="0"/>
              </a:spcAft>
              <a:defRPr sz="1200">
                <a:solidFill>
                  <a:schemeClr val="tx1"/>
                </a:solidFill>
                <a:latin typeface="Times New Roman" panose="02020603050405020304" pitchFamily="18" charset="0"/>
              </a:defRPr>
            </a:lvl6pPr>
            <a:lvl7pPr marL="2907367" indent="-223643" eaLnBrk="0" fontAlgn="base" hangingPunct="0">
              <a:spcBef>
                <a:spcPct val="30000"/>
              </a:spcBef>
              <a:spcAft>
                <a:spcPct val="0"/>
              </a:spcAft>
              <a:defRPr sz="1200">
                <a:solidFill>
                  <a:schemeClr val="tx1"/>
                </a:solidFill>
                <a:latin typeface="Times New Roman" panose="02020603050405020304" pitchFamily="18" charset="0"/>
              </a:defRPr>
            </a:lvl7pPr>
            <a:lvl8pPr marL="3354655" indent="-223643" eaLnBrk="0" fontAlgn="base" hangingPunct="0">
              <a:spcBef>
                <a:spcPct val="30000"/>
              </a:spcBef>
              <a:spcAft>
                <a:spcPct val="0"/>
              </a:spcAft>
              <a:defRPr sz="1200">
                <a:solidFill>
                  <a:schemeClr val="tx1"/>
                </a:solidFill>
                <a:latin typeface="Times New Roman" panose="02020603050405020304" pitchFamily="18" charset="0"/>
              </a:defRPr>
            </a:lvl8pPr>
            <a:lvl9pPr marL="3801942" indent="-2236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81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6842" indent="-279554">
              <a:spcBef>
                <a:spcPct val="30000"/>
              </a:spcBef>
              <a:defRPr sz="1200">
                <a:solidFill>
                  <a:schemeClr val="tx1"/>
                </a:solidFill>
                <a:latin typeface="Times New Roman" panose="02020603050405020304" pitchFamily="18" charset="0"/>
              </a:defRPr>
            </a:lvl2pPr>
            <a:lvl3pPr marL="1118218" indent="-223643">
              <a:spcBef>
                <a:spcPct val="30000"/>
              </a:spcBef>
              <a:defRPr sz="1200">
                <a:solidFill>
                  <a:schemeClr val="tx1"/>
                </a:solidFill>
                <a:latin typeface="Times New Roman" panose="02020603050405020304" pitchFamily="18" charset="0"/>
              </a:defRPr>
            </a:lvl3pPr>
            <a:lvl4pPr marL="1565506" indent="-223643">
              <a:spcBef>
                <a:spcPct val="30000"/>
              </a:spcBef>
              <a:defRPr sz="1200">
                <a:solidFill>
                  <a:schemeClr val="tx1"/>
                </a:solidFill>
                <a:latin typeface="Times New Roman" panose="02020603050405020304" pitchFamily="18" charset="0"/>
              </a:defRPr>
            </a:lvl4pPr>
            <a:lvl5pPr marL="2012793" indent="-223643">
              <a:spcBef>
                <a:spcPct val="30000"/>
              </a:spcBef>
              <a:defRPr sz="1200">
                <a:solidFill>
                  <a:schemeClr val="tx1"/>
                </a:solidFill>
                <a:latin typeface="Times New Roman" panose="02020603050405020304" pitchFamily="18" charset="0"/>
              </a:defRPr>
            </a:lvl5pPr>
            <a:lvl6pPr marL="2460081" indent="-223643" eaLnBrk="0" fontAlgn="base" hangingPunct="0">
              <a:spcBef>
                <a:spcPct val="30000"/>
              </a:spcBef>
              <a:spcAft>
                <a:spcPct val="0"/>
              </a:spcAft>
              <a:defRPr sz="1200">
                <a:solidFill>
                  <a:schemeClr val="tx1"/>
                </a:solidFill>
                <a:latin typeface="Times New Roman" panose="02020603050405020304" pitchFamily="18" charset="0"/>
              </a:defRPr>
            </a:lvl6pPr>
            <a:lvl7pPr marL="2907367" indent="-223643" eaLnBrk="0" fontAlgn="base" hangingPunct="0">
              <a:spcBef>
                <a:spcPct val="30000"/>
              </a:spcBef>
              <a:spcAft>
                <a:spcPct val="0"/>
              </a:spcAft>
              <a:defRPr sz="1200">
                <a:solidFill>
                  <a:schemeClr val="tx1"/>
                </a:solidFill>
                <a:latin typeface="Times New Roman" panose="02020603050405020304" pitchFamily="18" charset="0"/>
              </a:defRPr>
            </a:lvl7pPr>
            <a:lvl8pPr marL="3354655" indent="-223643" eaLnBrk="0" fontAlgn="base" hangingPunct="0">
              <a:spcBef>
                <a:spcPct val="30000"/>
              </a:spcBef>
              <a:spcAft>
                <a:spcPct val="0"/>
              </a:spcAft>
              <a:defRPr sz="1200">
                <a:solidFill>
                  <a:schemeClr val="tx1"/>
                </a:solidFill>
                <a:latin typeface="Times New Roman" panose="02020603050405020304" pitchFamily="18" charset="0"/>
              </a:defRPr>
            </a:lvl8pPr>
            <a:lvl9pPr marL="3801942" indent="-2236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07/16/96</a:t>
            </a:r>
            <a:endParaRPr lang="en-US" altLang="en-US" i="0" dirty="0">
              <a:latin typeface="Arial" panose="020B0604020202020204" pitchFamily="34" charset="0"/>
            </a:endParaRPr>
          </a:p>
        </p:txBody>
      </p:sp>
      <p:sp>
        <p:nvSpPr>
          <p:cNvPr id="81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6842" indent="-279554">
              <a:spcBef>
                <a:spcPct val="30000"/>
              </a:spcBef>
              <a:defRPr sz="1200">
                <a:solidFill>
                  <a:schemeClr val="tx1"/>
                </a:solidFill>
                <a:latin typeface="Times New Roman" panose="02020603050405020304" pitchFamily="18" charset="0"/>
              </a:defRPr>
            </a:lvl2pPr>
            <a:lvl3pPr marL="1118218" indent="-223643">
              <a:spcBef>
                <a:spcPct val="30000"/>
              </a:spcBef>
              <a:defRPr sz="1200">
                <a:solidFill>
                  <a:schemeClr val="tx1"/>
                </a:solidFill>
                <a:latin typeface="Times New Roman" panose="02020603050405020304" pitchFamily="18" charset="0"/>
              </a:defRPr>
            </a:lvl3pPr>
            <a:lvl4pPr marL="1565506" indent="-223643">
              <a:spcBef>
                <a:spcPct val="30000"/>
              </a:spcBef>
              <a:defRPr sz="1200">
                <a:solidFill>
                  <a:schemeClr val="tx1"/>
                </a:solidFill>
                <a:latin typeface="Times New Roman" panose="02020603050405020304" pitchFamily="18" charset="0"/>
              </a:defRPr>
            </a:lvl4pPr>
            <a:lvl5pPr marL="2012793" indent="-223643">
              <a:spcBef>
                <a:spcPct val="30000"/>
              </a:spcBef>
              <a:defRPr sz="1200">
                <a:solidFill>
                  <a:schemeClr val="tx1"/>
                </a:solidFill>
                <a:latin typeface="Times New Roman" panose="02020603050405020304" pitchFamily="18" charset="0"/>
              </a:defRPr>
            </a:lvl5pPr>
            <a:lvl6pPr marL="2460081" indent="-223643" eaLnBrk="0" fontAlgn="base" hangingPunct="0">
              <a:spcBef>
                <a:spcPct val="30000"/>
              </a:spcBef>
              <a:spcAft>
                <a:spcPct val="0"/>
              </a:spcAft>
              <a:defRPr sz="1200">
                <a:solidFill>
                  <a:schemeClr val="tx1"/>
                </a:solidFill>
                <a:latin typeface="Times New Roman" panose="02020603050405020304" pitchFamily="18" charset="0"/>
              </a:defRPr>
            </a:lvl6pPr>
            <a:lvl7pPr marL="2907367" indent="-223643" eaLnBrk="0" fontAlgn="base" hangingPunct="0">
              <a:spcBef>
                <a:spcPct val="30000"/>
              </a:spcBef>
              <a:spcAft>
                <a:spcPct val="0"/>
              </a:spcAft>
              <a:defRPr sz="1200">
                <a:solidFill>
                  <a:schemeClr val="tx1"/>
                </a:solidFill>
                <a:latin typeface="Times New Roman" panose="02020603050405020304" pitchFamily="18" charset="0"/>
              </a:defRPr>
            </a:lvl7pPr>
            <a:lvl8pPr marL="3354655" indent="-223643" eaLnBrk="0" fontAlgn="base" hangingPunct="0">
              <a:spcBef>
                <a:spcPct val="30000"/>
              </a:spcBef>
              <a:spcAft>
                <a:spcPct val="0"/>
              </a:spcAft>
              <a:defRPr sz="1200">
                <a:solidFill>
                  <a:schemeClr val="tx1"/>
                </a:solidFill>
                <a:latin typeface="Times New Roman" panose="02020603050405020304" pitchFamily="18" charset="0"/>
              </a:defRPr>
            </a:lvl8pPr>
            <a:lvl9pPr marL="3801942" indent="-2236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81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6842" indent="-279554">
              <a:spcBef>
                <a:spcPct val="30000"/>
              </a:spcBef>
              <a:defRPr sz="1200">
                <a:solidFill>
                  <a:schemeClr val="tx1"/>
                </a:solidFill>
                <a:latin typeface="Times New Roman" panose="02020603050405020304" pitchFamily="18" charset="0"/>
              </a:defRPr>
            </a:lvl2pPr>
            <a:lvl3pPr marL="1118218" indent="-223643">
              <a:spcBef>
                <a:spcPct val="30000"/>
              </a:spcBef>
              <a:defRPr sz="1200">
                <a:solidFill>
                  <a:schemeClr val="tx1"/>
                </a:solidFill>
                <a:latin typeface="Times New Roman" panose="02020603050405020304" pitchFamily="18" charset="0"/>
              </a:defRPr>
            </a:lvl3pPr>
            <a:lvl4pPr marL="1565506" indent="-223643">
              <a:spcBef>
                <a:spcPct val="30000"/>
              </a:spcBef>
              <a:defRPr sz="1200">
                <a:solidFill>
                  <a:schemeClr val="tx1"/>
                </a:solidFill>
                <a:latin typeface="Times New Roman" panose="02020603050405020304" pitchFamily="18" charset="0"/>
              </a:defRPr>
            </a:lvl4pPr>
            <a:lvl5pPr marL="2012793" indent="-223643">
              <a:spcBef>
                <a:spcPct val="30000"/>
              </a:spcBef>
              <a:defRPr sz="1200">
                <a:solidFill>
                  <a:schemeClr val="tx1"/>
                </a:solidFill>
                <a:latin typeface="Times New Roman" panose="02020603050405020304" pitchFamily="18" charset="0"/>
              </a:defRPr>
            </a:lvl5pPr>
            <a:lvl6pPr marL="2460081" indent="-223643" eaLnBrk="0" fontAlgn="base" hangingPunct="0">
              <a:spcBef>
                <a:spcPct val="30000"/>
              </a:spcBef>
              <a:spcAft>
                <a:spcPct val="0"/>
              </a:spcAft>
              <a:defRPr sz="1200">
                <a:solidFill>
                  <a:schemeClr val="tx1"/>
                </a:solidFill>
                <a:latin typeface="Times New Roman" panose="02020603050405020304" pitchFamily="18" charset="0"/>
              </a:defRPr>
            </a:lvl6pPr>
            <a:lvl7pPr marL="2907367" indent="-223643" eaLnBrk="0" fontAlgn="base" hangingPunct="0">
              <a:spcBef>
                <a:spcPct val="30000"/>
              </a:spcBef>
              <a:spcAft>
                <a:spcPct val="0"/>
              </a:spcAft>
              <a:defRPr sz="1200">
                <a:solidFill>
                  <a:schemeClr val="tx1"/>
                </a:solidFill>
                <a:latin typeface="Times New Roman" panose="02020603050405020304" pitchFamily="18" charset="0"/>
              </a:defRPr>
            </a:lvl7pPr>
            <a:lvl8pPr marL="3354655" indent="-223643" eaLnBrk="0" fontAlgn="base" hangingPunct="0">
              <a:spcBef>
                <a:spcPct val="30000"/>
              </a:spcBef>
              <a:spcAft>
                <a:spcPct val="0"/>
              </a:spcAft>
              <a:defRPr sz="1200">
                <a:solidFill>
                  <a:schemeClr val="tx1"/>
                </a:solidFill>
                <a:latin typeface="Times New Roman" panose="02020603050405020304" pitchFamily="18" charset="0"/>
              </a:defRPr>
            </a:lvl8pPr>
            <a:lvl9pPr marL="3801942" indent="-2236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8198" name="Rectangle 2"/>
          <p:cNvSpPr>
            <a:spLocks noGrp="1" noRot="1" noChangeAspect="1" noChangeArrowheads="1" noTextEdit="1"/>
          </p:cNvSpPr>
          <p:nvPr>
            <p:ph type="sldImg"/>
          </p:nvPr>
        </p:nvSpPr>
        <p:spPr>
          <a:xfrm>
            <a:off x="1193800" y="663575"/>
            <a:ext cx="4422775" cy="3317875"/>
          </a:xfrm>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69925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r>
              <a:rPr lang="en-US" dirty="0"/>
              <a:t>DRAFT COPY</a:t>
            </a:r>
          </a:p>
        </p:txBody>
      </p:sp>
      <p:sp>
        <p:nvSpPr>
          <p:cNvPr id="6" name="Slide Number Placeholder 5"/>
          <p:cNvSpPr>
            <a:spLocks noGrp="1"/>
          </p:cNvSpPr>
          <p:nvPr>
            <p:ph type="sldNum" sz="quarter" idx="12"/>
          </p:nvPr>
        </p:nvSpPr>
        <p:spPr>
          <a:xfrm>
            <a:off x="8275320" y="6117336"/>
            <a:ext cx="411480" cy="365125"/>
          </a:xfrm>
        </p:spPr>
        <p:txBody>
          <a:bodyPr/>
          <a:lstStyle/>
          <a:p>
            <a:pPr>
              <a:defRPr/>
            </a:pPr>
            <a:fld id="{35CAF7AC-8BB3-4B93-B823-E6520D935254}" type="slidenum">
              <a:rPr lang="en-US" smtClean="0"/>
              <a:pPr>
                <a:defRPr/>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61412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DRAFT COPY</a:t>
            </a:r>
          </a:p>
        </p:txBody>
      </p:sp>
      <p:sp>
        <p:nvSpPr>
          <p:cNvPr id="7" name="Slide Number Placeholder 6"/>
          <p:cNvSpPr>
            <a:spLocks noGrp="1"/>
          </p:cNvSpPr>
          <p:nvPr>
            <p:ph type="sldNum" sz="quarter" idx="12"/>
          </p:nvPr>
        </p:nvSpPr>
        <p:spPr/>
        <p:txBody>
          <a:body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272659796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16762922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23738201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27634464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394886930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33995476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1D1C2304-099D-4511-BC54-989C4066AFEC}" type="slidenum">
              <a:rPr lang="en-US" smtClean="0"/>
              <a:pPr>
                <a:defRPr/>
              </a:pPr>
              <a:t>‹#›</a:t>
            </a:fld>
            <a:endParaRPr lang="en-US" dirty="0"/>
          </a:p>
        </p:txBody>
      </p:sp>
    </p:spTree>
    <p:extLst>
      <p:ext uri="{BB962C8B-B14F-4D97-AF65-F5344CB8AC3E}">
        <p14:creationId xmlns:p14="http://schemas.microsoft.com/office/powerpoint/2010/main" val="3983511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p:txBody>
          <a:bodyPr/>
          <a:lstStyle/>
          <a:p>
            <a:pPr>
              <a:defRPr/>
            </a:pPr>
            <a:fld id="{FA27C599-57E5-46E4-9418-2C9B379CCF49}" type="slidenum">
              <a:rPr lang="en-US" smtClean="0"/>
              <a:pPr>
                <a:defRPr/>
              </a:pPr>
              <a:t>‹#›</a:t>
            </a:fld>
            <a:endParaRPr lang="en-US" dirty="0"/>
          </a:p>
        </p:txBody>
      </p:sp>
    </p:spTree>
    <p:extLst>
      <p:ext uri="{BB962C8B-B14F-4D97-AF65-F5344CB8AC3E}">
        <p14:creationId xmlns:p14="http://schemas.microsoft.com/office/powerpoint/2010/main" val="249982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r>
              <a:rPr lang="en-US" dirty="0"/>
              <a:t>DRAFT COPY</a:t>
            </a:r>
          </a:p>
        </p:txBody>
      </p:sp>
      <p:sp>
        <p:nvSpPr>
          <p:cNvPr id="6" name="Slide Number Placeholder 5"/>
          <p:cNvSpPr>
            <a:spLocks noGrp="1"/>
          </p:cNvSpPr>
          <p:nvPr>
            <p:ph type="sldNum" sz="quarter" idx="12"/>
          </p:nvPr>
        </p:nvSpPr>
        <p:spPr>
          <a:xfrm>
            <a:off x="8258967" y="6108173"/>
            <a:ext cx="427833" cy="365125"/>
          </a:xfrm>
        </p:spPr>
        <p:txBody>
          <a:bodyPr/>
          <a:lstStyle/>
          <a:p>
            <a:pPr>
              <a:defRPr/>
            </a:pPr>
            <a:fld id="{7E122A8C-1CA7-4923-ACF0-D9FD074738E9}" type="slidenum">
              <a:rPr lang="en-US" smtClean="0"/>
              <a:pPr>
                <a:defRPr/>
              </a:pPr>
              <a:t>‹#›</a:t>
            </a:fld>
            <a:endParaRPr lang="en-US" dirty="0"/>
          </a:p>
        </p:txBody>
      </p:sp>
    </p:spTree>
    <p:extLst>
      <p:ext uri="{BB962C8B-B14F-4D97-AF65-F5344CB8AC3E}">
        <p14:creationId xmlns:p14="http://schemas.microsoft.com/office/powerpoint/2010/main" val="325151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DRAFT COPY</a:t>
            </a:r>
          </a:p>
        </p:txBody>
      </p:sp>
      <p:sp>
        <p:nvSpPr>
          <p:cNvPr id="6" name="Slide Number Placeholder 5"/>
          <p:cNvSpPr>
            <a:spLocks noGrp="1"/>
          </p:cNvSpPr>
          <p:nvPr>
            <p:ph type="sldNum" sz="quarter" idx="12"/>
          </p:nvPr>
        </p:nvSpPr>
        <p:spPr>
          <a:xfrm>
            <a:off x="8273317" y="6116070"/>
            <a:ext cx="413483" cy="365125"/>
          </a:xfrm>
        </p:spPr>
        <p:txBody>
          <a:bodyPr/>
          <a:lstStyle/>
          <a:p>
            <a:pPr>
              <a:defRPr/>
            </a:pPr>
            <a:fld id="{2FBC7C84-01D1-4D4C-A6D0-DB99F2288690}" type="slidenum">
              <a:rPr lang="en-US" smtClean="0"/>
              <a:pPr>
                <a:defRPr/>
              </a:pPr>
              <a:t>‹#›</a:t>
            </a:fld>
            <a:endParaRPr lang="en-US" dirty="0"/>
          </a:p>
        </p:txBody>
      </p:sp>
    </p:spTree>
    <p:extLst>
      <p:ext uri="{BB962C8B-B14F-4D97-AF65-F5344CB8AC3E}">
        <p14:creationId xmlns:p14="http://schemas.microsoft.com/office/powerpoint/2010/main" val="350170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DRAFT COPY</a:t>
            </a:r>
          </a:p>
        </p:txBody>
      </p:sp>
      <p:sp>
        <p:nvSpPr>
          <p:cNvPr id="7" name="Slide Number Placeholder 6"/>
          <p:cNvSpPr>
            <a:spLocks noGrp="1"/>
          </p:cNvSpPr>
          <p:nvPr>
            <p:ph type="sldNum" sz="quarter" idx="12"/>
          </p:nvPr>
        </p:nvSpPr>
        <p:spPr/>
        <p:txBody>
          <a:bodyPr/>
          <a:lstStyle/>
          <a:p>
            <a:pPr>
              <a:defRPr/>
            </a:pPr>
            <a:fld id="{822F1E7A-7261-4B00-A97C-D1037458F3CF}" type="slidenum">
              <a:rPr lang="en-US" smtClean="0"/>
              <a:pPr>
                <a:defRPr/>
              </a:pPr>
              <a:t>‹#›</a:t>
            </a:fld>
            <a:endParaRPr lang="en-US" dirty="0"/>
          </a:p>
        </p:txBody>
      </p:sp>
    </p:spTree>
    <p:extLst>
      <p:ext uri="{BB962C8B-B14F-4D97-AF65-F5344CB8AC3E}">
        <p14:creationId xmlns:p14="http://schemas.microsoft.com/office/powerpoint/2010/main" val="67321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US" dirty="0"/>
              <a:t>DRAFT COPY</a:t>
            </a:r>
          </a:p>
        </p:txBody>
      </p:sp>
      <p:sp>
        <p:nvSpPr>
          <p:cNvPr id="9" name="Slide Number Placeholder 8"/>
          <p:cNvSpPr>
            <a:spLocks noGrp="1"/>
          </p:cNvSpPr>
          <p:nvPr>
            <p:ph type="sldNum" sz="quarter" idx="12"/>
          </p:nvPr>
        </p:nvSpPr>
        <p:spPr/>
        <p:txBody>
          <a:bodyPr/>
          <a:lstStyle/>
          <a:p>
            <a:pPr>
              <a:defRPr/>
            </a:pPr>
            <a:fld id="{57D9FBA2-DCA1-4007-A846-F92ED906CFC2}" type="slidenum">
              <a:rPr lang="en-US" smtClean="0"/>
              <a:pPr>
                <a:defRPr/>
              </a:pPr>
              <a:t>‹#›</a:t>
            </a:fld>
            <a:endParaRPr lang="en-US" dirty="0"/>
          </a:p>
        </p:txBody>
      </p:sp>
    </p:spTree>
    <p:extLst>
      <p:ext uri="{BB962C8B-B14F-4D97-AF65-F5344CB8AC3E}">
        <p14:creationId xmlns:p14="http://schemas.microsoft.com/office/powerpoint/2010/main" val="404301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a:t>DRAFT COPY</a:t>
            </a:r>
          </a:p>
        </p:txBody>
      </p:sp>
      <p:sp>
        <p:nvSpPr>
          <p:cNvPr id="5" name="Slide Number Placeholder 4"/>
          <p:cNvSpPr>
            <a:spLocks noGrp="1"/>
          </p:cNvSpPr>
          <p:nvPr>
            <p:ph type="sldNum" sz="quarter" idx="12"/>
          </p:nvPr>
        </p:nvSpPr>
        <p:spPr/>
        <p:txBody>
          <a:bodyPr/>
          <a:lstStyle/>
          <a:p>
            <a:pPr>
              <a:defRPr/>
            </a:pPr>
            <a:fld id="{0B14C81D-0028-481B-A582-4994454179D9}" type="slidenum">
              <a:rPr lang="en-US" smtClean="0"/>
              <a:pPr>
                <a:defRPr/>
              </a:pPr>
              <a:t>‹#›</a:t>
            </a:fld>
            <a:endParaRPr lang="en-US" dirty="0"/>
          </a:p>
        </p:txBody>
      </p:sp>
    </p:spTree>
    <p:extLst>
      <p:ext uri="{BB962C8B-B14F-4D97-AF65-F5344CB8AC3E}">
        <p14:creationId xmlns:p14="http://schemas.microsoft.com/office/powerpoint/2010/main" val="417010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a:t>DRAFT COPY</a:t>
            </a:r>
          </a:p>
        </p:txBody>
      </p:sp>
      <p:sp>
        <p:nvSpPr>
          <p:cNvPr id="4" name="Slide Number Placeholder 3"/>
          <p:cNvSpPr>
            <a:spLocks noGrp="1"/>
          </p:cNvSpPr>
          <p:nvPr>
            <p:ph type="sldNum" sz="quarter" idx="12"/>
          </p:nvPr>
        </p:nvSpPr>
        <p:spPr/>
        <p:txBody>
          <a:bodyPr/>
          <a:lstStyle/>
          <a:p>
            <a:pPr>
              <a:defRPr/>
            </a:pPr>
            <a:fld id="{88296E3C-28B6-4143-8E25-1672D27C9E74}" type="slidenum">
              <a:rPr lang="en-US" smtClean="0"/>
              <a:pPr>
                <a:defRPr/>
              </a:pPr>
              <a:t>‹#›</a:t>
            </a:fld>
            <a:endParaRPr lang="en-US" dirty="0"/>
          </a:p>
        </p:txBody>
      </p:sp>
    </p:spTree>
    <p:extLst>
      <p:ext uri="{BB962C8B-B14F-4D97-AF65-F5344CB8AC3E}">
        <p14:creationId xmlns:p14="http://schemas.microsoft.com/office/powerpoint/2010/main" val="48061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DRAFT COPY</a:t>
            </a:r>
          </a:p>
        </p:txBody>
      </p:sp>
      <p:sp>
        <p:nvSpPr>
          <p:cNvPr id="7" name="Slide Number Placeholder 6"/>
          <p:cNvSpPr>
            <a:spLocks noGrp="1"/>
          </p:cNvSpPr>
          <p:nvPr>
            <p:ph type="sldNum" sz="quarter" idx="12"/>
          </p:nvPr>
        </p:nvSpPr>
        <p:spPr/>
        <p:txBody>
          <a:bodyPr/>
          <a:lstStyle/>
          <a:p>
            <a:pPr>
              <a:defRPr/>
            </a:pPr>
            <a:fld id="{354F4625-D7DD-4919-AB8F-86907693A782}" type="slidenum">
              <a:rPr lang="en-US" smtClean="0"/>
              <a:pPr>
                <a:defRPr/>
              </a:pPr>
              <a:t>‹#›</a:t>
            </a:fld>
            <a:endParaRPr lang="en-US" dirty="0"/>
          </a:p>
        </p:txBody>
      </p:sp>
    </p:spTree>
    <p:extLst>
      <p:ext uri="{BB962C8B-B14F-4D97-AF65-F5344CB8AC3E}">
        <p14:creationId xmlns:p14="http://schemas.microsoft.com/office/powerpoint/2010/main" val="375503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DRAFT COPY</a:t>
            </a:r>
          </a:p>
        </p:txBody>
      </p:sp>
      <p:sp>
        <p:nvSpPr>
          <p:cNvPr id="7" name="Slide Number Placeholder 6"/>
          <p:cNvSpPr>
            <a:spLocks noGrp="1"/>
          </p:cNvSpPr>
          <p:nvPr>
            <p:ph type="sldNum" sz="quarter" idx="12"/>
          </p:nvPr>
        </p:nvSpPr>
        <p:spPr/>
        <p:txBody>
          <a:bodyPr/>
          <a:lstStyle/>
          <a:p>
            <a:pPr>
              <a:defRPr/>
            </a:pPr>
            <a:fld id="{5ACDA836-8575-4C9D-884C-F3929C245B7D}" type="slidenum">
              <a:rPr lang="en-US" smtClean="0"/>
              <a:pPr>
                <a:defRPr/>
              </a:pPr>
              <a:t>‹#›</a:t>
            </a:fld>
            <a:endParaRPr lang="en-US" dirty="0"/>
          </a:p>
        </p:txBody>
      </p:sp>
    </p:spTree>
    <p:extLst>
      <p:ext uri="{BB962C8B-B14F-4D97-AF65-F5344CB8AC3E}">
        <p14:creationId xmlns:p14="http://schemas.microsoft.com/office/powerpoint/2010/main" val="305547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r>
              <a:rPr lang="en-US" dirty="0"/>
              <a:t>DRAFT COPY</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F82F2231-AB70-4F98-B5F2-676F344F79D0}" type="slidenum">
              <a:rPr lang="en-US" smtClean="0"/>
              <a:pPr>
                <a:defRPr/>
              </a:pPr>
              <a:t>‹#›</a:t>
            </a:fld>
            <a:endParaRPr lang="en-US" dirty="0"/>
          </a:p>
        </p:txBody>
      </p:sp>
    </p:spTree>
    <p:extLst>
      <p:ext uri="{BB962C8B-B14F-4D97-AF65-F5344CB8AC3E}">
        <p14:creationId xmlns:p14="http://schemas.microsoft.com/office/powerpoint/2010/main" val="406367465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 id="2147484004"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illinois.gov/ido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A9F7A9A3-43D3-41ED-A7A7-05E89166F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16959"/>
            <a:ext cx="8001000" cy="2355041"/>
          </a:xfrm>
          <a:prstGeom prst="rect">
            <a:avLst/>
          </a:prstGeom>
        </p:spPr>
      </p:pic>
      <p:pic>
        <p:nvPicPr>
          <p:cNvPr id="6" name="Picture 5">
            <a:extLst>
              <a:ext uri="{FF2B5EF4-FFF2-40B4-BE49-F238E27FC236}">
                <a16:creationId xmlns:a16="http://schemas.microsoft.com/office/drawing/2014/main" xmlns="" id="{D82F74BD-B13C-4FF0-ADAF-26657F53A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685800"/>
            <a:ext cx="7391400" cy="966182"/>
          </a:xfrm>
          <a:prstGeom prst="rect">
            <a:avLst/>
          </a:prstGeom>
        </p:spPr>
      </p:pic>
      <p:sp>
        <p:nvSpPr>
          <p:cNvPr id="7" name="TextBox 6">
            <a:extLst>
              <a:ext uri="{FF2B5EF4-FFF2-40B4-BE49-F238E27FC236}">
                <a16:creationId xmlns:a16="http://schemas.microsoft.com/office/drawing/2014/main" xmlns="" id="{DB7CC71E-A20F-448B-9CD8-A963B839C39C}"/>
              </a:ext>
            </a:extLst>
          </p:cNvPr>
          <p:cNvSpPr txBox="1"/>
          <p:nvPr/>
        </p:nvSpPr>
        <p:spPr>
          <a:xfrm>
            <a:off x="1295400" y="1734415"/>
            <a:ext cx="7162800" cy="400110"/>
          </a:xfrm>
          <a:prstGeom prst="rect">
            <a:avLst/>
          </a:prstGeom>
          <a:noFill/>
        </p:spPr>
        <p:txBody>
          <a:bodyPr wrap="square" rtlCol="0">
            <a:spAutoFit/>
          </a:bodyPr>
          <a:lstStyle/>
          <a:p>
            <a:pPr algn="ctr"/>
            <a:r>
              <a:rPr lang="en-US" sz="2000" b="1" dirty="0"/>
              <a:t>Sponsored by: </a:t>
            </a:r>
          </a:p>
        </p:txBody>
      </p:sp>
    </p:spTree>
    <p:extLst>
      <p:ext uri="{BB962C8B-B14F-4D97-AF65-F5344CB8AC3E}">
        <p14:creationId xmlns:p14="http://schemas.microsoft.com/office/powerpoint/2010/main" val="656834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009467" cy="1600199"/>
          </a:xfrm>
        </p:spPr>
        <p:txBody>
          <a:bodyPr>
            <a:normAutofit/>
          </a:bodyPr>
          <a:lstStyle/>
          <a:p>
            <a:pPr algn="ctr"/>
            <a:r>
              <a:rPr lang="en-US" sz="3400" b="1" dirty="0">
                <a:latin typeface="Calibri" panose="020F0502020204030204" pitchFamily="34" charset="0"/>
              </a:rPr>
              <a:t>What is IDOL’s Authority Under the Act?</a:t>
            </a:r>
          </a:p>
        </p:txBody>
      </p:sp>
      <p:sp>
        <p:nvSpPr>
          <p:cNvPr id="3" name="Content Placeholder 2"/>
          <p:cNvSpPr>
            <a:spLocks noGrp="1"/>
          </p:cNvSpPr>
          <p:nvPr>
            <p:ph idx="1"/>
          </p:nvPr>
        </p:nvSpPr>
        <p:spPr>
          <a:xfrm>
            <a:off x="1447800" y="1981200"/>
            <a:ext cx="7247467" cy="3487480"/>
          </a:xfrm>
        </p:spPr>
        <p:txBody>
          <a:bodyPr>
            <a:normAutofit fontScale="85000" lnSpcReduction="20000"/>
          </a:bodyPr>
          <a:lstStyle/>
          <a:p>
            <a:endParaRPr lang="en-US" dirty="0">
              <a:latin typeface="Calibri" panose="020F0502020204030204" pitchFamily="34" charset="0"/>
            </a:endParaRPr>
          </a:p>
          <a:p>
            <a:r>
              <a:rPr lang="en-US" dirty="0">
                <a:latin typeface="Calibri" panose="020F0502020204030204" pitchFamily="34" charset="0"/>
              </a:rPr>
              <a:t>To ascertain the Prevailing Wage.</a:t>
            </a:r>
          </a:p>
          <a:p>
            <a:endParaRPr lang="en-US" dirty="0">
              <a:latin typeface="Calibri" panose="020F0502020204030204" pitchFamily="34" charset="0"/>
            </a:endParaRPr>
          </a:p>
          <a:p>
            <a:r>
              <a:rPr lang="en-US" dirty="0">
                <a:latin typeface="Calibri" panose="020F0502020204030204" pitchFamily="34" charset="0"/>
              </a:rPr>
              <a:t>To investigate violations of the Prevailing Wage Act and enforce the Act.</a:t>
            </a:r>
          </a:p>
          <a:p>
            <a:endParaRPr lang="en-US" dirty="0">
              <a:latin typeface="Calibri" panose="020F0502020204030204" pitchFamily="34" charset="0"/>
            </a:endParaRPr>
          </a:p>
          <a:p>
            <a:r>
              <a:rPr lang="en-US" dirty="0">
                <a:latin typeface="Calibri" panose="020F0502020204030204" pitchFamily="34" charset="0"/>
              </a:rPr>
              <a:t>To prosecute debarments under the PWA.</a:t>
            </a:r>
          </a:p>
          <a:p>
            <a:endParaRPr lang="en-US" dirty="0">
              <a:latin typeface="Calibri" panose="020F0502020204030204" pitchFamily="34" charset="0"/>
            </a:endParaRPr>
          </a:p>
          <a:p>
            <a:r>
              <a:rPr lang="en-US" dirty="0">
                <a:latin typeface="Calibri" panose="020F0502020204030204" pitchFamily="34" charset="0"/>
              </a:rPr>
              <a:t>To hold Section 9 hearings initiated by private parties.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676399"/>
          </a:xfrm>
        </p:spPr>
        <p:txBody>
          <a:bodyPr>
            <a:normAutofit/>
          </a:bodyPr>
          <a:lstStyle/>
          <a:p>
            <a:r>
              <a:rPr lang="en-US" sz="3400" b="1" dirty="0">
                <a:latin typeface="Calibri" panose="020F0502020204030204" pitchFamily="34" charset="0"/>
              </a:rPr>
              <a:t>What is IDOL’s Authority Under the Act?</a:t>
            </a:r>
          </a:p>
        </p:txBody>
      </p:sp>
      <p:sp>
        <p:nvSpPr>
          <p:cNvPr id="3" name="Content Placeholder 2"/>
          <p:cNvSpPr>
            <a:spLocks noGrp="1"/>
          </p:cNvSpPr>
          <p:nvPr>
            <p:ph idx="1"/>
          </p:nvPr>
        </p:nvSpPr>
        <p:spPr>
          <a:xfrm>
            <a:off x="982133" y="1828800"/>
            <a:ext cx="7704667" cy="3646476"/>
          </a:xfrm>
        </p:spPr>
        <p:txBody>
          <a:bodyPr/>
          <a:lstStyle/>
          <a:p>
            <a:pPr marL="274320" lvl="1" indent="0">
              <a:buNone/>
            </a:pPr>
            <a:endParaRPr lang="en-US" b="1" dirty="0"/>
          </a:p>
          <a:p>
            <a:pPr marL="274320" lvl="1" indent="0">
              <a:buNone/>
            </a:pPr>
            <a:r>
              <a:rPr lang="en-US" sz="2400" dirty="0">
                <a:latin typeface="Calibri" panose="020F0502020204030204" pitchFamily="34" charset="0"/>
              </a:rPr>
              <a:t>The Department </a:t>
            </a:r>
            <a:r>
              <a:rPr lang="en-US" sz="2400" u="sng" dirty="0">
                <a:latin typeface="Calibri" panose="020F0502020204030204" pitchFamily="34" charset="0"/>
              </a:rPr>
              <a:t>does not </a:t>
            </a:r>
            <a:r>
              <a:rPr lang="en-US" sz="2400" dirty="0">
                <a:latin typeface="Calibri" panose="020F0502020204030204" pitchFamily="34" charset="0"/>
              </a:rPr>
              <a:t>have the authority to issue regulations, except concerning debarments.  </a:t>
            </a:r>
          </a:p>
          <a:p>
            <a:pPr marL="274320" lvl="1" indent="0">
              <a:buNone/>
            </a:pPr>
            <a:endParaRPr lang="en-US" sz="2400" dirty="0">
              <a:latin typeface="Calibri" panose="020F0502020204030204" pitchFamily="34" charset="0"/>
            </a:endParaRPr>
          </a:p>
          <a:p>
            <a:pPr marL="274320" lvl="1" indent="0">
              <a:buNone/>
            </a:pPr>
            <a:r>
              <a:rPr lang="en-US" sz="2400" dirty="0">
                <a:latin typeface="Calibri" panose="020F0502020204030204" pitchFamily="34" charset="0"/>
              </a:rPr>
              <a:t>Thus, its interpretations are a matter of position regarding enforcement; its questions and answers reflect its position as a matter of enforcement policy.</a:t>
            </a:r>
          </a:p>
          <a:p>
            <a:endParaRPr lang="en-US" dirty="0">
              <a:latin typeface="Calibri" panose="020F0502020204030204" pitchFamily="34" charset="0"/>
            </a:endParaRPr>
          </a:p>
        </p:txBody>
      </p:sp>
    </p:spTree>
    <p:extLst>
      <p:ext uri="{BB962C8B-B14F-4D97-AF65-F5344CB8AC3E}">
        <p14:creationId xmlns:p14="http://schemas.microsoft.com/office/powerpoint/2010/main" val="153620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914400" y="304800"/>
            <a:ext cx="7704667" cy="1066799"/>
          </a:xfrm>
        </p:spPr>
        <p:txBody>
          <a:bodyPr>
            <a:normAutofit/>
          </a:bodyPr>
          <a:lstStyle/>
          <a:p>
            <a:pPr marL="0" indent="0">
              <a:buFont typeface="Arial" pitchFamily="34" charset="0"/>
              <a:buNone/>
            </a:pPr>
            <a:r>
              <a:rPr lang="en-US" sz="3600" b="1" dirty="0">
                <a:latin typeface="Calibri" panose="020F0502020204030204" pitchFamily="34" charset="0"/>
              </a:rPr>
              <a:t>What are Public Works?</a:t>
            </a:r>
            <a:r>
              <a:rPr lang="en-US" sz="3600" b="1" dirty="0"/>
              <a:t> </a:t>
            </a:r>
          </a:p>
        </p:txBody>
      </p:sp>
      <p:sp>
        <p:nvSpPr>
          <p:cNvPr id="87043" name="Rectangle 3"/>
          <p:cNvSpPr>
            <a:spLocks noGrp="1" noChangeArrowheads="1"/>
          </p:cNvSpPr>
          <p:nvPr>
            <p:ph idx="1"/>
          </p:nvPr>
        </p:nvSpPr>
        <p:spPr>
          <a:xfrm>
            <a:off x="838200" y="1143000"/>
            <a:ext cx="8077200" cy="4800600"/>
          </a:xfrm>
        </p:spPr>
        <p:txBody>
          <a:bodyPr>
            <a:normAutofit fontScale="70000" lnSpcReduction="20000"/>
          </a:bodyPr>
          <a:lstStyle/>
          <a:p>
            <a:pPr marL="82296" indent="0">
              <a:buNone/>
            </a:pPr>
            <a:endParaRPr lang="en-US" sz="2200" dirty="0">
              <a:latin typeface="Calibri" panose="020F0502020204030204" pitchFamily="34" charset="0"/>
            </a:endParaRPr>
          </a:p>
          <a:p>
            <a:pPr marL="82296" indent="0">
              <a:buNone/>
            </a:pPr>
            <a:endParaRPr lang="en-US" sz="2600" dirty="0">
              <a:latin typeface="Calibri" panose="020F0502020204030204" pitchFamily="34" charset="0"/>
            </a:endParaRPr>
          </a:p>
          <a:p>
            <a:pPr marL="82296" indent="0">
              <a:buNone/>
            </a:pPr>
            <a:r>
              <a:rPr lang="en-US" sz="2600" dirty="0">
                <a:latin typeface="Calibri" panose="020F0502020204030204" pitchFamily="34" charset="0"/>
              </a:rPr>
              <a:t>"Public works“ are all fixed works constructed or demolished by any public body, or paid for wholly or in part out of public funds (820 ILCS 130/2).  </a:t>
            </a:r>
          </a:p>
          <a:p>
            <a:pPr marL="82296" indent="0">
              <a:buNone/>
            </a:pPr>
            <a:endParaRPr lang="en-US" sz="2600" dirty="0">
              <a:latin typeface="Calibri" panose="020F0502020204030204" pitchFamily="34" charset="0"/>
            </a:endParaRPr>
          </a:p>
          <a:p>
            <a:pPr marL="82296" indent="0">
              <a:buNone/>
            </a:pPr>
            <a:r>
              <a:rPr lang="en-US" sz="2600" dirty="0">
                <a:latin typeface="Calibri" panose="020F0502020204030204" pitchFamily="34" charset="0"/>
              </a:rPr>
              <a:t>“Construction” is all work on public works involving laborers, workers or mechanics.</a:t>
            </a:r>
          </a:p>
          <a:p>
            <a:pPr marL="82296" indent="0">
              <a:buNone/>
            </a:pPr>
            <a:endParaRPr lang="en-US" sz="2600" dirty="0">
              <a:latin typeface="Calibri" panose="020F0502020204030204" pitchFamily="34" charset="0"/>
            </a:endParaRPr>
          </a:p>
          <a:p>
            <a:pPr marL="630936" lvl="2" indent="0">
              <a:buNone/>
            </a:pPr>
            <a:r>
              <a:rPr lang="en-US" sz="2600" dirty="0">
                <a:latin typeface="Calibri" panose="020F0502020204030204" pitchFamily="34" charset="0"/>
              </a:rPr>
              <a:t>Therefore, the Act applies to all fixed works involving laborers, workers or mechanics undertaken by any public </a:t>
            </a:r>
            <a:r>
              <a:rPr lang="en-US" sz="2600" dirty="0" smtClean="0">
                <a:latin typeface="Calibri" panose="020F0502020204030204" pitchFamily="34" charset="0"/>
              </a:rPr>
              <a:t>body, </a:t>
            </a:r>
            <a:r>
              <a:rPr lang="en-US" sz="2600" dirty="0">
                <a:latin typeface="Calibri" panose="020F0502020204030204" pitchFamily="34" charset="0"/>
              </a:rPr>
              <a:t>or paid for wholly or in part out of public funds.</a:t>
            </a:r>
          </a:p>
          <a:p>
            <a:pPr marL="82296" indent="0">
              <a:buNone/>
            </a:pPr>
            <a:endParaRPr lang="en-US" sz="2600" b="1" dirty="0">
              <a:latin typeface="Calibri" panose="020F0502020204030204" pitchFamily="34" charset="0"/>
            </a:endParaRPr>
          </a:p>
          <a:p>
            <a:pPr marL="82296" indent="0">
              <a:buNone/>
            </a:pPr>
            <a:r>
              <a:rPr lang="en-US" sz="2600" dirty="0">
                <a:latin typeface="Calibri" panose="020F0502020204030204" pitchFamily="34" charset="0"/>
              </a:rPr>
              <a:t>NOTE: Demolition projects are covered </a:t>
            </a:r>
            <a:r>
              <a:rPr lang="en-US" sz="2600" u="sng" dirty="0">
                <a:latin typeface="Calibri" panose="020F0502020204030204" pitchFamily="34" charset="0"/>
              </a:rPr>
              <a:t>regardless</a:t>
            </a:r>
            <a:r>
              <a:rPr lang="en-US" sz="2600" dirty="0">
                <a:latin typeface="Calibri" panose="020F0502020204030204" pitchFamily="34" charset="0"/>
              </a:rPr>
              <a:t> of whether in conjunction with subsequent public works construction project (P.A. 96-0186, eff. 1/1/2010).</a:t>
            </a:r>
          </a:p>
          <a:p>
            <a:pPr marL="82296" indent="0">
              <a:buNone/>
            </a:pPr>
            <a:r>
              <a:rPr lang="en-US" sz="2000" b="1" dirty="0"/>
              <a:t>	</a:t>
            </a:r>
          </a:p>
          <a:p>
            <a:pPr marL="82296" indent="0">
              <a:buNone/>
            </a:pPr>
            <a:endParaRPr lang="en-US" b="1" dirty="0"/>
          </a:p>
          <a:p>
            <a:pPr marL="82296" indent="0">
              <a:buNone/>
            </a:pPr>
            <a:endParaRPr lang="en-US" b="1" dirty="0"/>
          </a:p>
          <a:p>
            <a:pPr marL="82296" indent="0">
              <a:buNone/>
            </a:pPr>
            <a:endParaRPr lang="en-US" dirty="0"/>
          </a:p>
        </p:txBody>
      </p:sp>
    </p:spTree>
    <p:extLst>
      <p:ext uri="{BB962C8B-B14F-4D97-AF65-F5344CB8AC3E}">
        <p14:creationId xmlns:p14="http://schemas.microsoft.com/office/powerpoint/2010/main" val="297066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04667" cy="1600200"/>
          </a:xfrm>
        </p:spPr>
        <p:txBody>
          <a:bodyPr>
            <a:normAutofit/>
          </a:bodyPr>
          <a:lstStyle/>
          <a:p>
            <a:r>
              <a:rPr lang="en-US" b="1" dirty="0">
                <a:latin typeface="Calibri" panose="020F0502020204030204" pitchFamily="34" charset="0"/>
              </a:rPr>
              <a:t>What Projects are Covered?   </a:t>
            </a:r>
          </a:p>
        </p:txBody>
      </p:sp>
      <p:sp>
        <p:nvSpPr>
          <p:cNvPr id="3" name="Content Placeholder 2"/>
          <p:cNvSpPr>
            <a:spLocks noGrp="1"/>
          </p:cNvSpPr>
          <p:nvPr>
            <p:ph idx="1"/>
          </p:nvPr>
        </p:nvSpPr>
        <p:spPr>
          <a:xfrm>
            <a:off x="1295400" y="1600200"/>
            <a:ext cx="7704667" cy="4018616"/>
          </a:xfrm>
        </p:spPr>
        <p:txBody>
          <a:bodyPr>
            <a:noAutofit/>
          </a:bodyPr>
          <a:lstStyle/>
          <a:p>
            <a:pPr>
              <a:lnSpc>
                <a:spcPct val="120000"/>
              </a:lnSpc>
              <a:buClr>
                <a:schemeClr val="accent3"/>
              </a:buClr>
              <a:defRPr/>
            </a:pPr>
            <a:r>
              <a:rPr lang="en-US" sz="1800" dirty="0">
                <a:latin typeface="Calibri" panose="020F0502020204030204" pitchFamily="34" charset="0"/>
              </a:rPr>
              <a:t>Direct contract between a public body (State of Illinois or one of its political subdivisions) and a contractor.</a:t>
            </a:r>
          </a:p>
          <a:p>
            <a:pPr>
              <a:lnSpc>
                <a:spcPct val="120000"/>
              </a:lnSpc>
              <a:buClr>
                <a:schemeClr val="accent3"/>
              </a:buClr>
              <a:defRPr/>
            </a:pPr>
            <a:r>
              <a:rPr lang="en-US" sz="1800" dirty="0">
                <a:latin typeface="Calibri" panose="020F0502020204030204" pitchFamily="34" charset="0"/>
              </a:rPr>
              <a:t>Financing for the project comes from various </a:t>
            </a:r>
            <a:r>
              <a:rPr lang="en-US" sz="1800" u="sng" dirty="0">
                <a:latin typeface="Calibri" panose="020F0502020204030204" pitchFamily="34" charset="0"/>
              </a:rPr>
              <a:t>specified funding </a:t>
            </a:r>
            <a:r>
              <a:rPr lang="en-US" sz="1800" dirty="0">
                <a:latin typeface="Calibri" panose="020F0502020204030204" pitchFamily="34" charset="0"/>
              </a:rPr>
              <a:t>mechanisms within the statute.  For example: Build Illinois Bond Act or funds for school construction.</a:t>
            </a:r>
          </a:p>
          <a:p>
            <a:pPr>
              <a:lnSpc>
                <a:spcPct val="120000"/>
              </a:lnSpc>
              <a:buClr>
                <a:schemeClr val="accent3"/>
              </a:buClr>
              <a:defRPr/>
            </a:pPr>
            <a:r>
              <a:rPr lang="en-US" sz="1800" dirty="0">
                <a:latin typeface="Calibri" panose="020F0502020204030204" pitchFamily="34" charset="0"/>
              </a:rPr>
              <a:t>All projects financed in whole or in part with </a:t>
            </a:r>
            <a:r>
              <a:rPr lang="en-US" sz="1800" u="sng" dirty="0">
                <a:latin typeface="Calibri" panose="020F0502020204030204" pitchFamily="34" charset="0"/>
              </a:rPr>
              <a:t>bonds, grants, loans, or other funds made available </a:t>
            </a:r>
            <a:r>
              <a:rPr lang="en-US" sz="1800" dirty="0">
                <a:latin typeface="Calibri" panose="020F0502020204030204" pitchFamily="34" charset="0"/>
              </a:rPr>
              <a:t>by or through the State or any of its political subdivisions. </a:t>
            </a:r>
          </a:p>
          <a:p>
            <a:pPr>
              <a:lnSpc>
                <a:spcPct val="120000"/>
              </a:lnSpc>
              <a:buClr>
                <a:schemeClr val="accent3"/>
              </a:buClr>
              <a:defRPr/>
            </a:pPr>
            <a:r>
              <a:rPr lang="en-US" sz="1800" dirty="0">
                <a:latin typeface="Calibri" panose="020F0502020204030204" pitchFamily="34" charset="0"/>
              </a:rPr>
              <a:t>Non-governmental organization funded in whole or in-part by public funds/financing.</a:t>
            </a:r>
          </a:p>
          <a:p>
            <a:pPr>
              <a:lnSpc>
                <a:spcPct val="120000"/>
              </a:lnSpc>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982133" y="457201"/>
            <a:ext cx="7704667" cy="1142999"/>
          </a:xfrm>
        </p:spPr>
        <p:txBody>
          <a:bodyPr/>
          <a:lstStyle/>
          <a:p>
            <a:pPr marL="0" indent="0">
              <a:buFont typeface="Arial" pitchFamily="34" charset="0"/>
              <a:buNone/>
            </a:pPr>
            <a:r>
              <a:rPr lang="en-US" b="1" dirty="0">
                <a:latin typeface="Calibri" panose="020F0502020204030204" pitchFamily="34" charset="0"/>
              </a:rPr>
              <a:t>What is a Public Body?</a:t>
            </a:r>
          </a:p>
        </p:txBody>
      </p:sp>
      <p:sp>
        <p:nvSpPr>
          <p:cNvPr id="92163" name="Rectangle 3"/>
          <p:cNvSpPr>
            <a:spLocks noGrp="1" noChangeArrowheads="1"/>
          </p:cNvSpPr>
          <p:nvPr>
            <p:ph idx="1"/>
          </p:nvPr>
        </p:nvSpPr>
        <p:spPr>
          <a:xfrm>
            <a:off x="1295400" y="1447800"/>
            <a:ext cx="7391400" cy="4953000"/>
          </a:xfrm>
        </p:spPr>
        <p:txBody>
          <a:bodyPr>
            <a:noAutofit/>
          </a:bodyPr>
          <a:lstStyle/>
          <a:p>
            <a:pPr marL="82296" indent="0">
              <a:buNone/>
            </a:pPr>
            <a:endParaRPr lang="en-US" sz="1300" b="1" dirty="0"/>
          </a:p>
          <a:p>
            <a:pPr marL="82296" indent="0">
              <a:buNone/>
            </a:pPr>
            <a:r>
              <a:rPr lang="en-US" b="1" dirty="0">
                <a:latin typeface="Calibri" panose="020F0502020204030204" pitchFamily="34" charset="0"/>
              </a:rPr>
              <a:t>Traditional Public Bodies:</a:t>
            </a:r>
            <a:r>
              <a:rPr lang="en-US" dirty="0">
                <a:latin typeface="Calibri" panose="020F0502020204030204" pitchFamily="34" charset="0"/>
              </a:rPr>
              <a:t> “Public body" means the State or any officer, board or commission of the State or any political subdivision or department thereof, </a:t>
            </a:r>
            <a:r>
              <a:rPr lang="en-US" b="1" u="sng" dirty="0">
                <a:latin typeface="Calibri" panose="020F0502020204030204" pitchFamily="34" charset="0"/>
              </a:rPr>
              <a:t>or any institution supported in whole or in part by public funds</a:t>
            </a:r>
            <a:r>
              <a:rPr lang="en-US" dirty="0">
                <a:latin typeface="Calibri" panose="020F0502020204030204" pitchFamily="34" charset="0"/>
              </a:rPr>
              <a:t>, and includes every county, city, town, village, township, school district, irrigation, utility, reclamation improvement or other district and every other political subdivision, district or municipality of the state whether such political subdivision, municipality or district operates under a special charter or not. </a:t>
            </a:r>
          </a:p>
          <a:p>
            <a:pPr marL="82296" indent="0" algn="r">
              <a:buNone/>
            </a:pPr>
            <a:r>
              <a:rPr lang="en-US" dirty="0">
                <a:latin typeface="Calibri" panose="020F0502020204030204" pitchFamily="34" charset="0"/>
              </a:rPr>
              <a:t>820 ILCS 130/2 </a:t>
            </a:r>
          </a:p>
          <a:p>
            <a:pPr marL="82296" indent="0">
              <a:buNone/>
            </a:pPr>
            <a:endParaRPr lang="en-US" sz="13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rmAutofit fontScale="90000"/>
          </a:bodyPr>
          <a:lstStyle/>
          <a:p>
            <a:r>
              <a:rPr lang="en-US" b="1" dirty="0">
                <a:latin typeface="Calibri" panose="020F0502020204030204" pitchFamily="34" charset="0"/>
              </a:rPr>
              <a:t>What is a Public Body?</a:t>
            </a:r>
          </a:p>
        </p:txBody>
      </p:sp>
      <p:sp>
        <p:nvSpPr>
          <p:cNvPr id="3" name="Content Placeholder 2"/>
          <p:cNvSpPr>
            <a:spLocks noGrp="1"/>
          </p:cNvSpPr>
          <p:nvPr>
            <p:ph idx="1"/>
          </p:nvPr>
        </p:nvSpPr>
        <p:spPr>
          <a:xfrm>
            <a:off x="896679" y="1219200"/>
            <a:ext cx="8229600" cy="5257800"/>
          </a:xfrm>
        </p:spPr>
        <p:txBody>
          <a:bodyPr>
            <a:noAutofit/>
          </a:bodyPr>
          <a:lstStyle/>
          <a:p>
            <a:pPr marL="82296" indent="0">
              <a:buNone/>
            </a:pPr>
            <a:endParaRPr lang="en-US" sz="2000" b="1" dirty="0">
              <a:latin typeface="Calibri" panose="020F0502020204030204" pitchFamily="34" charset="0"/>
            </a:endParaRPr>
          </a:p>
          <a:p>
            <a:pPr marL="82296" indent="0">
              <a:buNone/>
            </a:pPr>
            <a:endParaRPr lang="en-US" sz="2000" b="1" dirty="0">
              <a:latin typeface="Calibri" panose="020F0502020204030204" pitchFamily="34" charset="0"/>
            </a:endParaRPr>
          </a:p>
          <a:p>
            <a:pPr marL="82296" indent="0">
              <a:buNone/>
            </a:pPr>
            <a:r>
              <a:rPr lang="en-US" sz="2000" b="1" dirty="0">
                <a:latin typeface="Calibri" panose="020F0502020204030204" pitchFamily="34" charset="0"/>
              </a:rPr>
              <a:t>Non-Traditional Public Bodies:  </a:t>
            </a:r>
          </a:p>
          <a:p>
            <a:pPr marL="425196" indent="-342900"/>
            <a:r>
              <a:rPr lang="en-US" sz="2000" dirty="0">
                <a:latin typeface="Calibri" panose="020F0502020204030204" pitchFamily="34" charset="0"/>
              </a:rPr>
              <a:t>Non-governmental entities which receive public funding such as tax monies or grants, and which engage in construction must comply with the provisions of the Prevailing Wage Act, even if the project is not directly financed by public moneys.  </a:t>
            </a:r>
          </a:p>
          <a:p>
            <a:pPr marL="882396" lvl="1" indent="-342900"/>
            <a:r>
              <a:rPr lang="en-US" sz="1800" i="1" dirty="0">
                <a:latin typeface="Calibri" panose="020F0502020204030204" pitchFamily="34" charset="0"/>
              </a:rPr>
              <a:t>Bernardi v. Illini Community Hospital, </a:t>
            </a:r>
            <a:r>
              <a:rPr lang="en-US" sz="1800" dirty="0">
                <a:latin typeface="Calibri" panose="020F0502020204030204" pitchFamily="34" charset="0"/>
              </a:rPr>
              <a:t>163 Ill. App.3d 987 (4</a:t>
            </a:r>
            <a:r>
              <a:rPr lang="en-US" sz="1800" baseline="30000" dirty="0">
                <a:latin typeface="Calibri" panose="020F0502020204030204" pitchFamily="34" charset="0"/>
              </a:rPr>
              <a:t>th</a:t>
            </a:r>
            <a:r>
              <a:rPr lang="en-US" sz="1800" dirty="0">
                <a:latin typeface="Calibri" panose="020F0502020204030204" pitchFamily="34" charset="0"/>
              </a:rPr>
              <a:t> Dist. 1987) (NFP hospital was a “public body” because it was supported in part by public funds; rec’d tax monies)</a:t>
            </a:r>
            <a:r>
              <a:rPr lang="en-US" sz="1800" i="1" dirty="0">
                <a:latin typeface="Calibri" panose="020F0502020204030204" pitchFamily="34" charset="0"/>
              </a:rPr>
              <a:t> </a:t>
            </a:r>
            <a:endParaRPr lang="en-US" sz="1800" dirty="0">
              <a:latin typeface="Calibri" panose="020F0502020204030204" pitchFamily="34" charset="0"/>
            </a:endParaRPr>
          </a:p>
          <a:p>
            <a:pPr marL="425196" indent="-342900"/>
            <a:r>
              <a:rPr lang="en-US" sz="2000" dirty="0">
                <a:latin typeface="Calibri" panose="020F0502020204030204" pitchFamily="34" charset="0"/>
              </a:rPr>
              <a:t>No bright line test exists for determining the level of funding necessary to establish an entity as being supported in whole or in part test.  Department looks at continuous nature or one time grant. </a:t>
            </a:r>
          </a:p>
          <a:p>
            <a:pPr marL="882396" lvl="1" indent="-342900"/>
            <a:r>
              <a:rPr lang="en-US" sz="1800" dirty="0">
                <a:latin typeface="Calibri" panose="020F0502020204030204" pitchFamily="34" charset="0"/>
              </a:rPr>
              <a:t>NOTE: items such as Medicaid funding do not result in entity being a “public body”</a:t>
            </a:r>
          </a:p>
          <a:p>
            <a:pPr marL="82296" indent="0">
              <a:buNone/>
            </a:pPr>
            <a:endParaRPr lang="en-US" sz="2000" b="1" dirty="0"/>
          </a:p>
          <a:p>
            <a:pPr marL="82296" indent="0">
              <a:buNone/>
            </a:pPr>
            <a:r>
              <a:rPr lang="en-US" sz="2000" dirty="0"/>
              <a:t> </a:t>
            </a:r>
          </a:p>
          <a:p>
            <a:endParaRPr lang="en-US" sz="2000" dirty="0"/>
          </a:p>
        </p:txBody>
      </p:sp>
    </p:spTree>
    <p:extLst>
      <p:ext uri="{BB962C8B-B14F-4D97-AF65-F5344CB8AC3E}">
        <p14:creationId xmlns:p14="http://schemas.microsoft.com/office/powerpoint/2010/main" val="338170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altLang="en-US" b="1" dirty="0">
                <a:latin typeface="Calibri" panose="020F0502020204030204" pitchFamily="34" charset="0"/>
              </a:rPr>
              <a:t>Case Law</a:t>
            </a:r>
            <a:endParaRPr lang="en-US" dirty="0">
              <a:latin typeface="Calibri" panose="020F0502020204030204" pitchFamily="34" charset="0"/>
            </a:endParaRPr>
          </a:p>
        </p:txBody>
      </p:sp>
      <p:sp>
        <p:nvSpPr>
          <p:cNvPr id="3" name="Content Placeholder 2"/>
          <p:cNvSpPr>
            <a:spLocks noGrp="1"/>
          </p:cNvSpPr>
          <p:nvPr>
            <p:ph idx="1"/>
          </p:nvPr>
        </p:nvSpPr>
        <p:spPr>
          <a:xfrm>
            <a:off x="762000" y="1447800"/>
            <a:ext cx="8382000" cy="5105400"/>
          </a:xfrm>
        </p:spPr>
        <p:txBody>
          <a:bodyPr>
            <a:normAutofit fontScale="85000" lnSpcReduction="10000"/>
          </a:bodyPr>
          <a:lstStyle/>
          <a:p>
            <a:pPr marL="643890" indent="-609600">
              <a:lnSpc>
                <a:spcPct val="80000"/>
              </a:lnSpc>
              <a:buClr>
                <a:schemeClr val="accent3"/>
              </a:buClr>
              <a:buNone/>
              <a:defRPr/>
            </a:pPr>
            <a:r>
              <a:rPr lang="en-US" b="1" i="1" dirty="0">
                <a:latin typeface="Calibri" panose="020F0502020204030204" pitchFamily="34" charset="0"/>
              </a:rPr>
              <a:t>Opp. Center of Southeastern Ill., Inc. v. Bernardi </a:t>
            </a:r>
            <a:r>
              <a:rPr lang="en-US" b="1" dirty="0">
                <a:latin typeface="Calibri" panose="020F0502020204030204" pitchFamily="34" charset="0"/>
              </a:rPr>
              <a:t>(5</a:t>
            </a:r>
            <a:r>
              <a:rPr lang="en-US" b="1" baseline="30000" dirty="0">
                <a:latin typeface="Calibri" panose="020F0502020204030204" pitchFamily="34" charset="0"/>
              </a:rPr>
              <a:t>th</a:t>
            </a:r>
            <a:r>
              <a:rPr lang="en-US" b="1" dirty="0">
                <a:latin typeface="Calibri" panose="020F0502020204030204" pitchFamily="34" charset="0"/>
              </a:rPr>
              <a:t> Dist. 1990)</a:t>
            </a:r>
            <a:endParaRPr lang="en-US" b="1" i="1" dirty="0">
              <a:latin typeface="Calibri" panose="020F0502020204030204" pitchFamily="34" charset="0"/>
            </a:endParaRPr>
          </a:p>
          <a:p>
            <a:pPr marL="1009650" lvl="1" indent="-609600">
              <a:lnSpc>
                <a:spcPct val="80000"/>
              </a:lnSpc>
              <a:buFont typeface="Wingdings 2"/>
              <a:buChar char=""/>
              <a:defRPr/>
            </a:pPr>
            <a:r>
              <a:rPr lang="en-US" sz="2400" dirty="0">
                <a:latin typeface="Calibri" panose="020F0502020204030204" pitchFamily="34" charset="0"/>
              </a:rPr>
              <a:t>Not-for-profit was a “public body” for purposes of PWA because it received over ½ of its revenue from Dept. of Health and Developmental Disabilities and was publically supported by tax money</a:t>
            </a:r>
          </a:p>
          <a:p>
            <a:pPr marL="643890" indent="-609600">
              <a:lnSpc>
                <a:spcPct val="80000"/>
              </a:lnSpc>
              <a:buClr>
                <a:schemeClr val="accent3"/>
              </a:buClr>
              <a:buNone/>
              <a:defRPr/>
            </a:pPr>
            <a:endParaRPr lang="en-US" b="1" i="1" dirty="0">
              <a:latin typeface="Calibri" panose="020F0502020204030204" pitchFamily="34" charset="0"/>
            </a:endParaRPr>
          </a:p>
          <a:p>
            <a:pPr marL="643890" indent="-609600">
              <a:lnSpc>
                <a:spcPct val="80000"/>
              </a:lnSpc>
              <a:buClr>
                <a:schemeClr val="accent3"/>
              </a:buClr>
              <a:buNone/>
              <a:defRPr/>
            </a:pPr>
            <a:r>
              <a:rPr lang="en-US" b="1" i="1" dirty="0">
                <a:latin typeface="Calibri" panose="020F0502020204030204" pitchFamily="34" charset="0"/>
              </a:rPr>
              <a:t>McKinley Foundation v. Illinois Dept. of Labor </a:t>
            </a:r>
            <a:r>
              <a:rPr lang="en-US" b="1" dirty="0">
                <a:latin typeface="Calibri" panose="020F0502020204030204" pitchFamily="34" charset="0"/>
              </a:rPr>
              <a:t>(4</a:t>
            </a:r>
            <a:r>
              <a:rPr lang="en-US" b="1" baseline="30000" dirty="0">
                <a:latin typeface="Calibri" panose="020F0502020204030204" pitchFamily="34" charset="0"/>
              </a:rPr>
              <a:t>th</a:t>
            </a:r>
            <a:r>
              <a:rPr lang="en-US" b="1" dirty="0">
                <a:latin typeface="Calibri" panose="020F0502020204030204" pitchFamily="34" charset="0"/>
              </a:rPr>
              <a:t> Dist. 2010)</a:t>
            </a:r>
            <a:endParaRPr lang="en-US" b="1" i="1" dirty="0">
              <a:latin typeface="Calibri" panose="020F0502020204030204" pitchFamily="34" charset="0"/>
            </a:endParaRPr>
          </a:p>
          <a:p>
            <a:pPr marL="1009650" lvl="1" indent="-609600">
              <a:lnSpc>
                <a:spcPct val="80000"/>
              </a:lnSpc>
              <a:buFont typeface="Wingdings 2"/>
              <a:buChar char=""/>
              <a:defRPr/>
            </a:pPr>
            <a:r>
              <a:rPr lang="en-US" sz="2400" dirty="0">
                <a:latin typeface="Calibri" panose="020F0502020204030204" pitchFamily="34" charset="0"/>
              </a:rPr>
              <a:t>Private foundation covered under PWA where construction project financed in part with bonds issued by the Illinois Finance Authority; Court noted Act specifically applied to non-traditional public bodies, and by opting to receive such financing the foundation made itself subject to Act</a:t>
            </a:r>
          </a:p>
          <a:p>
            <a:pPr marL="643890" indent="-609600">
              <a:lnSpc>
                <a:spcPct val="80000"/>
              </a:lnSpc>
              <a:buClr>
                <a:schemeClr val="accent3"/>
              </a:buClr>
              <a:buNone/>
              <a:defRPr/>
            </a:pPr>
            <a:endParaRPr lang="en-US" dirty="0">
              <a:latin typeface="Calibri" panose="020F0502020204030204" pitchFamily="34" charset="0"/>
            </a:endParaRPr>
          </a:p>
          <a:p>
            <a:pPr marL="643890" indent="-609600">
              <a:lnSpc>
                <a:spcPct val="80000"/>
              </a:lnSpc>
              <a:buClr>
                <a:schemeClr val="accent3"/>
              </a:buClr>
              <a:buNone/>
              <a:defRPr/>
            </a:pPr>
            <a:r>
              <a:rPr lang="en-US" b="1" i="1" dirty="0">
                <a:latin typeface="Calibri" panose="020F0502020204030204" pitchFamily="34" charset="0"/>
              </a:rPr>
              <a:t>NOTE:</a:t>
            </a:r>
          </a:p>
          <a:p>
            <a:pPr marL="643890" indent="-609600">
              <a:lnSpc>
                <a:spcPct val="80000"/>
              </a:lnSpc>
              <a:buClr>
                <a:schemeClr val="accent3"/>
              </a:buClr>
              <a:buNone/>
              <a:defRPr/>
            </a:pPr>
            <a:r>
              <a:rPr lang="en-US" b="1" i="1" dirty="0">
                <a:latin typeface="Calibri" panose="020F0502020204030204" pitchFamily="34" charset="0"/>
              </a:rPr>
              <a:t>Town of Normal v. Hafner </a:t>
            </a:r>
            <a:r>
              <a:rPr lang="en-US" b="1" dirty="0">
                <a:latin typeface="Calibri" panose="020F0502020204030204" pitchFamily="34" charset="0"/>
              </a:rPr>
              <a:t>(4</a:t>
            </a:r>
            <a:r>
              <a:rPr lang="en-US" b="1" baseline="30000" dirty="0">
                <a:latin typeface="Calibri" panose="020F0502020204030204" pitchFamily="34" charset="0"/>
              </a:rPr>
              <a:t>th</a:t>
            </a:r>
            <a:r>
              <a:rPr lang="en-US" b="1" dirty="0">
                <a:latin typeface="Calibri" panose="020F0502020204030204" pitchFamily="34" charset="0"/>
              </a:rPr>
              <a:t> Dist. 2009)</a:t>
            </a:r>
          </a:p>
          <a:p>
            <a:pPr marL="1009650" lvl="1" indent="-609600">
              <a:lnSpc>
                <a:spcPct val="80000"/>
              </a:lnSpc>
              <a:buFont typeface="Wingdings 2"/>
              <a:buChar char=""/>
              <a:defRPr/>
            </a:pPr>
            <a:r>
              <a:rPr lang="en-US" sz="2400" dirty="0">
                <a:latin typeface="Calibri" panose="020F0502020204030204" pitchFamily="34" charset="0"/>
              </a:rPr>
              <a:t>PWA does </a:t>
            </a:r>
            <a:r>
              <a:rPr lang="en-US" sz="2400" u="sng" dirty="0">
                <a:latin typeface="Calibri" panose="020F0502020204030204" pitchFamily="34" charset="0"/>
              </a:rPr>
              <a:t>not</a:t>
            </a:r>
            <a:r>
              <a:rPr lang="en-US" sz="2400" dirty="0">
                <a:latin typeface="Calibri" panose="020F0502020204030204" pitchFamily="34" charset="0"/>
              </a:rPr>
              <a:t> apply to private developer constructing private residences, where developer receives TIF incentive (despite multiple amendments, “public works” definition does not include “TIF”)</a:t>
            </a:r>
          </a:p>
          <a:p>
            <a:endParaRPr lang="en-US" dirty="0"/>
          </a:p>
        </p:txBody>
      </p:sp>
    </p:spTree>
    <p:extLst>
      <p:ext uri="{BB962C8B-B14F-4D97-AF65-F5344CB8AC3E}">
        <p14:creationId xmlns:p14="http://schemas.microsoft.com/office/powerpoint/2010/main" val="1336297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b="1" dirty="0">
                <a:latin typeface="Calibri" panose="020F0502020204030204" pitchFamily="34" charset="0"/>
              </a:rPr>
              <a:t>What is a Public Body?</a:t>
            </a:r>
          </a:p>
        </p:txBody>
      </p:sp>
      <p:sp>
        <p:nvSpPr>
          <p:cNvPr id="3" name="Content Placeholder 2"/>
          <p:cNvSpPr>
            <a:spLocks noGrp="1"/>
          </p:cNvSpPr>
          <p:nvPr>
            <p:ph idx="1"/>
          </p:nvPr>
        </p:nvSpPr>
        <p:spPr>
          <a:xfrm>
            <a:off x="1219200" y="1524000"/>
            <a:ext cx="7704667" cy="4475816"/>
          </a:xfrm>
        </p:spPr>
        <p:txBody>
          <a:bodyPr>
            <a:normAutofit/>
          </a:bodyPr>
          <a:lstStyle/>
          <a:p>
            <a:pPr marL="82296" indent="0">
              <a:buNone/>
            </a:pPr>
            <a:r>
              <a:rPr lang="en-US" sz="2000" b="1" dirty="0"/>
              <a:t>Relationship w/ Public Body</a:t>
            </a:r>
            <a:r>
              <a:rPr lang="en-US" sz="2000" dirty="0"/>
              <a:t> – </a:t>
            </a:r>
            <a:r>
              <a:rPr lang="en-US" sz="2000" i="1" dirty="0"/>
              <a:t>fact specific</a:t>
            </a:r>
            <a:endParaRPr lang="en-US" sz="2000" dirty="0"/>
          </a:p>
          <a:p>
            <a:pPr marL="82296" indent="0">
              <a:buNone/>
            </a:pPr>
            <a:r>
              <a:rPr lang="en-US" sz="2000" dirty="0"/>
              <a:t>Close relationship between Community College and Foundation, which “exists solely to serve the needs of the College.”  </a:t>
            </a:r>
          </a:p>
          <a:p>
            <a:pPr marL="425196" indent="-342900"/>
            <a:r>
              <a:rPr lang="en-US" sz="2000" dirty="0"/>
              <a:t>Not-for-profit that did not receive support from public funds. </a:t>
            </a:r>
          </a:p>
          <a:p>
            <a:pPr marL="425196" indent="-342900"/>
            <a:r>
              <a:rPr lang="en-US" sz="2000" dirty="0"/>
              <a:t>However, College deeded land upon which the building was construction: </a:t>
            </a:r>
          </a:p>
          <a:p>
            <a:pPr marL="699516" lvl="1" indent="-342900"/>
            <a:r>
              <a:rPr lang="en-US" dirty="0"/>
              <a:t>for a nominal payment; </a:t>
            </a:r>
          </a:p>
          <a:p>
            <a:pPr marL="699516" lvl="1" indent="-342900"/>
            <a:r>
              <a:rPr lang="en-US" dirty="0"/>
              <a:t>“for the purposes of facilitating the construction of the building;”</a:t>
            </a:r>
          </a:p>
          <a:p>
            <a:pPr marL="699516" lvl="1" indent="-342900"/>
            <a:r>
              <a:rPr lang="en-US" dirty="0"/>
              <a:t>to specifications meeting the needs of College.  </a:t>
            </a:r>
          </a:p>
          <a:p>
            <a:pPr marL="82296" indent="0">
              <a:buNone/>
            </a:pPr>
            <a:r>
              <a:rPr lang="en-US" sz="2000" dirty="0"/>
              <a:t>Conclusion: PWA Applies (AG Opinion, 97-014)</a:t>
            </a:r>
          </a:p>
        </p:txBody>
      </p:sp>
    </p:spTree>
    <p:extLst>
      <p:ext uri="{BB962C8B-B14F-4D97-AF65-F5344CB8AC3E}">
        <p14:creationId xmlns:p14="http://schemas.microsoft.com/office/powerpoint/2010/main" val="1350953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rPr>
              <a:t>Who is Covered? - Sec. 3</a:t>
            </a:r>
            <a:endParaRPr lang="en-US" dirty="0">
              <a:latin typeface="Calibri" panose="020F0502020204030204" pitchFamily="34" charset="0"/>
            </a:endParaRPr>
          </a:p>
        </p:txBody>
      </p:sp>
      <p:sp>
        <p:nvSpPr>
          <p:cNvPr id="3" name="Content Placeholder 2"/>
          <p:cNvSpPr>
            <a:spLocks noGrp="1"/>
          </p:cNvSpPr>
          <p:nvPr>
            <p:ph idx="1"/>
          </p:nvPr>
        </p:nvSpPr>
        <p:spPr>
          <a:xfrm>
            <a:off x="982133" y="1981200"/>
            <a:ext cx="7704667" cy="4018616"/>
          </a:xfrm>
        </p:spPr>
        <p:txBody>
          <a:bodyPr>
            <a:normAutofit fontScale="92500" lnSpcReduction="10000"/>
          </a:bodyPr>
          <a:lstStyle/>
          <a:p>
            <a:pPr marL="0" indent="0">
              <a:buNone/>
            </a:pPr>
            <a:r>
              <a:rPr lang="en-US" dirty="0">
                <a:latin typeface="Calibri" panose="020F0502020204030204" pitchFamily="34" charset="0"/>
              </a:rPr>
              <a:t>All laborers, workers and mechanics directly employed by contractors and subcontractors and engaged in construction on the site of the building or construction job, including workers engaged in the transportation of material and equipment to and from the site (820 ILCS 130/3).</a:t>
            </a:r>
          </a:p>
          <a:p>
            <a:pPr lvl="1"/>
            <a:r>
              <a:rPr lang="en-US" sz="2400" u="sng" dirty="0">
                <a:latin typeface="Calibri" panose="020F0502020204030204" pitchFamily="34" charset="0"/>
              </a:rPr>
              <a:t>Excludes</a:t>
            </a:r>
            <a:r>
              <a:rPr lang="en-US" sz="2400" dirty="0">
                <a:latin typeface="Calibri" panose="020F0502020204030204" pitchFamily="34" charset="0"/>
              </a:rPr>
              <a:t> transportation by sellers and suppliers of materials or equipment</a:t>
            </a:r>
          </a:p>
          <a:p>
            <a:pPr lvl="2"/>
            <a:r>
              <a:rPr lang="en-US" sz="2200" dirty="0">
                <a:latin typeface="Calibri" panose="020F0502020204030204" pitchFamily="34" charset="0"/>
              </a:rPr>
              <a:t>Sparks &amp; Wiewel Const. Co. v. Martin (Ill. App. 4th 1993)</a:t>
            </a:r>
            <a:endParaRPr lang="en-US" dirty="0">
              <a:latin typeface="Calibri" panose="020F0502020204030204" pitchFamily="34" charset="0"/>
            </a:endParaRPr>
          </a:p>
          <a:p>
            <a:pPr lvl="1"/>
            <a:r>
              <a:rPr lang="en-US" sz="2400" dirty="0">
                <a:latin typeface="Calibri" panose="020F0502020204030204" pitchFamily="34" charset="0"/>
              </a:rPr>
              <a:t>NOTE: The transportation proviso is often misapplied, e.g. where contractor’s own trucks deliver materials (not excluded)</a:t>
            </a: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sz="3600" b="1" dirty="0">
                <a:latin typeface="Calibri" panose="020F0502020204030204" pitchFamily="34" charset="0"/>
              </a:rPr>
              <a:t>Coverage Continued</a:t>
            </a:r>
          </a:p>
        </p:txBody>
      </p:sp>
      <p:sp>
        <p:nvSpPr>
          <p:cNvPr id="3" name="Content Placeholder 2"/>
          <p:cNvSpPr>
            <a:spLocks noGrp="1"/>
          </p:cNvSpPr>
          <p:nvPr>
            <p:ph idx="1"/>
          </p:nvPr>
        </p:nvSpPr>
        <p:spPr>
          <a:xfrm>
            <a:off x="457200" y="1295400"/>
            <a:ext cx="8229600" cy="5181600"/>
          </a:xfrm>
        </p:spPr>
        <p:txBody>
          <a:bodyPr>
            <a:normAutofit/>
          </a:bodyPr>
          <a:lstStyle/>
          <a:p>
            <a:pPr marL="882396" lvl="1" indent="-342900"/>
            <a:r>
              <a:rPr lang="en-US" dirty="0">
                <a:latin typeface="Calibri" panose="020F0502020204030204" pitchFamily="34" charset="0"/>
              </a:rPr>
              <a:t>When a Public Body contacts a contractor for repairs with a purchase order on a fixed work, the PWA applies and “the wage for a tradesman performing maintenance is equivalent to that of a tradesman engaged in construction or demolition” (820 ILCS 130/3).</a:t>
            </a:r>
          </a:p>
          <a:p>
            <a:pPr marL="82296" indent="0">
              <a:buNone/>
            </a:pPr>
            <a:endParaRPr lang="en-US" dirty="0">
              <a:latin typeface="Calibri" panose="020F0502020204030204" pitchFamily="34" charset="0"/>
            </a:endParaRPr>
          </a:p>
          <a:p>
            <a:pPr marL="882396" lvl="1" indent="-342900"/>
            <a:r>
              <a:rPr lang="en-US" dirty="0">
                <a:latin typeface="Calibri" panose="020F0502020204030204" pitchFamily="34" charset="0"/>
              </a:rPr>
              <a:t>PWA also covers maintenance, repair, assembly, or disassembly work performed on </a:t>
            </a:r>
            <a:r>
              <a:rPr lang="en-US" u="sng" dirty="0">
                <a:latin typeface="Calibri" panose="020F0502020204030204" pitchFamily="34" charset="0"/>
              </a:rPr>
              <a:t>equipment</a:t>
            </a:r>
            <a:r>
              <a:rPr lang="en-US" dirty="0">
                <a:latin typeface="Calibri" panose="020F0502020204030204" pitchFamily="34" charset="0"/>
              </a:rPr>
              <a:t> whether owned, leased, or rented. </a:t>
            </a:r>
          </a:p>
          <a:p>
            <a:pPr marL="82296" indent="0">
              <a:buNone/>
            </a:pPr>
            <a:endParaRPr lang="en-US" dirty="0">
              <a:latin typeface="Calibri" panose="020F0502020204030204" pitchFamily="34" charset="0"/>
            </a:endParaRP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6"/>
          <p:cNvSpPr>
            <a:spLocks noGrp="1"/>
          </p:cNvSpPr>
          <p:nvPr>
            <p:ph type="ctrTitle"/>
          </p:nvPr>
        </p:nvSpPr>
        <p:spPr>
          <a:xfrm>
            <a:off x="1905000" y="1295400"/>
            <a:ext cx="6502718" cy="2590800"/>
          </a:xfrm>
          <a:extLst/>
        </p:spPr>
        <p:txBody>
          <a:bodyPr anchor="ctr">
            <a:noAutofit/>
          </a:bodyPr>
          <a:lstStyle/>
          <a:p>
            <a:pPr algn="ctr">
              <a:defRPr/>
            </a:pPr>
            <a:r>
              <a:rPr lang="en-US" sz="3600" b="1" dirty="0">
                <a:latin typeface="Calibri" panose="020F0502020204030204" pitchFamily="34" charset="0"/>
              </a:rPr>
              <a:t>Introduction to the </a:t>
            </a:r>
            <a:br>
              <a:rPr lang="en-US" sz="3600" b="1" dirty="0">
                <a:latin typeface="Calibri" panose="020F0502020204030204" pitchFamily="34" charset="0"/>
              </a:rPr>
            </a:br>
            <a:r>
              <a:rPr lang="en-US" sz="3600" b="1" dirty="0">
                <a:latin typeface="Calibri" panose="020F0502020204030204" pitchFamily="34" charset="0"/>
              </a:rPr>
              <a:t>Illinois Prevailing Wage Act</a:t>
            </a:r>
          </a:p>
        </p:txBody>
      </p:sp>
      <p:sp>
        <p:nvSpPr>
          <p:cNvPr id="11279" name="Rectangle 15"/>
          <p:cNvSpPr>
            <a:spLocks noChangeArrowheads="1"/>
          </p:cNvSpPr>
          <p:nvPr/>
        </p:nvSpPr>
        <p:spPr bwMode="auto">
          <a:xfrm>
            <a:off x="1543050" y="4972050"/>
            <a:ext cx="29146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algn="ctr">
              <a:defRPr kumimoji="1" sz="2400">
                <a:solidFill>
                  <a:schemeClr val="tx1"/>
                </a:solidFill>
                <a:latin typeface="Arial" panose="020B0604020202020204" pitchFamily="34" charset="0"/>
              </a:defRPr>
            </a:lvl1pPr>
            <a:lvl2pPr marL="742950" indent="-285750" algn="ctr">
              <a:defRPr kumimoji="1" sz="2400">
                <a:solidFill>
                  <a:schemeClr val="tx1"/>
                </a:solidFill>
                <a:latin typeface="Arial" panose="020B0604020202020204" pitchFamily="34" charset="0"/>
              </a:defRPr>
            </a:lvl2pPr>
            <a:lvl3pPr marL="1143000" indent="-228600" algn="ctr">
              <a:defRPr kumimoji="1" sz="2400">
                <a:solidFill>
                  <a:schemeClr val="tx1"/>
                </a:solidFill>
                <a:latin typeface="Arial" panose="020B0604020202020204" pitchFamily="34" charset="0"/>
              </a:defRPr>
            </a:lvl3pPr>
            <a:lvl4pPr marL="1600200" indent="-228600" algn="ctr">
              <a:defRPr kumimoji="1" sz="2400">
                <a:solidFill>
                  <a:schemeClr val="tx1"/>
                </a:solidFill>
                <a:latin typeface="Arial" panose="020B0604020202020204" pitchFamily="34" charset="0"/>
              </a:defRPr>
            </a:lvl4pPr>
            <a:lvl5pPr marL="2057400" indent="-228600" algn="ctr">
              <a:defRPr kumimoji="1"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kumimoji="1"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kumimoji="1"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kumimoji="1"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kumimoji="1" sz="2400">
                <a:solidFill>
                  <a:schemeClr val="tx1"/>
                </a:solidFill>
                <a:latin typeface="Arial" panose="020B0604020202020204" pitchFamily="34" charset="0"/>
              </a:defRPr>
            </a:lvl9pPr>
          </a:lstStyle>
          <a:p>
            <a:pPr>
              <a:spcBef>
                <a:spcPct val="20000"/>
              </a:spcBef>
              <a:buClr>
                <a:schemeClr val="tx2"/>
              </a:buClr>
            </a:pPr>
            <a:endParaRPr kumimoji="0" lang="en-US" altLang="en-US" sz="1800" dirty="0">
              <a:latin typeface="Times New Roman" panose="02020603050405020304" pitchFamily="18" charset="0"/>
            </a:endParaRPr>
          </a:p>
        </p:txBody>
      </p:sp>
      <p:sp>
        <p:nvSpPr>
          <p:cNvPr id="8" name="Rectangle 3"/>
          <p:cNvSpPr>
            <a:spLocks noGrp="1" noChangeArrowheads="1"/>
          </p:cNvSpPr>
          <p:nvPr>
            <p:ph type="subTitle" idx="1"/>
          </p:nvPr>
        </p:nvSpPr>
        <p:spPr>
          <a:xfrm>
            <a:off x="3680880" y="4387850"/>
            <a:ext cx="4992131" cy="1249517"/>
          </a:xfrm>
        </p:spPr>
        <p:txBody>
          <a:bodyPr anchor="ctr">
            <a:normAutofit/>
          </a:bodyPr>
          <a:lstStyle/>
          <a:p>
            <a:pPr>
              <a:lnSpc>
                <a:spcPct val="150000"/>
              </a:lnSpc>
              <a:spcBef>
                <a:spcPts val="0"/>
              </a:spcBef>
              <a:spcAft>
                <a:spcPts val="0"/>
              </a:spcAft>
            </a:pPr>
            <a:r>
              <a:rPr lang="en-US" sz="1650" dirty="0">
                <a:latin typeface="Calibri" panose="020F0502020204030204" pitchFamily="34" charset="0"/>
              </a:rPr>
              <a:t>Melissa Binetti • Counsel for the III FFC</a:t>
            </a:r>
          </a:p>
          <a:p>
            <a:pPr>
              <a:lnSpc>
                <a:spcPct val="150000"/>
              </a:lnSpc>
              <a:spcBef>
                <a:spcPts val="0"/>
              </a:spcBef>
              <a:spcAft>
                <a:spcPts val="0"/>
              </a:spcAft>
            </a:pPr>
            <a:r>
              <a:rPr lang="en-US" sz="1650" dirty="0">
                <a:latin typeface="Calibri" panose="020F0502020204030204" pitchFamily="34" charset="0"/>
              </a:rPr>
              <a:t> Prevailing Wage Seminar • February 21, 2018 </a:t>
            </a:r>
          </a:p>
        </p:txBody>
      </p:sp>
    </p:spTree>
    <p:extLst>
      <p:ext uri="{BB962C8B-B14F-4D97-AF65-F5344CB8AC3E}">
        <p14:creationId xmlns:p14="http://schemas.microsoft.com/office/powerpoint/2010/main" val="32113778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nodePh="1">
                                  <p:stCondLst>
                                    <p:cond delay="1000"/>
                                  </p:stCondLst>
                                  <p:endCondLst>
                                    <p:cond evt="begin" delay="0">
                                      <p:tn val="5"/>
                                    </p:cond>
                                  </p:endCondLst>
                                  <p:childTnLst>
                                    <p:set>
                                      <p:cBhvr>
                                        <p:cTn id="6" dur="1" fill="hold">
                                          <p:stCondLst>
                                            <p:cond delay="0"/>
                                          </p:stCondLst>
                                        </p:cTn>
                                        <p:tgtEl>
                                          <p:spTgt spid="11279">
                                            <p:txEl>
                                              <p:pRg st="0" end="0"/>
                                            </p:txEl>
                                          </p:spTgt>
                                        </p:tgtEl>
                                        <p:attrNameLst>
                                          <p:attrName>style.visibility</p:attrName>
                                        </p:attrNameLst>
                                      </p:cBhvr>
                                      <p:to>
                                        <p:strVal val="visible"/>
                                      </p:to>
                                    </p:set>
                                    <p:anim calcmode="lin" valueType="num">
                                      <p:cBhvr additive="base">
                                        <p:cTn id="7" dur="500" fill="hold"/>
                                        <p:tgtEl>
                                          <p:spTgt spid="112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7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200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200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build="p" autoUpdateAnimBg="0" advAuto="1000"/>
      <p:bldP spid="8"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523999"/>
          </a:xfrm>
        </p:spPr>
        <p:txBody>
          <a:bodyPr>
            <a:normAutofit/>
          </a:bodyPr>
          <a:lstStyle/>
          <a:p>
            <a:r>
              <a:rPr lang="en-US" b="1" dirty="0">
                <a:latin typeface="Calibri" panose="020F0502020204030204" pitchFamily="34" charset="0"/>
              </a:rPr>
              <a:t>CONTRACT STIPULATIONS - Sec. 4</a:t>
            </a:r>
            <a:r>
              <a:rPr lang="en-US" dirty="0">
                <a:latin typeface="Calibri" panose="020F0502020204030204" pitchFamily="34" charset="0"/>
              </a:rPr>
              <a:t/>
            </a:r>
            <a:br>
              <a:rPr lang="en-US" dirty="0">
                <a:latin typeface="Calibri" panose="020F0502020204030204" pitchFamily="34" charset="0"/>
              </a:rPr>
            </a:br>
            <a:r>
              <a:rPr lang="en-US" dirty="0">
                <a:latin typeface="Calibri" panose="020F0502020204030204" pitchFamily="34" charset="0"/>
              </a:rPr>
              <a:t>Public Body Responsibilities</a:t>
            </a:r>
          </a:p>
        </p:txBody>
      </p:sp>
      <p:sp>
        <p:nvSpPr>
          <p:cNvPr id="3" name="Content Placeholder 2"/>
          <p:cNvSpPr>
            <a:spLocks noGrp="1"/>
          </p:cNvSpPr>
          <p:nvPr>
            <p:ph idx="1"/>
          </p:nvPr>
        </p:nvSpPr>
        <p:spPr>
          <a:xfrm>
            <a:off x="982133" y="2286000"/>
            <a:ext cx="7704667" cy="3713816"/>
          </a:xfrm>
        </p:spPr>
        <p:txBody>
          <a:bodyPr>
            <a:normAutofit fontScale="92500" lnSpcReduction="10000"/>
          </a:bodyPr>
          <a:lstStyle/>
          <a:p>
            <a:pPr>
              <a:lnSpc>
                <a:spcPct val="90000"/>
              </a:lnSpc>
            </a:pPr>
            <a:r>
              <a:rPr lang="en-US" dirty="0">
                <a:latin typeface="Calibri" panose="020F0502020204030204" pitchFamily="34" charset="0"/>
              </a:rPr>
              <a:t>Public Body shall ascertain general prevailing wages, or if they don’t, the IDOL shall investigate and ascertain wages in the month of June</a:t>
            </a:r>
          </a:p>
          <a:p>
            <a:pPr lvl="1">
              <a:lnSpc>
                <a:spcPct val="90000"/>
              </a:lnSpc>
            </a:pPr>
            <a:endParaRPr lang="en-US" dirty="0">
              <a:latin typeface="Calibri" panose="020F0502020204030204" pitchFamily="34" charset="0"/>
            </a:endParaRPr>
          </a:p>
          <a:p>
            <a:pPr>
              <a:lnSpc>
                <a:spcPct val="90000"/>
              </a:lnSpc>
            </a:pPr>
            <a:r>
              <a:rPr lang="en-US" dirty="0">
                <a:latin typeface="Calibri" panose="020F0502020204030204" pitchFamily="34" charset="0"/>
              </a:rPr>
              <a:t>Public bodies must insert a prevailing wage stipulation into the call for bids and bid specifications</a:t>
            </a:r>
          </a:p>
          <a:p>
            <a:pPr marL="0" indent="0">
              <a:lnSpc>
                <a:spcPct val="90000"/>
              </a:lnSpc>
              <a:buNone/>
            </a:pPr>
            <a:endParaRPr lang="en-US" dirty="0">
              <a:latin typeface="Calibri" panose="020F0502020204030204" pitchFamily="34" charset="0"/>
            </a:endParaRPr>
          </a:p>
          <a:p>
            <a:pPr>
              <a:lnSpc>
                <a:spcPct val="90000"/>
              </a:lnSpc>
            </a:pPr>
            <a:r>
              <a:rPr lang="en-US" dirty="0">
                <a:latin typeface="Calibri" panose="020F0502020204030204" pitchFamily="34" charset="0"/>
              </a:rPr>
              <a:t>Public bodies must provide written notice to the to the contractor indicating prevailing wage applies </a:t>
            </a:r>
          </a:p>
          <a:p>
            <a:pPr lvl="1">
              <a:lnSpc>
                <a:spcPct val="90000"/>
              </a:lnSpc>
            </a:pPr>
            <a:r>
              <a:rPr lang="en-US" dirty="0">
                <a:latin typeface="Calibri" panose="020F0502020204030204" pitchFamily="34" charset="0"/>
              </a:rPr>
              <a:t>On </a:t>
            </a:r>
            <a:r>
              <a:rPr lang="en-US" u="sng" dirty="0">
                <a:latin typeface="Calibri" panose="020F0502020204030204" pitchFamily="34" charset="0"/>
              </a:rPr>
              <a:t>contract</a:t>
            </a:r>
            <a:r>
              <a:rPr lang="en-US" dirty="0">
                <a:latin typeface="Calibri" panose="020F0502020204030204" pitchFamily="34" charset="0"/>
              </a:rPr>
              <a:t>, </a:t>
            </a:r>
            <a:r>
              <a:rPr lang="en-US" u="sng" dirty="0">
                <a:latin typeface="Calibri" panose="020F0502020204030204" pitchFamily="34" charset="0"/>
              </a:rPr>
              <a:t>purchase order</a:t>
            </a:r>
            <a:r>
              <a:rPr lang="en-US" dirty="0">
                <a:latin typeface="Calibri" panose="020F0502020204030204" pitchFamily="34" charset="0"/>
              </a:rPr>
              <a:t>, or </a:t>
            </a:r>
            <a:r>
              <a:rPr lang="en-US" u="sng" dirty="0">
                <a:latin typeface="Calibri" panose="020F0502020204030204" pitchFamily="34" charset="0"/>
              </a:rPr>
              <a:t>other separate document</a:t>
            </a:r>
            <a:r>
              <a:rPr lang="en-US" dirty="0">
                <a:latin typeface="Calibri" panose="020F0502020204030204" pitchFamily="34" charset="0"/>
              </a:rPr>
              <a:t> (P.A. 96-0437, eff. 1/1/2010),</a:t>
            </a: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lstStyle/>
          <a:p>
            <a:r>
              <a:rPr lang="en-US" b="1" dirty="0">
                <a:latin typeface="Calibri" panose="020F0502020204030204" pitchFamily="34" charset="0"/>
              </a:rPr>
              <a:t>Revised Rates – Sec. 4</a:t>
            </a:r>
          </a:p>
        </p:txBody>
      </p:sp>
      <p:sp>
        <p:nvSpPr>
          <p:cNvPr id="3" name="Content Placeholder 2"/>
          <p:cNvSpPr>
            <a:spLocks noGrp="1"/>
          </p:cNvSpPr>
          <p:nvPr>
            <p:ph idx="1"/>
          </p:nvPr>
        </p:nvSpPr>
        <p:spPr>
          <a:xfrm>
            <a:off x="982133" y="1676400"/>
            <a:ext cx="7704667" cy="4323416"/>
          </a:xfrm>
        </p:spPr>
        <p:txBody>
          <a:bodyPr>
            <a:normAutofit lnSpcReduction="10000"/>
          </a:bodyPr>
          <a:lstStyle/>
          <a:p>
            <a:pPr>
              <a:buClrTx/>
              <a:buSzPct val="100000"/>
            </a:pPr>
            <a:r>
              <a:rPr lang="en-US" altLang="en-US" dirty="0">
                <a:latin typeface="Calibri" panose="020F0502020204030204" pitchFamily="34" charset="0"/>
              </a:rPr>
              <a:t>Revised rates apply throughout the term of the contract</a:t>
            </a:r>
          </a:p>
          <a:p>
            <a:pPr>
              <a:buClrTx/>
              <a:buSzPct val="100000"/>
            </a:pPr>
            <a:endParaRPr lang="en-US" altLang="en-US" sz="2400" dirty="0">
              <a:latin typeface="Calibri" panose="020F0502020204030204" pitchFamily="34" charset="0"/>
            </a:endParaRPr>
          </a:p>
          <a:p>
            <a:pPr>
              <a:buClrTx/>
              <a:buSzPct val="100000"/>
            </a:pPr>
            <a:r>
              <a:rPr lang="en-US" altLang="en-US" sz="2400" dirty="0">
                <a:latin typeface="Calibri" panose="020F0502020204030204" pitchFamily="34" charset="0"/>
              </a:rPr>
              <a:t>The public body in charge of the project is responsible for notifying contractors of the revision</a:t>
            </a:r>
          </a:p>
          <a:p>
            <a:pPr>
              <a:buClrTx/>
              <a:buSzPct val="100000"/>
            </a:pPr>
            <a:endParaRPr lang="en-US" altLang="en-US" sz="2400" dirty="0">
              <a:latin typeface="Calibri" panose="020F0502020204030204" pitchFamily="34" charset="0"/>
            </a:endParaRPr>
          </a:p>
          <a:p>
            <a:pPr>
              <a:buClrTx/>
              <a:buSzPct val="100000"/>
            </a:pPr>
            <a:r>
              <a:rPr lang="en-US" altLang="en-US" sz="2400" dirty="0">
                <a:latin typeface="Calibri" panose="020F0502020204030204" pitchFamily="34" charset="0"/>
              </a:rPr>
              <a:t>A public body or other entity will meet it’s duty to notify contractors of revised rates if the contract document or other written instrument states that the prevailing rate of wages are revised by IDOL and available on the Department’s official website</a:t>
            </a:r>
          </a:p>
          <a:p>
            <a:endParaRPr lang="en-US" dirty="0"/>
          </a:p>
        </p:txBody>
      </p:sp>
    </p:spTree>
    <p:extLst>
      <p:ext uri="{BB962C8B-B14F-4D97-AF65-F5344CB8AC3E}">
        <p14:creationId xmlns:p14="http://schemas.microsoft.com/office/powerpoint/2010/main" val="1408197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normAutofit/>
          </a:bodyPr>
          <a:lstStyle/>
          <a:p>
            <a:r>
              <a:rPr lang="en-US" b="1" dirty="0">
                <a:latin typeface="Calibri" panose="020F0502020204030204" pitchFamily="34" charset="0"/>
              </a:rPr>
              <a:t>VIOLATIONS, Public Bodies - Sec. 4</a:t>
            </a:r>
          </a:p>
        </p:txBody>
      </p:sp>
      <p:sp>
        <p:nvSpPr>
          <p:cNvPr id="3" name="Content Placeholder 2"/>
          <p:cNvSpPr>
            <a:spLocks noGrp="1"/>
          </p:cNvSpPr>
          <p:nvPr>
            <p:ph idx="1"/>
          </p:nvPr>
        </p:nvSpPr>
        <p:spPr>
          <a:xfrm>
            <a:off x="982133" y="2133600"/>
            <a:ext cx="7704667" cy="3866216"/>
          </a:xfrm>
        </p:spPr>
        <p:txBody>
          <a:bodyPr>
            <a:normAutofit/>
          </a:bodyPr>
          <a:lstStyle/>
          <a:p>
            <a:pPr>
              <a:lnSpc>
                <a:spcPct val="90000"/>
              </a:lnSpc>
            </a:pPr>
            <a:r>
              <a:rPr lang="en-US" dirty="0">
                <a:latin typeface="Calibri" panose="020F0502020204030204" pitchFamily="34" charset="0"/>
              </a:rPr>
              <a:t>IDOL determines violations</a:t>
            </a:r>
          </a:p>
          <a:p>
            <a:pPr marL="0" indent="0">
              <a:lnSpc>
                <a:spcPct val="90000"/>
              </a:lnSpc>
              <a:buNone/>
            </a:pPr>
            <a:endParaRPr lang="en-US" dirty="0">
              <a:latin typeface="Calibri" panose="020F0502020204030204" pitchFamily="34" charset="0"/>
            </a:endParaRPr>
          </a:p>
          <a:p>
            <a:pPr>
              <a:lnSpc>
                <a:spcPct val="90000"/>
              </a:lnSpc>
            </a:pPr>
            <a:r>
              <a:rPr lang="en-US" dirty="0">
                <a:latin typeface="Calibri" panose="020F0502020204030204" pitchFamily="34" charset="0"/>
              </a:rPr>
              <a:t>If the public body failed to provide written notice to contractor, </a:t>
            </a:r>
            <a:r>
              <a:rPr lang="en-US" u="sng" dirty="0">
                <a:latin typeface="Calibri" panose="020F0502020204030204" pitchFamily="34" charset="0"/>
              </a:rPr>
              <a:t>the public body is responsible for interest, penalties, or fines</a:t>
            </a:r>
            <a:r>
              <a:rPr lang="en-US" dirty="0">
                <a:latin typeface="Calibri" panose="020F0502020204030204" pitchFamily="34" charset="0"/>
              </a:rPr>
              <a:t>.</a:t>
            </a:r>
            <a:endParaRPr lang="en-US" sz="2400" dirty="0">
              <a:latin typeface="Calibri" panose="020F0502020204030204" pitchFamily="34" charset="0"/>
            </a:endParaRPr>
          </a:p>
          <a:p>
            <a:pPr lvl="1">
              <a:lnSpc>
                <a:spcPct val="90000"/>
              </a:lnSpc>
            </a:pPr>
            <a:r>
              <a:rPr lang="en-US" dirty="0">
                <a:latin typeface="Calibri" panose="020F0502020204030204" pitchFamily="34" charset="0"/>
              </a:rPr>
              <a:t>Response to </a:t>
            </a:r>
            <a:r>
              <a:rPr lang="en-US" i="1" dirty="0">
                <a:latin typeface="Calibri" panose="020F0502020204030204" pitchFamily="34" charset="0"/>
              </a:rPr>
              <a:t>Brandt Const. Co. v. Ludwig </a:t>
            </a:r>
            <a:r>
              <a:rPr lang="en-US" dirty="0">
                <a:latin typeface="Calibri" panose="020F0502020204030204" pitchFamily="34" charset="0"/>
              </a:rPr>
              <a:t>(3rd Dist. 2007)</a:t>
            </a:r>
            <a:endParaRPr lang="en-US" i="1" dirty="0">
              <a:latin typeface="Calibri" panose="020F0502020204030204" pitchFamily="34" charset="0"/>
            </a:endParaRPr>
          </a:p>
          <a:p>
            <a:pPr marL="274320" lvl="1" indent="0">
              <a:lnSpc>
                <a:spcPct val="90000"/>
              </a:lnSpc>
              <a:buNone/>
            </a:pPr>
            <a:endParaRPr lang="en-US" sz="2400" i="1" dirty="0">
              <a:latin typeface="Calibri" panose="020F0502020204030204" pitchFamily="34" charset="0"/>
            </a:endParaRPr>
          </a:p>
          <a:p>
            <a:pPr>
              <a:lnSpc>
                <a:spcPct val="90000"/>
              </a:lnSpc>
            </a:pPr>
            <a:r>
              <a:rPr lang="en-US" dirty="0">
                <a:latin typeface="Calibri" panose="020F0502020204030204" pitchFamily="34" charset="0"/>
              </a:rPr>
              <a:t>Public Bodies are NOT responsible for back wages even if proper notice was not given. (</a:t>
            </a:r>
            <a:r>
              <a:rPr lang="en-US" sz="2400" dirty="0">
                <a:latin typeface="Calibri" panose="020F0502020204030204" pitchFamily="34" charset="0"/>
              </a:rPr>
              <a:t>P.A. 96-437, eff. </a:t>
            </a:r>
            <a:r>
              <a:rPr lang="en-US" dirty="0">
                <a:latin typeface="Calibri" panose="020F0502020204030204" pitchFamily="34" charset="0"/>
              </a:rPr>
              <a:t>1/</a:t>
            </a:r>
            <a:r>
              <a:rPr lang="en-US" sz="2400" dirty="0">
                <a:latin typeface="Calibri" panose="020F0502020204030204" pitchFamily="34" charset="0"/>
              </a:rPr>
              <a:t>1/10)</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VIOLATIONS, Contractors – Sec. 4</a:t>
            </a:r>
          </a:p>
        </p:txBody>
      </p:sp>
      <p:sp>
        <p:nvSpPr>
          <p:cNvPr id="3" name="Content Placeholder 2"/>
          <p:cNvSpPr>
            <a:spLocks noGrp="1"/>
          </p:cNvSpPr>
          <p:nvPr>
            <p:ph idx="1"/>
          </p:nvPr>
        </p:nvSpPr>
        <p:spPr>
          <a:xfrm>
            <a:off x="982133" y="1981200"/>
            <a:ext cx="7704667" cy="4018616"/>
          </a:xfrm>
        </p:spPr>
        <p:txBody>
          <a:bodyPr/>
          <a:lstStyle/>
          <a:p>
            <a:r>
              <a:rPr lang="en-US" dirty="0"/>
              <a:t>Contractors awarded a project must include a written stipulation to the effect that not less than the prevailing rate of wages shall be paid to all laborers, workers, and mechanics in all subcontract and into the project specifications for each subcontracts</a:t>
            </a:r>
          </a:p>
          <a:p>
            <a:r>
              <a:rPr lang="en-US" dirty="0"/>
              <a:t>Subcontractors must do the same</a:t>
            </a:r>
          </a:p>
          <a:p>
            <a:r>
              <a:rPr lang="en-US" dirty="0"/>
              <a:t>Failure to comply may result in interest, penalties, and fines </a:t>
            </a:r>
          </a:p>
        </p:txBody>
      </p:sp>
    </p:spTree>
    <p:extLst>
      <p:ext uri="{BB962C8B-B14F-4D97-AF65-F5344CB8AC3E}">
        <p14:creationId xmlns:p14="http://schemas.microsoft.com/office/powerpoint/2010/main" val="114265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b="1" dirty="0">
                <a:latin typeface="Calibri" panose="020F0502020204030204" pitchFamily="34" charset="0"/>
              </a:rPr>
              <a:t>New Classifications - Sec.4</a:t>
            </a:r>
          </a:p>
        </p:txBody>
      </p:sp>
      <p:sp>
        <p:nvSpPr>
          <p:cNvPr id="3" name="Content Placeholder 2"/>
          <p:cNvSpPr>
            <a:spLocks noGrp="1"/>
          </p:cNvSpPr>
          <p:nvPr>
            <p:ph idx="1"/>
          </p:nvPr>
        </p:nvSpPr>
        <p:spPr>
          <a:xfrm>
            <a:off x="982132" y="1524000"/>
            <a:ext cx="7704667" cy="4495800"/>
          </a:xfrm>
        </p:spPr>
        <p:txBody>
          <a:bodyPr>
            <a:normAutofit fontScale="62500" lnSpcReduction="20000"/>
          </a:bodyPr>
          <a:lstStyle/>
          <a:p>
            <a:endParaRPr lang="en-US" dirty="0">
              <a:latin typeface="Calibri" panose="020F0502020204030204" pitchFamily="34" charset="0"/>
            </a:endParaRPr>
          </a:p>
          <a:p>
            <a:endParaRPr lang="en-US" dirty="0">
              <a:latin typeface="Calibri" panose="020F0502020204030204" pitchFamily="34" charset="0"/>
            </a:endParaRPr>
          </a:p>
          <a:p>
            <a:r>
              <a:rPr lang="en-US" dirty="0">
                <a:latin typeface="Calibri" panose="020F0502020204030204" pitchFamily="34" charset="0"/>
              </a:rPr>
              <a:t>PW rates are organized by classification</a:t>
            </a:r>
          </a:p>
          <a:p>
            <a:pPr marL="0" indent="0">
              <a:buNone/>
            </a:pPr>
            <a:endParaRPr lang="en-US" dirty="0">
              <a:latin typeface="Calibri" panose="020F0502020204030204" pitchFamily="34" charset="0"/>
            </a:endParaRPr>
          </a:p>
          <a:p>
            <a:r>
              <a:rPr lang="en-US" dirty="0">
                <a:latin typeface="Calibri" panose="020F0502020204030204" pitchFamily="34" charset="0"/>
              </a:rPr>
              <a:t>What if existing classifications don’t specifically cover the work in question?</a:t>
            </a:r>
          </a:p>
          <a:p>
            <a:pPr marL="0" indent="0">
              <a:buNone/>
            </a:pPr>
            <a:r>
              <a:rPr lang="en-US" dirty="0">
                <a:latin typeface="Calibri" panose="020F0502020204030204" pitchFamily="34" charset="0"/>
              </a:rPr>
              <a:t>	IDOL’s prevailing wage schedules discuss “other classifications of work”</a:t>
            </a:r>
          </a:p>
          <a:p>
            <a:pPr lvl="1"/>
            <a:r>
              <a:rPr lang="en-US" dirty="0">
                <a:latin typeface="Calibri" panose="020F0502020204030204" pitchFamily="34" charset="0"/>
              </a:rPr>
              <a:t>The Department “generally has on file … definitions of classifications not otherwise set out.”</a:t>
            </a:r>
          </a:p>
          <a:p>
            <a:pPr lvl="1"/>
            <a:r>
              <a:rPr lang="en-US" dirty="0">
                <a:latin typeface="Calibri" panose="020F0502020204030204" pitchFamily="34" charset="0"/>
              </a:rPr>
              <a:t>Will look to neighboring counties</a:t>
            </a:r>
          </a:p>
          <a:p>
            <a:pPr lvl="1"/>
            <a:r>
              <a:rPr lang="en-US" dirty="0">
                <a:latin typeface="Calibri" panose="020F0502020204030204" pitchFamily="34" charset="0"/>
              </a:rPr>
              <a:t>If no neighboring rate applies, it shall undertake a special determination</a:t>
            </a:r>
          </a:p>
          <a:p>
            <a:pPr marL="457200" lvl="1" indent="0">
              <a:buNone/>
            </a:pPr>
            <a:endParaRPr lang="en-US" dirty="0">
              <a:latin typeface="Calibri" panose="020F0502020204030204" pitchFamily="34" charset="0"/>
            </a:endParaRPr>
          </a:p>
          <a:p>
            <a:r>
              <a:rPr lang="en-US" dirty="0">
                <a:latin typeface="Calibri" panose="020F0502020204030204" pitchFamily="34" charset="0"/>
              </a:rPr>
              <a:t>In addition, anyone affected by a missing classification may petition IDOL to investigate and establish a new classification. </a:t>
            </a:r>
          </a:p>
          <a:p>
            <a:pPr marL="0" indent="0">
              <a:buNone/>
            </a:pPr>
            <a:endParaRPr lang="en-US" dirty="0">
              <a:latin typeface="Calibri" panose="020F0502020204030204" pitchFamily="34" charset="0"/>
            </a:endParaRPr>
          </a:p>
          <a:p>
            <a:r>
              <a:rPr lang="en-US" dirty="0">
                <a:latin typeface="Calibri" panose="020F0502020204030204" pitchFamily="34" charset="0"/>
              </a:rPr>
              <a:t>New classification must involve work that is substantially different from any existing classification.</a:t>
            </a:r>
          </a:p>
          <a:p>
            <a:pPr marL="274320" lvl="1" indent="0">
              <a:buNone/>
            </a:pPr>
            <a:endParaRPr lang="en-US"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b="1" dirty="0"/>
              <a:t>New Classifications</a:t>
            </a:r>
          </a:p>
        </p:txBody>
      </p:sp>
      <p:sp>
        <p:nvSpPr>
          <p:cNvPr id="3" name="Content Placeholder 2"/>
          <p:cNvSpPr>
            <a:spLocks noGrp="1"/>
          </p:cNvSpPr>
          <p:nvPr>
            <p:ph idx="1"/>
          </p:nvPr>
        </p:nvSpPr>
        <p:spPr>
          <a:xfrm>
            <a:off x="1676400" y="1447800"/>
            <a:ext cx="7010400" cy="4876800"/>
          </a:xfrm>
        </p:spPr>
        <p:txBody>
          <a:bodyPr>
            <a:normAutofit/>
          </a:bodyPr>
          <a:lstStyle/>
          <a:p>
            <a:r>
              <a:rPr lang="en-US" dirty="0">
                <a:latin typeface="Calibri" panose="020F0502020204030204" pitchFamily="34" charset="0"/>
              </a:rPr>
              <a:t>Material Tester Classification I &amp; II (2007)</a:t>
            </a:r>
          </a:p>
          <a:p>
            <a:pPr lvl="1"/>
            <a:r>
              <a:rPr lang="en-US" dirty="0">
                <a:latin typeface="Calibri" panose="020F0502020204030204" pitchFamily="34" charset="0"/>
              </a:rPr>
              <a:t>Cook and surrounding Counties</a:t>
            </a:r>
          </a:p>
          <a:p>
            <a:endParaRPr lang="en-US" dirty="0">
              <a:latin typeface="Calibri" panose="020F0502020204030204" pitchFamily="34" charset="0"/>
            </a:endParaRPr>
          </a:p>
          <a:p>
            <a:r>
              <a:rPr lang="en-US" dirty="0">
                <a:latin typeface="Calibri" panose="020F0502020204030204" pitchFamily="34" charset="0"/>
              </a:rPr>
              <a:t>ROV Pilot &amp; ROV Tender (2015)</a:t>
            </a:r>
          </a:p>
          <a:p>
            <a:pPr lvl="1"/>
            <a:r>
              <a:rPr lang="en-US" dirty="0">
                <a:latin typeface="Calibri" panose="020F0502020204030204" pitchFamily="34" charset="0"/>
              </a:rPr>
              <a:t>Remotely Operated Underwater Vehicles</a:t>
            </a:r>
          </a:p>
          <a:p>
            <a:pPr lvl="1"/>
            <a:r>
              <a:rPr lang="en-US" dirty="0">
                <a:latin typeface="Calibri" panose="020F0502020204030204" pitchFamily="34" charset="0"/>
              </a:rPr>
              <a:t>Posted in Cook, Lake &amp; Will</a:t>
            </a:r>
          </a:p>
          <a:p>
            <a:pPr lvl="1"/>
            <a:endParaRPr lang="en-US" dirty="0">
              <a:latin typeface="Calibri" panose="020F0502020204030204" pitchFamily="34" charset="0"/>
            </a:endParaRPr>
          </a:p>
          <a:p>
            <a:r>
              <a:rPr lang="en-US" dirty="0">
                <a:latin typeface="Calibri" panose="020F0502020204030204" pitchFamily="34" charset="0"/>
              </a:rPr>
              <a:t>Diver, Diver Wet Tender, Diver Tender, ROV Pilot, ROV Tender (2015)</a:t>
            </a:r>
          </a:p>
          <a:p>
            <a:pPr lvl="1"/>
            <a:r>
              <a:rPr lang="en-US" dirty="0">
                <a:latin typeface="Calibri" panose="020F0502020204030204" pitchFamily="34" charset="0"/>
              </a:rPr>
              <a:t>DuPage, Kane, Kendall, Boone, Grundy, McHenry </a:t>
            </a:r>
          </a:p>
          <a:p>
            <a:pPr lvl="1"/>
            <a:endParaRPr lang="en-US" dirty="0">
              <a:latin typeface="Calibri" panose="020F0502020204030204" pitchFamily="34" charset="0"/>
            </a:endParaRPr>
          </a:p>
        </p:txBody>
      </p:sp>
    </p:spTree>
    <p:extLst>
      <p:ext uri="{BB962C8B-B14F-4D97-AF65-F5344CB8AC3E}">
        <p14:creationId xmlns:p14="http://schemas.microsoft.com/office/powerpoint/2010/main" val="3488355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alibri" panose="020F0502020204030204" pitchFamily="34" charset="0"/>
              </a:rPr>
              <a:t>Public Body Records Retention – Sec. 5</a:t>
            </a:r>
          </a:p>
        </p:txBody>
      </p:sp>
      <p:sp>
        <p:nvSpPr>
          <p:cNvPr id="3" name="Content Placeholder 2"/>
          <p:cNvSpPr>
            <a:spLocks noGrp="1"/>
          </p:cNvSpPr>
          <p:nvPr>
            <p:ph idx="1"/>
          </p:nvPr>
        </p:nvSpPr>
        <p:spPr/>
        <p:txBody>
          <a:bodyPr>
            <a:normAutofit lnSpcReduction="10000"/>
          </a:bodyPr>
          <a:lstStyle/>
          <a:p>
            <a:pPr>
              <a:buClrTx/>
              <a:buSzPct val="100000"/>
            </a:pPr>
            <a:r>
              <a:rPr lang="en-US" altLang="en-US" dirty="0">
                <a:latin typeface="Calibri" panose="020F0502020204030204" pitchFamily="34" charset="0"/>
              </a:rPr>
              <a:t>Public bodies are required to retain certified payrolls for a period of 5 years from the date of the last payment for work</a:t>
            </a:r>
          </a:p>
          <a:p>
            <a:pPr marL="0" indent="0">
              <a:buClrTx/>
              <a:buSzPct val="100000"/>
              <a:buNone/>
            </a:pPr>
            <a:endParaRPr lang="en-US" altLang="en-US" dirty="0">
              <a:latin typeface="Calibri" panose="020F0502020204030204" pitchFamily="34" charset="0"/>
            </a:endParaRPr>
          </a:p>
          <a:p>
            <a:pPr>
              <a:buClrTx/>
              <a:buSzPct val="100000"/>
            </a:pPr>
            <a:r>
              <a:rPr lang="en-US" altLang="en-US" dirty="0">
                <a:latin typeface="Calibri" panose="020F0502020204030204" pitchFamily="34" charset="0"/>
              </a:rPr>
              <a:t>In addition, the certified payrolls are considered public records, </a:t>
            </a:r>
            <a:r>
              <a:rPr lang="en-US" altLang="en-US" i="1" dirty="0">
                <a:latin typeface="Calibri" panose="020F0502020204030204" pitchFamily="34" charset="0"/>
              </a:rPr>
              <a:t>except an employee’s address, telephone number and SSN</a:t>
            </a:r>
            <a:r>
              <a:rPr lang="en-US" altLang="en-US" dirty="0">
                <a:latin typeface="Calibri" panose="020F0502020204030204" pitchFamily="34" charset="0"/>
              </a:rPr>
              <a:t>, and must be made available to the public in accordance with Illinois FOIA</a:t>
            </a:r>
          </a:p>
          <a:p>
            <a:endParaRPr lang="en-US" dirty="0"/>
          </a:p>
        </p:txBody>
      </p:sp>
    </p:spTree>
    <p:extLst>
      <p:ext uri="{BB962C8B-B14F-4D97-AF65-F5344CB8AC3E}">
        <p14:creationId xmlns:p14="http://schemas.microsoft.com/office/powerpoint/2010/main" val="1807027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Contractor recordkeeping</a:t>
            </a:r>
            <a:r>
              <a:rPr lang="en-US" dirty="0"/>
              <a:t> – Sec. 5</a:t>
            </a:r>
          </a:p>
        </p:txBody>
      </p:sp>
      <p:sp>
        <p:nvSpPr>
          <p:cNvPr id="3" name="Content Placeholder 2"/>
          <p:cNvSpPr>
            <a:spLocks noGrp="1"/>
          </p:cNvSpPr>
          <p:nvPr>
            <p:ph idx="1"/>
          </p:nvPr>
        </p:nvSpPr>
        <p:spPr/>
        <p:txBody>
          <a:bodyPr/>
          <a:lstStyle/>
          <a:p>
            <a:r>
              <a:rPr lang="en-US" dirty="0"/>
              <a:t>Records of all workers on the project for a period of 5 years from last payment</a:t>
            </a:r>
          </a:p>
          <a:p>
            <a:pPr lvl="1"/>
            <a:r>
              <a:rPr lang="en-US" dirty="0"/>
              <a:t>For example: name, address, SSN, classification, gross and net wages, number of hours worked, </a:t>
            </a:r>
            <a:r>
              <a:rPr lang="en-US" dirty="0" smtClean="0"/>
              <a:t>start </a:t>
            </a:r>
            <a:r>
              <a:rPr lang="en-US" dirty="0"/>
              <a:t>and end time, OT rate</a:t>
            </a:r>
          </a:p>
          <a:p>
            <a:pPr lvl="1"/>
            <a:r>
              <a:rPr lang="en-US" dirty="0"/>
              <a:t>Including fringe benefit rates and fund information, if applicable</a:t>
            </a:r>
          </a:p>
          <a:p>
            <a:r>
              <a:rPr lang="en-US" dirty="0"/>
              <a:t>Certified payroll records, submitted to the public body </a:t>
            </a:r>
            <a:r>
              <a:rPr lang="en-US" dirty="0" smtClean="0"/>
              <a:t>by </a:t>
            </a:r>
            <a:r>
              <a:rPr lang="en-US" dirty="0"/>
              <a:t>the 15</a:t>
            </a:r>
            <a:r>
              <a:rPr lang="en-US" baseline="30000" dirty="0"/>
              <a:t>th</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73272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95399"/>
          </a:xfrm>
        </p:spPr>
        <p:txBody>
          <a:bodyPr/>
          <a:lstStyle/>
          <a:p>
            <a:r>
              <a:rPr lang="en-US" b="1" dirty="0">
                <a:latin typeface="Calibri" panose="020F0502020204030204" pitchFamily="34" charset="0"/>
              </a:rPr>
              <a:t>Violations – Sec. 6</a:t>
            </a:r>
          </a:p>
        </p:txBody>
      </p:sp>
      <p:sp>
        <p:nvSpPr>
          <p:cNvPr id="3" name="Content Placeholder 2"/>
          <p:cNvSpPr>
            <a:spLocks noGrp="1"/>
          </p:cNvSpPr>
          <p:nvPr>
            <p:ph idx="1"/>
          </p:nvPr>
        </p:nvSpPr>
        <p:spPr>
          <a:xfrm>
            <a:off x="982133" y="1981200"/>
            <a:ext cx="7704667" cy="4018616"/>
          </a:xfrm>
        </p:spPr>
        <p:txBody>
          <a:bodyPr>
            <a:normAutofit/>
          </a:bodyPr>
          <a:lstStyle/>
          <a:p>
            <a:pPr>
              <a:buClrTx/>
              <a:buSzPct val="100000"/>
            </a:pPr>
            <a:r>
              <a:rPr lang="en-US" altLang="en-US" dirty="0">
                <a:latin typeface="Calibri" panose="020F0502020204030204" pitchFamily="34" charset="0"/>
              </a:rPr>
              <a:t>Public bodies and contractors are liable if they willfully fail to comply with, or willfully violate the Act, or willfully fail in their duty to create, maintain, keep or produce records or documents: Class A misdemeanor (P.A. 96-571, eff. 1/1/12)</a:t>
            </a:r>
          </a:p>
          <a:p>
            <a:pPr marL="0" indent="0">
              <a:buClrTx/>
              <a:buSzPct val="100000"/>
              <a:buNone/>
            </a:pPr>
            <a:endParaRPr lang="en-US" altLang="en-US" dirty="0">
              <a:latin typeface="Calibri" panose="020F0502020204030204" pitchFamily="34" charset="0"/>
            </a:endParaRPr>
          </a:p>
          <a:p>
            <a:pPr marL="342900" lvl="1" indent="-342900">
              <a:buClrTx/>
              <a:buSzPct val="100000"/>
              <a:buFontTx/>
              <a:buChar char="•"/>
            </a:pPr>
            <a:r>
              <a:rPr lang="en-US" altLang="en-US" sz="2400" dirty="0">
                <a:latin typeface="Calibri" panose="020F0502020204030204" pitchFamily="34" charset="0"/>
              </a:rPr>
              <a:t>Employees and agents can make the public body or contractor liable (P.A. 96-571, eff. 1/1/12)</a:t>
            </a:r>
          </a:p>
          <a:p>
            <a:pPr marL="0" lvl="1" indent="0">
              <a:buClrTx/>
              <a:buSzPct val="100000"/>
              <a:buNone/>
            </a:pPr>
            <a:endParaRPr lang="en-US" altLang="en-US" sz="2400"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463026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82133" y="457201"/>
            <a:ext cx="7704667" cy="1142999"/>
          </a:xfrm>
        </p:spPr>
        <p:txBody>
          <a:bodyPr>
            <a:normAutofit/>
          </a:bodyPr>
          <a:lstStyle/>
          <a:p>
            <a:pPr marL="0" indent="0">
              <a:buFont typeface="Arial" pitchFamily="34" charset="0"/>
              <a:buNone/>
            </a:pPr>
            <a:r>
              <a:rPr lang="en-US" b="1" dirty="0">
                <a:latin typeface="Calibri" panose="020F0502020204030204" pitchFamily="34" charset="0"/>
              </a:rPr>
              <a:t>Establishing rates – Sec. 9</a:t>
            </a:r>
          </a:p>
        </p:txBody>
      </p:sp>
      <p:sp>
        <p:nvSpPr>
          <p:cNvPr id="16387" name="Rectangle 3"/>
          <p:cNvSpPr>
            <a:spLocks noGrp="1" noChangeArrowheads="1"/>
          </p:cNvSpPr>
          <p:nvPr>
            <p:ph idx="1"/>
          </p:nvPr>
        </p:nvSpPr>
        <p:spPr>
          <a:xfrm>
            <a:off x="982133" y="1981200"/>
            <a:ext cx="7704667" cy="4018616"/>
          </a:xfrm>
        </p:spPr>
        <p:txBody>
          <a:bodyPr>
            <a:normAutofit lnSpcReduction="10000"/>
          </a:bodyPr>
          <a:lstStyle/>
          <a:p>
            <a:pPr marL="82296" indent="0">
              <a:buNone/>
            </a:pPr>
            <a:r>
              <a:rPr lang="en-US" dirty="0">
                <a:latin typeface="Calibri" panose="020F0502020204030204" pitchFamily="34" charset="0"/>
              </a:rPr>
              <a:t>The Act requires public bodies, during June of each year, to investigate and ascertain the prevailing rate of wages for each craft and type of worker and to file their determination of wage rates with the Illinois Department of Labor no later than July 15.</a:t>
            </a:r>
          </a:p>
          <a:p>
            <a:pPr marL="82296" indent="0">
              <a:buNone/>
            </a:pPr>
            <a:endParaRPr lang="en-US" dirty="0">
              <a:latin typeface="Calibri" panose="020F0502020204030204" pitchFamily="34" charset="0"/>
            </a:endParaRPr>
          </a:p>
          <a:p>
            <a:pPr marL="82296" indent="0">
              <a:buNone/>
            </a:pPr>
            <a:r>
              <a:rPr lang="en-US" dirty="0">
                <a:latin typeface="Calibri" panose="020F0502020204030204" pitchFamily="34" charset="0"/>
              </a:rPr>
              <a:t>If a Public Body does not make a prevailing wage determination during the month of June, then the prevailing rate wages for that Public Body shall be the rate determined by the Department of Labor for the county in which such public body is located.</a:t>
            </a:r>
          </a:p>
        </p:txBody>
      </p:sp>
    </p:spTree>
    <p:extLst>
      <p:ext uri="{BB962C8B-B14F-4D97-AF65-F5344CB8AC3E}">
        <p14:creationId xmlns:p14="http://schemas.microsoft.com/office/powerpoint/2010/main" val="238539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III FFC?</a:t>
            </a:r>
          </a:p>
        </p:txBody>
      </p:sp>
      <p:sp>
        <p:nvSpPr>
          <p:cNvPr id="3" name="Content Placeholder 2"/>
          <p:cNvSpPr>
            <a:spLocks noGrp="1"/>
          </p:cNvSpPr>
          <p:nvPr>
            <p:ph idx="1"/>
          </p:nvPr>
        </p:nvSpPr>
        <p:spPr>
          <a:xfrm>
            <a:off x="982133" y="2133600"/>
            <a:ext cx="7704667" cy="3866216"/>
          </a:xfrm>
        </p:spPr>
        <p:txBody>
          <a:bodyPr/>
          <a:lstStyle/>
          <a:p>
            <a:r>
              <a:rPr lang="en-US" dirty="0"/>
              <a:t>Labor-management organization</a:t>
            </a:r>
          </a:p>
          <a:p>
            <a:r>
              <a:rPr lang="en-US" dirty="0"/>
              <a:t>Funded by contractors</a:t>
            </a:r>
          </a:p>
          <a:p>
            <a:r>
              <a:rPr lang="en-US" dirty="0"/>
              <a:t>Established to support, promote, and encourage fair contracting</a:t>
            </a:r>
          </a:p>
          <a:p>
            <a:r>
              <a:rPr lang="en-US" dirty="0"/>
              <a:t>Provide a level playing field in the construction industry for workers and contractors</a:t>
            </a:r>
          </a:p>
          <a:p>
            <a:r>
              <a:rPr lang="en-US" dirty="0"/>
              <a:t>Promote responsible bidding and protect taxpayer dollars</a:t>
            </a:r>
          </a:p>
          <a:p>
            <a:endParaRPr lang="en-US" dirty="0"/>
          </a:p>
        </p:txBody>
      </p:sp>
    </p:spTree>
    <p:extLst>
      <p:ext uri="{BB962C8B-B14F-4D97-AF65-F5344CB8AC3E}">
        <p14:creationId xmlns:p14="http://schemas.microsoft.com/office/powerpoint/2010/main" val="1870134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fontScale="90000"/>
          </a:bodyPr>
          <a:lstStyle/>
          <a:p>
            <a:r>
              <a:rPr lang="en-US" b="1" dirty="0">
                <a:latin typeface="Calibri" panose="020F0502020204030204" pitchFamily="34" charset="0"/>
              </a:rPr>
              <a:t>Establishing rates - Sec.9</a:t>
            </a:r>
            <a:br>
              <a:rPr lang="en-US" b="1" dirty="0">
                <a:latin typeface="Calibri" panose="020F0502020204030204" pitchFamily="34" charset="0"/>
              </a:rPr>
            </a:br>
            <a:endParaRPr lang="en-US" b="1" dirty="0">
              <a:latin typeface="Calibri" panose="020F0502020204030204" pitchFamily="34" charset="0"/>
            </a:endParaRPr>
          </a:p>
        </p:txBody>
      </p:sp>
      <p:sp>
        <p:nvSpPr>
          <p:cNvPr id="3" name="Content Placeholder 2"/>
          <p:cNvSpPr>
            <a:spLocks noGrp="1"/>
          </p:cNvSpPr>
          <p:nvPr>
            <p:ph idx="1"/>
          </p:nvPr>
        </p:nvSpPr>
        <p:spPr>
          <a:xfrm>
            <a:off x="914400" y="990600"/>
            <a:ext cx="8229600" cy="5638801"/>
          </a:xfrm>
        </p:spPr>
        <p:txBody>
          <a:bodyPr>
            <a:normAutofit/>
          </a:bodyPr>
          <a:lstStyle/>
          <a:p>
            <a:pPr>
              <a:lnSpc>
                <a:spcPct val="80000"/>
              </a:lnSpc>
            </a:pPr>
            <a:r>
              <a:rPr lang="en-US" dirty="0">
                <a:latin typeface="Calibri" panose="020F0502020204030204" pitchFamily="34" charset="0"/>
              </a:rPr>
              <a:t>IDOL collects “Prevailing Wage Certification forms”</a:t>
            </a:r>
          </a:p>
          <a:p>
            <a:pPr lvl="1">
              <a:lnSpc>
                <a:spcPct val="80000"/>
              </a:lnSpc>
            </a:pPr>
            <a:r>
              <a:rPr lang="en-US" dirty="0">
                <a:latin typeface="Calibri" panose="020F0502020204030204" pitchFamily="34" charset="0"/>
              </a:rPr>
              <a:t>Historically a paper survey; past 2 years electronic survey</a:t>
            </a:r>
          </a:p>
          <a:p>
            <a:pPr marL="0" indent="0">
              <a:lnSpc>
                <a:spcPct val="80000"/>
              </a:lnSpc>
              <a:buNone/>
            </a:pPr>
            <a:endParaRPr lang="en-US" b="1" dirty="0">
              <a:latin typeface="Calibri" panose="020F0502020204030204" pitchFamily="34" charset="0"/>
            </a:endParaRPr>
          </a:p>
          <a:p>
            <a:pPr>
              <a:lnSpc>
                <a:spcPct val="80000"/>
              </a:lnSpc>
            </a:pPr>
            <a:r>
              <a:rPr lang="en-US" dirty="0">
                <a:latin typeface="Calibri" panose="020F0502020204030204" pitchFamily="34" charset="0"/>
              </a:rPr>
              <a:t>Rates are posted on the IDOL web site.</a:t>
            </a:r>
          </a:p>
          <a:p>
            <a:pPr marL="0" indent="0">
              <a:lnSpc>
                <a:spcPct val="80000"/>
              </a:lnSpc>
              <a:buNone/>
            </a:pPr>
            <a:endParaRPr lang="en-US" dirty="0">
              <a:latin typeface="Calibri" panose="020F0502020204030204" pitchFamily="34" charset="0"/>
            </a:endParaRPr>
          </a:p>
          <a:p>
            <a:pPr>
              <a:lnSpc>
                <a:spcPct val="80000"/>
              </a:lnSpc>
            </a:pPr>
            <a:r>
              <a:rPr lang="en-US" dirty="0">
                <a:latin typeface="Calibri" panose="020F0502020204030204" pitchFamily="34" charset="0"/>
              </a:rPr>
              <a:t>Any person affected by a wage determination may file objections with the IDOL within 30 days after the rates are posted on the web </a:t>
            </a:r>
            <a:r>
              <a:rPr lang="en-US" dirty="0" smtClean="0">
                <a:latin typeface="Calibri" panose="020F0502020204030204" pitchFamily="34" charset="0"/>
              </a:rPr>
              <a:t>site.</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71599"/>
          </a:xfrm>
        </p:spPr>
        <p:txBody>
          <a:bodyPr/>
          <a:lstStyle/>
          <a:p>
            <a:r>
              <a:rPr lang="en-US" b="1" dirty="0">
                <a:latin typeface="Calibri" panose="020F0502020204030204" pitchFamily="34" charset="0"/>
              </a:rPr>
              <a:t>Establishing rates - Sec.9</a:t>
            </a:r>
          </a:p>
        </p:txBody>
      </p:sp>
      <p:sp>
        <p:nvSpPr>
          <p:cNvPr id="3" name="Content Placeholder 2"/>
          <p:cNvSpPr>
            <a:spLocks noGrp="1"/>
          </p:cNvSpPr>
          <p:nvPr>
            <p:ph idx="1"/>
          </p:nvPr>
        </p:nvSpPr>
        <p:spPr>
          <a:xfrm>
            <a:off x="1143000" y="2209800"/>
            <a:ext cx="7704667" cy="4191000"/>
          </a:xfrm>
        </p:spPr>
        <p:txBody>
          <a:bodyPr>
            <a:normAutofit fontScale="77500" lnSpcReduction="20000"/>
          </a:bodyPr>
          <a:lstStyle/>
          <a:p>
            <a:pPr marL="0" indent="0">
              <a:buNone/>
            </a:pPr>
            <a:r>
              <a:rPr lang="en-US" sz="2800" b="1" dirty="0">
                <a:latin typeface="Calibri" panose="020F0502020204030204" pitchFamily="34" charset="0"/>
              </a:rPr>
              <a:t>New Process in 2016</a:t>
            </a:r>
          </a:p>
          <a:p>
            <a:r>
              <a:rPr lang="en-US" dirty="0">
                <a:latin typeface="Calibri" panose="020F0502020204030204" pitchFamily="34" charset="0"/>
              </a:rPr>
              <a:t>IDOL unveiled electronic survey on June 1, 2016</a:t>
            </a:r>
          </a:p>
          <a:p>
            <a:r>
              <a:rPr lang="en-US" dirty="0">
                <a:latin typeface="Calibri" panose="020F0502020204030204" pitchFamily="34" charset="0"/>
              </a:rPr>
              <a:t>Paper PW Certification Forms not accepted</a:t>
            </a:r>
          </a:p>
          <a:p>
            <a:r>
              <a:rPr lang="en-US" dirty="0">
                <a:latin typeface="Calibri" panose="020F0502020204030204" pitchFamily="34" charset="0"/>
              </a:rPr>
              <a:t>Contractor associations were not allowed to submit data &amp; documents, only individual contractors allowed (during height of construction season)</a:t>
            </a:r>
          </a:p>
          <a:p>
            <a:r>
              <a:rPr lang="en-US" dirty="0">
                <a:latin typeface="Calibri" panose="020F0502020204030204" pitchFamily="34" charset="0"/>
              </a:rPr>
              <a:t>Established PW codes and descriptions replaced with BLS – SOC codes which did not reflect existing classifications in the Illinois market – “square peg, round hole”</a:t>
            </a:r>
          </a:p>
          <a:p>
            <a:r>
              <a:rPr lang="en-US" dirty="0">
                <a:latin typeface="Calibri" panose="020F0502020204030204" pitchFamily="34" charset="0"/>
              </a:rPr>
              <a:t>3 week deadline to respond by June 24, extended to June 30, extended to August 1, 2016</a:t>
            </a:r>
          </a:p>
          <a:p>
            <a:r>
              <a:rPr lang="en-US" dirty="0">
                <a:latin typeface="Calibri" panose="020F0502020204030204" pitchFamily="34" charset="0"/>
              </a:rPr>
              <a:t>July 2016, IDOL Posted: “2015 prevailing wage rates are still in effect until the Department publishes the 2016 rates …”</a:t>
            </a:r>
          </a:p>
          <a:p>
            <a:pPr marL="274320" lvl="1" indent="0">
              <a:buNone/>
            </a:pPr>
            <a:endParaRPr lang="en-US" dirty="0">
              <a:latin typeface="Calibri" panose="020F0502020204030204" pitchFamily="34" charset="0"/>
            </a:endParaRPr>
          </a:p>
          <a:p>
            <a:endParaRPr lang="en-US" dirty="0">
              <a:latin typeface="Calibri" panose="020F0502020204030204" pitchFamily="34" charset="0"/>
            </a:endParaRPr>
          </a:p>
          <a:p>
            <a:pPr marL="274320" lvl="1" indent="0">
              <a:buNone/>
            </a:pPr>
            <a:endParaRPr lang="en-US" sz="2800" b="1" dirty="0">
              <a:latin typeface="Calibri" panose="020F0502020204030204" pitchFamily="34" charset="0"/>
            </a:endParaRPr>
          </a:p>
        </p:txBody>
      </p:sp>
    </p:spTree>
    <p:extLst>
      <p:ext uri="{BB962C8B-B14F-4D97-AF65-F5344CB8AC3E}">
        <p14:creationId xmlns:p14="http://schemas.microsoft.com/office/powerpoint/2010/main" val="15595797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rPr>
              <a:t>Establishing rates – Sec. 9</a:t>
            </a:r>
          </a:p>
        </p:txBody>
      </p:sp>
      <p:sp>
        <p:nvSpPr>
          <p:cNvPr id="3" name="Content Placeholder 2"/>
          <p:cNvSpPr>
            <a:spLocks noGrp="1"/>
          </p:cNvSpPr>
          <p:nvPr>
            <p:ph idx="1"/>
          </p:nvPr>
        </p:nvSpPr>
        <p:spPr>
          <a:xfrm>
            <a:off x="982133" y="2057400"/>
            <a:ext cx="7704667" cy="3942416"/>
          </a:xfrm>
        </p:spPr>
        <p:txBody>
          <a:bodyPr/>
          <a:lstStyle/>
          <a:p>
            <a:r>
              <a:rPr lang="en-US" dirty="0">
                <a:latin typeface="Calibri" panose="020F0502020204030204" pitchFamily="34" charset="0"/>
              </a:rPr>
              <a:t>Various trades objected to posted rates and requested a hearing under Sec. 9 of the PWA</a:t>
            </a:r>
          </a:p>
          <a:p>
            <a:pPr marL="0" indent="0">
              <a:buNone/>
            </a:pPr>
            <a:endParaRPr lang="en-US" dirty="0">
              <a:latin typeface="Calibri" panose="020F0502020204030204" pitchFamily="34" charset="0"/>
            </a:endParaRPr>
          </a:p>
          <a:p>
            <a:r>
              <a:rPr lang="en-US" dirty="0">
                <a:latin typeface="Calibri" panose="020F0502020204030204" pitchFamily="34" charset="0"/>
              </a:rPr>
              <a:t>IDOL denied the request, stating objections were “premature”</a:t>
            </a:r>
          </a:p>
          <a:p>
            <a:endParaRPr lang="en-US" dirty="0"/>
          </a:p>
        </p:txBody>
      </p:sp>
    </p:spTree>
    <p:extLst>
      <p:ext uri="{BB962C8B-B14F-4D97-AF65-F5344CB8AC3E}">
        <p14:creationId xmlns:p14="http://schemas.microsoft.com/office/powerpoint/2010/main" val="36314819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lstStyle/>
          <a:p>
            <a:r>
              <a:rPr lang="en-US" b="1" dirty="0">
                <a:latin typeface="Calibri" panose="020F0502020204030204" pitchFamily="34" charset="0"/>
              </a:rPr>
              <a:t>Establishing rates - Sec.9</a:t>
            </a:r>
          </a:p>
        </p:txBody>
      </p:sp>
      <p:sp>
        <p:nvSpPr>
          <p:cNvPr id="3" name="Content Placeholder 2"/>
          <p:cNvSpPr>
            <a:spLocks noGrp="1"/>
          </p:cNvSpPr>
          <p:nvPr>
            <p:ph idx="1"/>
          </p:nvPr>
        </p:nvSpPr>
        <p:spPr>
          <a:xfrm>
            <a:off x="1295400" y="1752600"/>
            <a:ext cx="7704667" cy="4475816"/>
          </a:xfrm>
        </p:spPr>
        <p:txBody>
          <a:bodyPr>
            <a:normAutofit fontScale="85000" lnSpcReduction="20000"/>
          </a:bodyPr>
          <a:lstStyle/>
          <a:p>
            <a:pPr marL="0" indent="0">
              <a:buNone/>
            </a:pPr>
            <a:endParaRPr lang="en-US" dirty="0">
              <a:latin typeface="Calibri" panose="020F0502020204030204" pitchFamily="34" charset="0"/>
            </a:endParaRPr>
          </a:p>
          <a:p>
            <a:pPr marL="0" indent="0">
              <a:buNone/>
            </a:pPr>
            <a:r>
              <a:rPr lang="en-US" dirty="0">
                <a:latin typeface="Calibri" panose="020F0502020204030204" pitchFamily="34" charset="0"/>
              </a:rPr>
              <a:t>4 complaints filed in Cook County - consolidated</a:t>
            </a:r>
          </a:p>
          <a:p>
            <a:pPr lvl="1"/>
            <a:r>
              <a:rPr lang="en-US" dirty="0">
                <a:latin typeface="Calibri" panose="020F0502020204030204" pitchFamily="34" charset="0"/>
              </a:rPr>
              <a:t>Administrative review of the decision denying objections/hearing</a:t>
            </a:r>
          </a:p>
          <a:p>
            <a:pPr lvl="1"/>
            <a:r>
              <a:rPr lang="en-US" i="1" dirty="0">
                <a:latin typeface="Calibri" panose="020F0502020204030204" pitchFamily="34" charset="0"/>
              </a:rPr>
              <a:t>Writ of Mandamus</a:t>
            </a:r>
            <a:r>
              <a:rPr lang="en-US" dirty="0">
                <a:latin typeface="Calibri" panose="020F0502020204030204" pitchFamily="34" charset="0"/>
              </a:rPr>
              <a:t> – mandate IDOL post 2016 rates</a:t>
            </a:r>
          </a:p>
          <a:p>
            <a:pPr marL="0" indent="0">
              <a:buNone/>
            </a:pPr>
            <a:endParaRPr lang="en-US" dirty="0">
              <a:latin typeface="Calibri" panose="020F0502020204030204" pitchFamily="34" charset="0"/>
            </a:endParaRPr>
          </a:p>
          <a:p>
            <a:pPr marL="0" indent="0">
              <a:buNone/>
            </a:pPr>
            <a:r>
              <a:rPr lang="en-US" dirty="0">
                <a:latin typeface="Calibri" panose="020F0502020204030204" pitchFamily="34" charset="0"/>
              </a:rPr>
              <a:t>May 19, 2017 – Court ordered IDOL to post 2016 rates</a:t>
            </a:r>
          </a:p>
          <a:p>
            <a:pPr lvl="1"/>
            <a:r>
              <a:rPr lang="en-US" dirty="0">
                <a:latin typeface="Calibri" panose="020F0502020204030204" pitchFamily="34" charset="0"/>
              </a:rPr>
              <a:t>2016 rates posted on May 26, 2017, effective June 5, 2017 </a:t>
            </a:r>
          </a:p>
          <a:p>
            <a:pPr lvl="1"/>
            <a:r>
              <a:rPr lang="en-US" dirty="0">
                <a:latin typeface="Calibri" panose="020F0502020204030204" pitchFamily="34" charset="0"/>
              </a:rPr>
              <a:t>Ongoing litigation concerning effective date</a:t>
            </a:r>
          </a:p>
          <a:p>
            <a:pPr lvl="1"/>
            <a:endParaRPr lang="en-US" dirty="0">
              <a:latin typeface="Calibri" panose="020F0502020204030204" pitchFamily="34" charset="0"/>
            </a:endParaRPr>
          </a:p>
          <a:p>
            <a:pPr marL="0" indent="0">
              <a:buNone/>
            </a:pPr>
            <a:r>
              <a:rPr lang="en-US" dirty="0">
                <a:latin typeface="Calibri" panose="020F0502020204030204" pitchFamily="34" charset="0"/>
              </a:rPr>
              <a:t>May 30, 2017 – H.B. 3044 passes unanimously</a:t>
            </a:r>
          </a:p>
          <a:p>
            <a:pPr lvl="1"/>
            <a:r>
              <a:rPr lang="en-US" dirty="0">
                <a:latin typeface="Calibri" panose="020F0502020204030204" pitchFamily="34" charset="0"/>
              </a:rPr>
              <a:t>IDOL must post rates no later than August </a:t>
            </a:r>
            <a:r>
              <a:rPr lang="en-US" dirty="0" smtClean="0">
                <a:latin typeface="Calibri" panose="020F0502020204030204" pitchFamily="34" charset="0"/>
              </a:rPr>
              <a:t>15</a:t>
            </a:r>
            <a:endParaRPr lang="en-US" dirty="0">
              <a:latin typeface="Calibri" panose="020F0502020204030204" pitchFamily="34" charset="0"/>
            </a:endParaRPr>
          </a:p>
          <a:p>
            <a:pPr lvl="1"/>
            <a:r>
              <a:rPr lang="en-US" dirty="0">
                <a:latin typeface="Calibri" panose="020F0502020204030204" pitchFamily="34" charset="0"/>
              </a:rPr>
              <a:t>Approved by Governor in June</a:t>
            </a:r>
          </a:p>
          <a:p>
            <a:pPr marL="274320" lvl="1" indent="0">
              <a:buNone/>
            </a:pPr>
            <a:endParaRPr lang="en-US" dirty="0">
              <a:latin typeface="Calibri" panose="020F0502020204030204" pitchFamily="34" charset="0"/>
            </a:endParaRPr>
          </a:p>
          <a:p>
            <a:pPr marL="0" indent="0">
              <a:buNone/>
            </a:pPr>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2082981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04667" cy="1981200"/>
          </a:xfrm>
        </p:spPr>
        <p:txBody>
          <a:bodyPr/>
          <a:lstStyle/>
          <a:p>
            <a:r>
              <a:rPr lang="en-US" b="1" dirty="0">
                <a:latin typeface="Calibri" panose="020F0502020204030204" pitchFamily="34" charset="0"/>
              </a:rPr>
              <a:t>Establishing</a:t>
            </a:r>
            <a:r>
              <a:rPr lang="en-US" b="1" dirty="0"/>
              <a:t> rates - Sec.9</a:t>
            </a:r>
          </a:p>
        </p:txBody>
      </p:sp>
      <p:sp>
        <p:nvSpPr>
          <p:cNvPr id="3" name="Content Placeholder 2"/>
          <p:cNvSpPr>
            <a:spLocks noGrp="1"/>
          </p:cNvSpPr>
          <p:nvPr>
            <p:ph idx="1"/>
          </p:nvPr>
        </p:nvSpPr>
        <p:spPr>
          <a:xfrm>
            <a:off x="1295400" y="1524000"/>
            <a:ext cx="7704667" cy="4094816"/>
          </a:xfrm>
        </p:spPr>
        <p:txBody>
          <a:bodyPr>
            <a:normAutofit fontScale="92500" lnSpcReduction="10000"/>
          </a:bodyPr>
          <a:lstStyle/>
          <a:p>
            <a:pPr marL="0" indent="0">
              <a:buNone/>
            </a:pPr>
            <a:endParaRPr lang="en-US" dirty="0">
              <a:latin typeface="Calibri" panose="020F0502020204030204" pitchFamily="34" charset="0"/>
            </a:endParaRPr>
          </a:p>
          <a:p>
            <a:pPr marL="0" indent="0">
              <a:buNone/>
            </a:pPr>
            <a:r>
              <a:rPr lang="en-US" b="1" dirty="0">
                <a:latin typeface="Calibri" panose="020F0502020204030204" pitchFamily="34" charset="0"/>
              </a:rPr>
              <a:t>2017 Process</a:t>
            </a:r>
          </a:p>
          <a:p>
            <a:pPr marL="0" indent="0">
              <a:buNone/>
            </a:pPr>
            <a:endParaRPr lang="en-US" b="1" dirty="0">
              <a:latin typeface="Calibri" panose="020F0502020204030204" pitchFamily="34" charset="0"/>
            </a:endParaRPr>
          </a:p>
          <a:p>
            <a:r>
              <a:rPr lang="en-US" dirty="0">
                <a:latin typeface="Calibri" panose="020F0502020204030204" pitchFamily="34" charset="0"/>
              </a:rPr>
              <a:t>Electronic or Paper Submissions accepted in June</a:t>
            </a:r>
          </a:p>
          <a:p>
            <a:r>
              <a:rPr lang="en-US" dirty="0">
                <a:latin typeface="Calibri" panose="020F0502020204030204" pitchFamily="34" charset="0"/>
              </a:rPr>
              <a:t>Rates posted August 15, effective Sept. 1</a:t>
            </a:r>
          </a:p>
          <a:p>
            <a:r>
              <a:rPr lang="en-US" dirty="0">
                <a:latin typeface="Calibri" panose="020F0502020204030204" pitchFamily="34" charset="0"/>
              </a:rPr>
              <a:t>Technical corrections highlighted on website</a:t>
            </a:r>
          </a:p>
          <a:p>
            <a:r>
              <a:rPr lang="en-US" dirty="0">
                <a:latin typeface="Calibri" panose="020F0502020204030204" pitchFamily="34" charset="0"/>
              </a:rPr>
              <a:t>Lots of Sec. 9 requests filed</a:t>
            </a:r>
          </a:p>
          <a:p>
            <a:pPr lvl="1"/>
            <a:r>
              <a:rPr lang="en-US" dirty="0">
                <a:latin typeface="Calibri" panose="020F0502020204030204" pitchFamily="34" charset="0"/>
              </a:rPr>
              <a:t>Many resolved with subsequent technical corrections</a:t>
            </a:r>
          </a:p>
          <a:p>
            <a:pPr lvl="1"/>
            <a:r>
              <a:rPr lang="en-US" dirty="0">
                <a:latin typeface="Calibri" panose="020F0502020204030204" pitchFamily="34" charset="0"/>
              </a:rPr>
              <a:t>Others proceeding with challenges to rates or the effective date</a:t>
            </a:r>
          </a:p>
          <a:p>
            <a:pPr lvl="1"/>
            <a:endParaRPr lang="en-US" dirty="0">
              <a:latin typeface="Calibri" panose="020F0502020204030204" pitchFamily="34" charset="0"/>
            </a:endParaRPr>
          </a:p>
          <a:p>
            <a:pPr lvl="1"/>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39005812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lstStyle/>
          <a:p>
            <a:r>
              <a:rPr lang="en-US" dirty="0">
                <a:latin typeface="Calibri" panose="020F0502020204030204" pitchFamily="34" charset="0"/>
              </a:rPr>
              <a:t>More Perspective on Rates</a:t>
            </a:r>
          </a:p>
        </p:txBody>
      </p:sp>
      <p:sp>
        <p:nvSpPr>
          <p:cNvPr id="3" name="Content Placeholder 2"/>
          <p:cNvSpPr>
            <a:spLocks noGrp="1"/>
          </p:cNvSpPr>
          <p:nvPr>
            <p:ph idx="1"/>
          </p:nvPr>
        </p:nvSpPr>
        <p:spPr>
          <a:xfrm>
            <a:off x="1066800" y="2133600"/>
            <a:ext cx="7704667" cy="3332816"/>
          </a:xfrm>
        </p:spPr>
        <p:txBody>
          <a:bodyPr>
            <a:normAutofit/>
          </a:bodyPr>
          <a:lstStyle/>
          <a:p>
            <a:pPr marL="0" indent="0">
              <a:buNone/>
            </a:pPr>
            <a:endParaRPr lang="en-US" altLang="en-US" dirty="0">
              <a:latin typeface="Calibri" panose="020F0502020204030204" pitchFamily="34" charset="0"/>
            </a:endParaRPr>
          </a:p>
          <a:p>
            <a:pPr marL="0" indent="0">
              <a:buNone/>
            </a:pPr>
            <a:r>
              <a:rPr lang="en-US" altLang="en-US" dirty="0">
                <a:latin typeface="Calibri" panose="020F0502020204030204" pitchFamily="34" charset="0"/>
              </a:rPr>
              <a:t>In 1997-1998 IDOL conducted a statewide survey for each county.  First IDOL ascertained projects by contacting 2,059 public bodies across the state.  From that info IDOL contacted 5,067 contractors and subcontractors to ascertain the wage classifications and rates paid on the projects.  Then IDOL compiled collective bargaining agreements.  From that info the prevailing wages for each county were extrapolated.</a:t>
            </a:r>
          </a:p>
          <a:p>
            <a:endParaRPr lang="en-US" dirty="0"/>
          </a:p>
        </p:txBody>
      </p:sp>
    </p:spTree>
    <p:extLst>
      <p:ext uri="{BB962C8B-B14F-4D97-AF65-F5344CB8AC3E}">
        <p14:creationId xmlns:p14="http://schemas.microsoft.com/office/powerpoint/2010/main" val="6676429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Calibri" panose="020F0502020204030204" pitchFamily="34" charset="0"/>
              </a:rPr>
              <a:t>BEARY LANDSCAPING v. SHANNON</a:t>
            </a:r>
            <a:br>
              <a:rPr lang="en-US" b="1" dirty="0">
                <a:latin typeface="Calibri" panose="020F0502020204030204" pitchFamily="34" charset="0"/>
              </a:rPr>
            </a:br>
            <a:r>
              <a:rPr lang="en-US" sz="2800" b="1" dirty="0">
                <a:latin typeface="Calibri" panose="020F0502020204030204" pitchFamily="34" charset="0"/>
              </a:rPr>
              <a:t>(7</a:t>
            </a:r>
            <a:r>
              <a:rPr lang="en-US" sz="2800" b="1" baseline="30000" dirty="0">
                <a:latin typeface="Calibri" panose="020F0502020204030204" pitchFamily="34" charset="0"/>
              </a:rPr>
              <a:t>th</a:t>
            </a:r>
            <a:r>
              <a:rPr lang="en-US" sz="2800" b="1" dirty="0">
                <a:latin typeface="Calibri" panose="020F0502020204030204" pitchFamily="34" charset="0"/>
              </a:rPr>
              <a:t> Circuit  2012)</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buClrTx/>
              <a:buSzPct val="100000"/>
            </a:pPr>
            <a:r>
              <a:rPr lang="en-US" altLang="en-US" dirty="0">
                <a:latin typeface="Calibri" panose="020F0502020204030204" pitchFamily="34" charset="0"/>
              </a:rPr>
              <a:t>Challenge to IDOL “rubber-stamping” rates set under a collective bargaining agreement</a:t>
            </a:r>
          </a:p>
          <a:p>
            <a:pPr marL="0" indent="0">
              <a:lnSpc>
                <a:spcPct val="110000"/>
              </a:lnSpc>
              <a:buClrTx/>
              <a:buSzPct val="100000"/>
              <a:buNone/>
            </a:pPr>
            <a:endParaRPr lang="en-US" altLang="en-US" dirty="0">
              <a:latin typeface="Calibri" panose="020F0502020204030204" pitchFamily="34" charset="0"/>
            </a:endParaRPr>
          </a:p>
          <a:p>
            <a:pPr>
              <a:lnSpc>
                <a:spcPct val="110000"/>
              </a:lnSpc>
              <a:buClrTx/>
              <a:buSzPct val="100000"/>
            </a:pPr>
            <a:r>
              <a:rPr lang="en-US" altLang="en-US" dirty="0">
                <a:latin typeface="Calibri" panose="020F0502020204030204" pitchFamily="34" charset="0"/>
              </a:rPr>
              <a:t>Court determined this was not an unlawful delegation of regulatory power to private parties</a:t>
            </a:r>
          </a:p>
          <a:p>
            <a:pPr marL="0" indent="0">
              <a:lnSpc>
                <a:spcPct val="110000"/>
              </a:lnSpc>
              <a:buClrTx/>
              <a:buSzPct val="100000"/>
              <a:buNone/>
            </a:pPr>
            <a:endParaRPr lang="en-US" altLang="en-US" dirty="0">
              <a:latin typeface="Calibri" panose="020F0502020204030204" pitchFamily="34" charset="0"/>
            </a:endParaRPr>
          </a:p>
          <a:p>
            <a:pPr>
              <a:lnSpc>
                <a:spcPct val="110000"/>
              </a:lnSpc>
              <a:buClrTx/>
              <a:buSzPct val="100000"/>
            </a:pPr>
            <a:r>
              <a:rPr lang="en-US" altLang="en-US" dirty="0">
                <a:latin typeface="Calibri" panose="020F0502020204030204" pitchFamily="34" charset="0"/>
              </a:rPr>
              <a:t>Object within 30 days of posting and obtain administrative and judicial review</a:t>
            </a:r>
          </a:p>
          <a:p>
            <a:endParaRPr lang="en-US" dirty="0"/>
          </a:p>
        </p:txBody>
      </p:sp>
    </p:spTree>
    <p:extLst>
      <p:ext uri="{BB962C8B-B14F-4D97-AF65-F5344CB8AC3E}">
        <p14:creationId xmlns:p14="http://schemas.microsoft.com/office/powerpoint/2010/main" val="29146324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normAutofit/>
          </a:bodyPr>
          <a:lstStyle/>
          <a:p>
            <a:r>
              <a:rPr lang="en-US" b="1" dirty="0"/>
              <a:t>Debarring Contractors - Sec.11 </a:t>
            </a:r>
            <a:endParaRPr lang="en-US" dirty="0"/>
          </a:p>
        </p:txBody>
      </p:sp>
      <p:sp>
        <p:nvSpPr>
          <p:cNvPr id="3" name="Content Placeholder 2"/>
          <p:cNvSpPr>
            <a:spLocks noGrp="1"/>
          </p:cNvSpPr>
          <p:nvPr>
            <p:ph idx="1"/>
          </p:nvPr>
        </p:nvSpPr>
        <p:spPr>
          <a:xfrm>
            <a:off x="982133" y="1676400"/>
            <a:ext cx="7704667" cy="4323416"/>
          </a:xfrm>
        </p:spPr>
        <p:txBody>
          <a:bodyPr>
            <a:normAutofit fontScale="92500" lnSpcReduction="20000"/>
          </a:bodyPr>
          <a:lstStyle/>
          <a:p>
            <a:endParaRPr lang="en-US" dirty="0">
              <a:latin typeface="Calibri" panose="020F0502020204030204" pitchFamily="34" charset="0"/>
            </a:endParaRPr>
          </a:p>
          <a:p>
            <a:endParaRPr lang="en-US" dirty="0">
              <a:latin typeface="Calibri" panose="020F0502020204030204" pitchFamily="34" charset="0"/>
            </a:endParaRPr>
          </a:p>
          <a:p>
            <a:r>
              <a:rPr lang="en-US" dirty="0">
                <a:latin typeface="Calibri" panose="020F0502020204030204" pitchFamily="34" charset="0"/>
              </a:rPr>
              <a:t>Section 11a is the only section where the IDOL has rulemaking authority</a:t>
            </a:r>
          </a:p>
          <a:p>
            <a:r>
              <a:rPr lang="en-US" dirty="0">
                <a:latin typeface="Calibri" panose="020F0502020204030204" pitchFamily="34" charset="0"/>
              </a:rPr>
              <a:t>Contractors found to have violated the Act:</a:t>
            </a:r>
          </a:p>
          <a:p>
            <a:pPr lvl="1"/>
            <a:r>
              <a:rPr lang="en-US" dirty="0">
                <a:latin typeface="Calibri" panose="020F0502020204030204" pitchFamily="34" charset="0"/>
              </a:rPr>
              <a:t>May be issued a notice of violation </a:t>
            </a:r>
          </a:p>
          <a:p>
            <a:pPr lvl="1"/>
            <a:r>
              <a:rPr lang="en-US" dirty="0">
                <a:latin typeface="Calibri" panose="020F0502020204030204" pitchFamily="34" charset="0"/>
              </a:rPr>
              <a:t>May be debarred for up to 4 years from the date its name is placed in the Illinois Register</a:t>
            </a:r>
          </a:p>
          <a:p>
            <a:r>
              <a:rPr lang="en-US" dirty="0">
                <a:latin typeface="Calibri" panose="020F0502020204030204" pitchFamily="34" charset="0"/>
              </a:rPr>
              <a:t>Specific hearing procedures at 56 Ill. Adm. Code 100</a:t>
            </a:r>
          </a:p>
          <a:p>
            <a:r>
              <a:rPr lang="en-US" altLang="en-US" dirty="0">
                <a:latin typeface="Calibri" panose="020F0502020204030204" pitchFamily="34" charset="0"/>
              </a:rPr>
              <a:t>Contractors guilty of Section 5 or 6 violations are automatically subject to debarment with no right to a hearing (P.A. 96-571 effective 1/01/12)</a:t>
            </a:r>
          </a:p>
          <a:p>
            <a:endParaRPr lang="en-US" dirty="0"/>
          </a:p>
          <a:p>
            <a:pPr marL="0" indent="0">
              <a:buNone/>
            </a:pPr>
            <a:endParaRPr lang="en-US" dirty="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normAutofit/>
          </a:bodyPr>
          <a:lstStyle/>
          <a:p>
            <a:r>
              <a:rPr lang="en-US" b="1" dirty="0">
                <a:latin typeface="Calibri" panose="020F0502020204030204" pitchFamily="34" charset="0"/>
              </a:rPr>
              <a:t>56 Ill. Adm. Code 100</a:t>
            </a:r>
            <a:endParaRPr lang="en-US" dirty="0">
              <a:latin typeface="Calibri" panose="020F0502020204030204" pitchFamily="34" charset="0"/>
            </a:endParaRPr>
          </a:p>
        </p:txBody>
      </p:sp>
      <p:sp>
        <p:nvSpPr>
          <p:cNvPr id="3" name="Content Placeholder 2"/>
          <p:cNvSpPr>
            <a:spLocks noGrp="1"/>
          </p:cNvSpPr>
          <p:nvPr>
            <p:ph idx="1"/>
          </p:nvPr>
        </p:nvSpPr>
        <p:spPr>
          <a:xfrm>
            <a:off x="982133" y="1447800"/>
            <a:ext cx="7704667" cy="4552016"/>
          </a:xfrm>
        </p:spPr>
        <p:txBody>
          <a:bodyPr>
            <a:normAutofit fontScale="77500" lnSpcReduction="20000"/>
          </a:bodyPr>
          <a:lstStyle/>
          <a:p>
            <a:pPr marL="609600" indent="-609600">
              <a:lnSpc>
                <a:spcPct val="80000"/>
              </a:lnSpc>
              <a:buNone/>
            </a:pPr>
            <a:endParaRPr lang="en-US" altLang="en-US" dirty="0">
              <a:latin typeface="Calibri" panose="020F0502020204030204" pitchFamily="34" charset="0"/>
            </a:endParaRPr>
          </a:p>
          <a:p>
            <a:pPr marL="609600" indent="-609600">
              <a:lnSpc>
                <a:spcPct val="80000"/>
              </a:lnSpc>
              <a:buNone/>
            </a:pPr>
            <a:r>
              <a:rPr lang="en-US" altLang="en-US" dirty="0">
                <a:latin typeface="Calibri" panose="020F0502020204030204" pitchFamily="34" charset="0"/>
              </a:rPr>
              <a:t>Factors IDOL considers on whether to issue a notice of violation:</a:t>
            </a:r>
          </a:p>
          <a:p>
            <a:pPr marL="609600" indent="-609600">
              <a:lnSpc>
                <a:spcPct val="80000"/>
              </a:lnSpc>
              <a:buClrTx/>
              <a:buSzPct val="100000"/>
              <a:buNone/>
            </a:pPr>
            <a:endParaRPr lang="en-US" altLang="en-US" dirty="0">
              <a:latin typeface="Calibri" panose="020F0502020204030204" pitchFamily="34" charset="0"/>
            </a:endParaRPr>
          </a:p>
          <a:p>
            <a:pPr marL="228600" indent="-228600">
              <a:lnSpc>
                <a:spcPct val="80000"/>
              </a:lnSpc>
              <a:buClrTx/>
              <a:buSzPct val="100000"/>
            </a:pPr>
            <a:r>
              <a:rPr lang="en-US" altLang="en-US" u="sng" dirty="0">
                <a:latin typeface="Calibri" panose="020F0502020204030204" pitchFamily="34" charset="0"/>
              </a:rPr>
              <a:t>Severity</a:t>
            </a:r>
            <a:r>
              <a:rPr lang="en-US" altLang="en-US" dirty="0">
                <a:latin typeface="Calibri" panose="020F0502020204030204" pitchFamily="34" charset="0"/>
              </a:rPr>
              <a:t> - whether there has been more than one violation and whether the violation involves a non-technical substantive error, i.e. willful conduct</a:t>
            </a:r>
          </a:p>
          <a:p>
            <a:pPr marL="228600" indent="-228600">
              <a:lnSpc>
                <a:spcPct val="80000"/>
              </a:lnSpc>
              <a:buClrTx/>
              <a:buSzPct val="100000"/>
              <a:buNone/>
            </a:pPr>
            <a:endParaRPr lang="en-US" altLang="en-US" dirty="0">
              <a:latin typeface="Calibri" panose="020F0502020204030204" pitchFamily="34" charset="0"/>
            </a:endParaRPr>
          </a:p>
          <a:p>
            <a:pPr marL="228600" indent="-228600">
              <a:lnSpc>
                <a:spcPct val="80000"/>
              </a:lnSpc>
              <a:buClrTx/>
              <a:buSzPct val="100000"/>
            </a:pPr>
            <a:r>
              <a:rPr lang="en-US" altLang="en-US" u="sng" dirty="0">
                <a:latin typeface="Calibri" panose="020F0502020204030204" pitchFamily="34" charset="0"/>
              </a:rPr>
              <a:t>Frequency &amp; duration</a:t>
            </a:r>
            <a:r>
              <a:rPr lang="en-US" altLang="en-US" dirty="0">
                <a:latin typeface="Calibri" panose="020F0502020204030204" pitchFamily="34" charset="0"/>
              </a:rPr>
              <a:t> - whether a general inspection of the contractor’s history reveals other violations</a:t>
            </a:r>
          </a:p>
          <a:p>
            <a:pPr marL="228600" indent="-228600">
              <a:lnSpc>
                <a:spcPct val="80000"/>
              </a:lnSpc>
              <a:buClrTx/>
              <a:buSzPct val="100000"/>
              <a:buNone/>
            </a:pPr>
            <a:endParaRPr lang="en-US" altLang="en-US" dirty="0">
              <a:latin typeface="Calibri" panose="020F0502020204030204" pitchFamily="34" charset="0"/>
            </a:endParaRPr>
          </a:p>
          <a:p>
            <a:pPr marL="228600" indent="-228600">
              <a:lnSpc>
                <a:spcPct val="80000"/>
              </a:lnSpc>
              <a:buClrTx/>
              <a:buSzPct val="100000"/>
            </a:pPr>
            <a:r>
              <a:rPr lang="en-US" altLang="en-US" u="sng" dirty="0">
                <a:latin typeface="Calibri" panose="020F0502020204030204" pitchFamily="34" charset="0"/>
              </a:rPr>
              <a:t>Amount in controversy</a:t>
            </a:r>
            <a:r>
              <a:rPr lang="en-US" altLang="en-US" dirty="0">
                <a:latin typeface="Calibri" panose="020F0502020204030204" pitchFamily="34" charset="0"/>
              </a:rPr>
              <a:t> - the difference between the amount actually paid and the prevailing wage rate, no set dollar amount triggers</a:t>
            </a:r>
          </a:p>
          <a:p>
            <a:pPr marL="228600" indent="-228600">
              <a:lnSpc>
                <a:spcPct val="80000"/>
              </a:lnSpc>
              <a:buClrTx/>
              <a:buSzPct val="100000"/>
              <a:buNone/>
            </a:pPr>
            <a:endParaRPr lang="en-US" altLang="en-US" dirty="0">
              <a:latin typeface="Calibri" panose="020F0502020204030204" pitchFamily="34" charset="0"/>
            </a:endParaRPr>
          </a:p>
          <a:p>
            <a:pPr marL="228600" indent="-228600">
              <a:lnSpc>
                <a:spcPct val="80000"/>
              </a:lnSpc>
              <a:buClrTx/>
              <a:buSzPct val="100000"/>
            </a:pPr>
            <a:r>
              <a:rPr lang="en-US" altLang="en-US" u="sng" dirty="0">
                <a:latin typeface="Calibri" panose="020F0502020204030204" pitchFamily="34" charset="0"/>
              </a:rPr>
              <a:t>Accurate records</a:t>
            </a:r>
            <a:r>
              <a:rPr lang="en-US" altLang="en-US" dirty="0">
                <a:latin typeface="Calibri" panose="020F0502020204030204" pitchFamily="34" charset="0"/>
              </a:rPr>
              <a:t> - whether the contractor has caused accurate records to be kept</a:t>
            </a:r>
          </a:p>
          <a:p>
            <a:pPr marL="228600" indent="-228600">
              <a:lnSpc>
                <a:spcPct val="80000"/>
              </a:lnSpc>
              <a:buClrTx/>
              <a:buSzPct val="100000"/>
              <a:buNone/>
            </a:pPr>
            <a:endParaRPr lang="en-US" altLang="en-US" dirty="0">
              <a:latin typeface="Calibri" panose="020F0502020204030204" pitchFamily="34" charset="0"/>
            </a:endParaRPr>
          </a:p>
          <a:p>
            <a:pPr marL="228600" indent="-228600">
              <a:lnSpc>
                <a:spcPct val="80000"/>
              </a:lnSpc>
              <a:buClrTx/>
              <a:buSzPct val="100000"/>
            </a:pPr>
            <a:r>
              <a:rPr lang="en-US" altLang="en-US" u="sng" dirty="0">
                <a:latin typeface="Calibri" panose="020F0502020204030204" pitchFamily="34" charset="0"/>
              </a:rPr>
              <a:t>Access</a:t>
            </a:r>
            <a:r>
              <a:rPr lang="en-US" altLang="en-US" dirty="0">
                <a:latin typeface="Calibri" panose="020F0502020204030204" pitchFamily="34" charset="0"/>
              </a:rPr>
              <a:t> - Whether the contractor has cooperated with IDOL</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normAutofit/>
          </a:bodyPr>
          <a:lstStyle/>
          <a:p>
            <a:pPr marL="0" indent="0">
              <a:buFont typeface="Arial" pitchFamily="34" charset="0"/>
              <a:buNone/>
            </a:pPr>
            <a:r>
              <a:rPr lang="en-US" dirty="0">
                <a:latin typeface="Calibri" panose="020F0502020204030204" pitchFamily="34" charset="0"/>
              </a:rPr>
              <a:t>Public Body Prerequisite</a:t>
            </a:r>
          </a:p>
        </p:txBody>
      </p:sp>
      <p:sp>
        <p:nvSpPr>
          <p:cNvPr id="3" name="Content Placeholder 2"/>
          <p:cNvSpPr>
            <a:spLocks noGrp="1"/>
          </p:cNvSpPr>
          <p:nvPr>
            <p:ph idx="1"/>
          </p:nvPr>
        </p:nvSpPr>
        <p:spPr>
          <a:xfrm>
            <a:off x="982133" y="1905000"/>
            <a:ext cx="7704667" cy="4094816"/>
          </a:xfrm>
        </p:spPr>
        <p:txBody>
          <a:bodyPr>
            <a:normAutofit/>
          </a:bodyPr>
          <a:lstStyle/>
          <a:p>
            <a:pPr marL="82296" indent="0">
              <a:buNone/>
            </a:pPr>
            <a:r>
              <a:rPr lang="en-US" dirty="0">
                <a:latin typeface="Calibri" panose="020F0502020204030204" pitchFamily="34" charset="0"/>
              </a:rPr>
              <a:t>Include in the call for bids (advertisement), project specifications, and contract, a stipulation to the effect that not less than the prevailing rate of wages shall be paid for work performed under the contract.</a:t>
            </a:r>
          </a:p>
          <a:p>
            <a:pPr marL="82296" indent="0" algn="r">
              <a:buNone/>
            </a:pPr>
            <a:r>
              <a:rPr lang="en-US" dirty="0">
                <a:latin typeface="Calibri" panose="020F0502020204030204" pitchFamily="34" charset="0"/>
              </a:rPr>
              <a:t>820 ILCS 130/4(a),(a-1)</a:t>
            </a:r>
          </a:p>
          <a:p>
            <a:pPr marL="82296" indent="0">
              <a:buNone/>
            </a:pPr>
            <a:endParaRPr lang="en-US" dirty="0">
              <a:latin typeface="Calibri" panose="020F0502020204030204" pitchFamily="34" charset="0"/>
            </a:endParaRPr>
          </a:p>
          <a:p>
            <a:pPr marL="82296"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357546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FFC</a:t>
            </a:r>
          </a:p>
        </p:txBody>
      </p:sp>
      <p:sp>
        <p:nvSpPr>
          <p:cNvPr id="3" name="Content Placeholder 2"/>
          <p:cNvSpPr>
            <a:spLocks noGrp="1"/>
          </p:cNvSpPr>
          <p:nvPr>
            <p:ph idx="1"/>
          </p:nvPr>
        </p:nvSpPr>
        <p:spPr>
          <a:xfrm>
            <a:off x="1018155" y="2133600"/>
            <a:ext cx="7704667" cy="3332816"/>
          </a:xfrm>
        </p:spPr>
        <p:txBody>
          <a:bodyPr/>
          <a:lstStyle/>
          <a:p>
            <a:r>
              <a:rPr lang="en-US" dirty="0"/>
              <a:t>Promote prevailing wage compliance through:</a:t>
            </a:r>
          </a:p>
          <a:p>
            <a:pPr lvl="1"/>
            <a:r>
              <a:rPr lang="en-US" dirty="0"/>
              <a:t>Education</a:t>
            </a:r>
          </a:p>
          <a:p>
            <a:pPr lvl="1"/>
            <a:r>
              <a:rPr lang="en-US" dirty="0"/>
              <a:t>Monitoring</a:t>
            </a:r>
          </a:p>
          <a:p>
            <a:pPr lvl="1"/>
            <a:r>
              <a:rPr lang="en-US" dirty="0"/>
              <a:t>Outreach</a:t>
            </a:r>
          </a:p>
        </p:txBody>
      </p:sp>
    </p:spTree>
    <p:extLst>
      <p:ext uri="{BB962C8B-B14F-4D97-AF65-F5344CB8AC3E}">
        <p14:creationId xmlns:p14="http://schemas.microsoft.com/office/powerpoint/2010/main" val="15289024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82133" y="457201"/>
            <a:ext cx="7704667" cy="1219199"/>
          </a:xfrm>
        </p:spPr>
        <p:txBody>
          <a:bodyPr>
            <a:normAutofit fontScale="90000"/>
          </a:bodyPr>
          <a:lstStyle/>
          <a:p>
            <a:pPr marL="0" indent="0">
              <a:buFont typeface="Arial" pitchFamily="34" charset="0"/>
              <a:buNone/>
            </a:pPr>
            <a:r>
              <a:rPr lang="en-US" dirty="0">
                <a:latin typeface="Calibri" panose="020F0502020204030204" pitchFamily="34" charset="0"/>
              </a:rPr>
              <a:t>Purchase Orders/Separate Document</a:t>
            </a:r>
          </a:p>
        </p:txBody>
      </p:sp>
      <p:sp>
        <p:nvSpPr>
          <p:cNvPr id="21507" name="Rectangle 3"/>
          <p:cNvSpPr>
            <a:spLocks noGrp="1" noChangeArrowheads="1"/>
          </p:cNvSpPr>
          <p:nvPr>
            <p:ph idx="1"/>
          </p:nvPr>
        </p:nvSpPr>
        <p:spPr>
          <a:xfrm>
            <a:off x="982133" y="1905000"/>
            <a:ext cx="7704667" cy="4094816"/>
          </a:xfrm>
        </p:spPr>
        <p:txBody>
          <a:bodyPr>
            <a:normAutofit/>
          </a:bodyPr>
          <a:lstStyle/>
          <a:p>
            <a:pPr marL="82296" indent="0">
              <a:buNone/>
            </a:pPr>
            <a:r>
              <a:rPr lang="en-US" dirty="0">
                <a:latin typeface="Calibri" panose="020F0502020204030204" pitchFamily="34" charset="0"/>
              </a:rPr>
              <a:t>When a public body or other entity covered by this Act has awarded work to a contractor without a public bid, contract or other specification, such public body or other entity shall comply with subsection (a-1) by providing the contractor with written notice on the purchase order related to the work to be done or on a separate document indicating that not less than the prevailing rate of wages  … shall be paid to all laborers, workers, and mechanics performing work on the project. </a:t>
            </a:r>
          </a:p>
          <a:p>
            <a:pPr marL="82296" indent="0" algn="r">
              <a:buNone/>
            </a:pPr>
            <a:r>
              <a:rPr lang="en-US" dirty="0">
                <a:latin typeface="Calibri" panose="020F0502020204030204" pitchFamily="34" charset="0"/>
              </a:rPr>
              <a:t>820 ILCS 130/4(a-2)</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buFont typeface="Arial" pitchFamily="34" charset="0"/>
              <a:buNone/>
            </a:pPr>
            <a:r>
              <a:rPr lang="en-US" dirty="0">
                <a:latin typeface="Calibri" panose="020F0502020204030204" pitchFamily="34" charset="0"/>
              </a:rPr>
              <a:t>Contracts/Purchase Order </a:t>
            </a:r>
            <a:br>
              <a:rPr lang="en-US" dirty="0">
                <a:latin typeface="Calibri" panose="020F0502020204030204" pitchFamily="34" charset="0"/>
              </a:rPr>
            </a:br>
            <a:r>
              <a:rPr lang="en-US" dirty="0">
                <a:latin typeface="Calibri" panose="020F0502020204030204" pitchFamily="34" charset="0"/>
              </a:rPr>
              <a:t>Sample Language - 1</a:t>
            </a:r>
          </a:p>
        </p:txBody>
      </p:sp>
      <p:sp>
        <p:nvSpPr>
          <p:cNvPr id="3" name="Content Placeholder 2"/>
          <p:cNvSpPr>
            <a:spLocks noGrp="1"/>
          </p:cNvSpPr>
          <p:nvPr>
            <p:ph idx="1"/>
          </p:nvPr>
        </p:nvSpPr>
        <p:spPr/>
        <p:txBody>
          <a:bodyPr>
            <a:normAutofit/>
          </a:bodyPr>
          <a:lstStyle/>
          <a:p>
            <a:pPr marL="82296" indent="0">
              <a:buNone/>
            </a:pPr>
            <a:r>
              <a:rPr lang="en-US" dirty="0">
                <a:latin typeface="Calibri" panose="020F0502020204030204" pitchFamily="34" charset="0"/>
              </a:rPr>
              <a:t>This contract/purchase order calls for the construction of a “public work,” within the meaning of the Illinois Prevailing Wage Act, 820 ILCS 130/.01 et seq. (“the Act”). The Act requires contractors and subcontractors to pay laborers, workers and mechanics performing services on public works projects no less than the “prevailing rate of wages” (hourly cash wages plus fringe benefits) in the county where the work is performed. </a:t>
            </a:r>
          </a:p>
          <a:p>
            <a:pPr marL="82296" indent="0">
              <a:buNone/>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704667" cy="1295400"/>
          </a:xfrm>
        </p:spPr>
        <p:txBody>
          <a:bodyPr/>
          <a:lstStyle/>
          <a:p>
            <a:r>
              <a:rPr lang="en-US" dirty="0">
                <a:latin typeface="Calibri" panose="020F0502020204030204" pitchFamily="34" charset="0"/>
              </a:rPr>
              <a:t>Contract Language - 2</a:t>
            </a:r>
          </a:p>
        </p:txBody>
      </p:sp>
      <p:sp>
        <p:nvSpPr>
          <p:cNvPr id="3" name="Content Placeholder 2"/>
          <p:cNvSpPr>
            <a:spLocks noGrp="1"/>
          </p:cNvSpPr>
          <p:nvPr>
            <p:ph idx="1"/>
          </p:nvPr>
        </p:nvSpPr>
        <p:spPr>
          <a:xfrm>
            <a:off x="982133" y="1981200"/>
            <a:ext cx="7704667" cy="4018616"/>
          </a:xfrm>
        </p:spPr>
        <p:txBody>
          <a:bodyPr>
            <a:normAutofit fontScale="85000" lnSpcReduction="10000"/>
          </a:bodyPr>
          <a:lstStyle/>
          <a:p>
            <a:pPr marL="0" indent="0">
              <a:buNone/>
            </a:pPr>
            <a:r>
              <a:rPr lang="en-US" b="1" dirty="0">
                <a:latin typeface="Calibri" panose="020F0502020204030204" pitchFamily="34" charset="0"/>
              </a:rPr>
              <a:t>Prevailing Wage Rates:</a:t>
            </a:r>
            <a:endParaRPr lang="en-US" dirty="0">
              <a:latin typeface="Calibri" panose="020F0502020204030204" pitchFamily="34" charset="0"/>
            </a:endParaRPr>
          </a:p>
          <a:p>
            <a:pPr marL="0" indent="0">
              <a:buNone/>
            </a:pPr>
            <a:r>
              <a:rPr lang="en-US" dirty="0">
                <a:solidFill>
                  <a:schemeClr val="accent1">
                    <a:lumMod val="75000"/>
                  </a:schemeClr>
                </a:solidFill>
                <a:latin typeface="Calibri" panose="020F0502020204030204" pitchFamily="34" charset="0"/>
              </a:rPr>
              <a:t>To the extent required by law Contractor will comply and cause all its subcontractors to comply</a:t>
            </a:r>
            <a:r>
              <a:rPr lang="en-US" dirty="0">
                <a:solidFill>
                  <a:srgbClr val="0070C0"/>
                </a:solidFill>
                <a:latin typeface="Calibri" panose="020F0502020204030204" pitchFamily="34" charset="0"/>
              </a:rPr>
              <a:t> </a:t>
            </a:r>
            <a:r>
              <a:rPr lang="en-US" dirty="0">
                <a:latin typeface="Calibri" panose="020F0502020204030204" pitchFamily="34" charset="0"/>
              </a:rPr>
              <a:t>and insert appropriate provisions in their contract regarding the payment of the general prevailing rate of hourly wages for all laborers, workers and mechanics employed by or on behalf of the Contractor and all subcontractors in connection with services as provided for in the Illinois Prevailing Wage Act, 820 ILCS 130/01 </a:t>
            </a:r>
            <a:r>
              <a:rPr lang="en-US" i="1" dirty="0">
                <a:latin typeface="Calibri" panose="020F0502020204030204" pitchFamily="34" charset="0"/>
              </a:rPr>
              <a:t>et. seq.</a:t>
            </a:r>
            <a:r>
              <a:rPr lang="en-US" dirty="0">
                <a:latin typeface="Calibri" panose="020F0502020204030204" pitchFamily="34" charset="0"/>
              </a:rPr>
              <a:t>  Further </a:t>
            </a:r>
            <a:r>
              <a:rPr lang="en-US" dirty="0">
                <a:solidFill>
                  <a:schemeClr val="accent1">
                    <a:lumMod val="75000"/>
                  </a:schemeClr>
                </a:solidFill>
                <a:latin typeface="Calibri" panose="020F0502020204030204" pitchFamily="34" charset="0"/>
              </a:rPr>
              <a:t>to the extent applicable, the Contractor will ensure that it and its subcontractors comply with the provisions of the Davis Bacon Act (prevailing wages), 40 U.S.C. sec 276 as amended and the Copeland (anti-kickback) Act, 18 U.S.C. sec. 874 </a:t>
            </a:r>
            <a:r>
              <a:rPr lang="en-US" dirty="0">
                <a:latin typeface="Calibri" panose="020F0502020204030204" pitchFamily="34" charset="0"/>
              </a:rPr>
              <a:t>and related regulations.  The Contractor must comply with all laws relating to payment of wages to laborers, mechanics and other workers employed on any public works.</a:t>
            </a: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14399"/>
          </a:xfrm>
        </p:spPr>
        <p:txBody>
          <a:bodyPr/>
          <a:lstStyle/>
          <a:p>
            <a:r>
              <a:rPr lang="en-US" dirty="0">
                <a:latin typeface="Calibri" panose="020F0502020204030204" pitchFamily="34" charset="0"/>
              </a:rPr>
              <a:t>Contract Language - 3</a:t>
            </a:r>
          </a:p>
        </p:txBody>
      </p:sp>
      <p:sp>
        <p:nvSpPr>
          <p:cNvPr id="3" name="Content Placeholder 2"/>
          <p:cNvSpPr>
            <a:spLocks noGrp="1"/>
          </p:cNvSpPr>
          <p:nvPr>
            <p:ph idx="1"/>
          </p:nvPr>
        </p:nvSpPr>
        <p:spPr>
          <a:xfrm>
            <a:off x="982133" y="1447800"/>
            <a:ext cx="7704667" cy="4038600"/>
          </a:xfrm>
        </p:spPr>
        <p:txBody>
          <a:bodyPr>
            <a:noAutofit/>
          </a:bodyPr>
          <a:lstStyle/>
          <a:p>
            <a:endParaRPr lang="en-US" sz="2000" dirty="0">
              <a:latin typeface="Calibri" panose="020F0502020204030204" pitchFamily="34" charset="0"/>
            </a:endParaRPr>
          </a:p>
          <a:p>
            <a:pPr>
              <a:buNone/>
            </a:pPr>
            <a:r>
              <a:rPr lang="en-US" sz="2000" dirty="0">
                <a:latin typeface="Calibri" panose="020F0502020204030204" pitchFamily="34" charset="0"/>
              </a:rPr>
              <a:t>   	</a:t>
            </a:r>
            <a:r>
              <a:rPr lang="en-US" sz="2000" dirty="0">
                <a:solidFill>
                  <a:schemeClr val="accent1">
                    <a:lumMod val="75000"/>
                  </a:schemeClr>
                </a:solidFill>
                <a:latin typeface="Calibri" panose="020F0502020204030204" pitchFamily="34" charset="0"/>
              </a:rPr>
              <a:t>This contract calls for the construction of a “public work,” within the meaning of the Illinois Prevailing Wage Act, 820 ILCS 130/.01 </a:t>
            </a:r>
            <a:r>
              <a:rPr lang="en-US" sz="2000" i="1" dirty="0">
                <a:solidFill>
                  <a:schemeClr val="accent1">
                    <a:lumMod val="75000"/>
                  </a:schemeClr>
                </a:solidFill>
                <a:latin typeface="Calibri" panose="020F0502020204030204" pitchFamily="34" charset="0"/>
              </a:rPr>
              <a:t>et seq. </a:t>
            </a:r>
            <a:r>
              <a:rPr lang="en-US" sz="2000" i="1" dirty="0">
                <a:latin typeface="Calibri" panose="020F0502020204030204" pitchFamily="34" charset="0"/>
              </a:rPr>
              <a:t>(“the Act”). The Act requires contractors and subcontractors to pay laborers, workers and mechanics performing services on public works projects no less than the current “prevailing rate of wages” (hourly cash wages plus amount for fringe benefits) in the county where the work is performed. The Department publishes the prevailing wage rates on its website at http://labor.illinois.gov/. </a:t>
            </a:r>
            <a:r>
              <a:rPr lang="en-US" sz="2000" i="1" dirty="0">
                <a:solidFill>
                  <a:schemeClr val="accent1">
                    <a:lumMod val="75000"/>
                  </a:schemeClr>
                </a:solidFill>
                <a:latin typeface="Calibri" panose="020F0502020204030204" pitchFamily="34" charset="0"/>
              </a:rPr>
              <a:t>The Department revises the prevailing wage rates and the contractor/subcontractor has an obligation to check the Department’s web site for revisions to prevailing wage rates. For information regarding current prevailing wage rates, please refer to the Illinois Department of Labor’s website. </a:t>
            </a:r>
            <a:r>
              <a:rPr lang="en-US" sz="2000" i="1" dirty="0">
                <a:latin typeface="Calibri" panose="020F0502020204030204" pitchFamily="34" charset="0"/>
              </a:rPr>
              <a:t>All contractors and subcontractors rendering services under this contract must comply with all requirements of the Act, including but not limited to, all wage requirements and notice and record keeping duties.</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982133" y="457201"/>
            <a:ext cx="7704667" cy="1142999"/>
          </a:xfrm>
        </p:spPr>
        <p:txBody>
          <a:bodyPr/>
          <a:lstStyle/>
          <a:p>
            <a:pPr marL="0" indent="0">
              <a:buFont typeface="Arial" pitchFamily="34" charset="0"/>
              <a:buNone/>
            </a:pPr>
            <a:r>
              <a:rPr lang="en-US" dirty="0">
                <a:latin typeface="Calibri" panose="020F0502020204030204" pitchFamily="34" charset="0"/>
              </a:rPr>
              <a:t>Bonds &amp; Bid Specifications</a:t>
            </a:r>
          </a:p>
        </p:txBody>
      </p:sp>
      <p:sp>
        <p:nvSpPr>
          <p:cNvPr id="51203" name="Rectangle 3"/>
          <p:cNvSpPr>
            <a:spLocks noGrp="1" noChangeArrowheads="1"/>
          </p:cNvSpPr>
          <p:nvPr>
            <p:ph idx="1"/>
          </p:nvPr>
        </p:nvSpPr>
        <p:spPr>
          <a:xfrm>
            <a:off x="1447800" y="1752600"/>
            <a:ext cx="7162800" cy="4114799"/>
          </a:xfrm>
        </p:spPr>
        <p:txBody>
          <a:bodyPr>
            <a:normAutofit fontScale="92500" lnSpcReduction="20000"/>
          </a:bodyPr>
          <a:lstStyle/>
          <a:p>
            <a:pPr marL="82296" indent="0">
              <a:buNone/>
            </a:pPr>
            <a:endParaRPr lang="en-US" dirty="0">
              <a:latin typeface="Calibri" panose="020F0502020204030204" pitchFamily="34" charset="0"/>
            </a:endParaRPr>
          </a:p>
          <a:p>
            <a:pPr marL="82296" indent="0">
              <a:buNone/>
            </a:pPr>
            <a:r>
              <a:rPr lang="en-US" dirty="0">
                <a:latin typeface="Calibri" panose="020F0502020204030204" pitchFamily="34" charset="0"/>
              </a:rPr>
              <a:t>The public body shall also require in all contractor's and subcontractor’s bonds that the contractor/subcontractor include such provision as will guarantee the faithful performance of such prevailing wage clause as provided by the contract or other written instrument. </a:t>
            </a:r>
          </a:p>
          <a:p>
            <a:pPr marL="82296" indent="0">
              <a:buNone/>
            </a:pPr>
            <a:endParaRPr lang="en-US" dirty="0">
              <a:latin typeface="Calibri" panose="020F0502020204030204" pitchFamily="34" charset="0"/>
            </a:endParaRPr>
          </a:p>
          <a:p>
            <a:pPr marL="82296" indent="0">
              <a:buNone/>
            </a:pPr>
            <a:r>
              <a:rPr lang="en-US" dirty="0">
                <a:latin typeface="Calibri" panose="020F0502020204030204" pitchFamily="34" charset="0"/>
              </a:rPr>
              <a:t>All bid specifications shall list the specified rates to all laborers, workers and mechanics in the locality for each craft or type of worker or mechanic needed to execute the contract.</a:t>
            </a:r>
          </a:p>
          <a:p>
            <a:pPr marL="82296" indent="0" algn="r">
              <a:buNone/>
            </a:pPr>
            <a:r>
              <a:rPr lang="en-US" dirty="0">
                <a:latin typeface="Calibri" panose="020F0502020204030204" pitchFamily="34" charset="0"/>
              </a:rPr>
              <a:t>820 ILCS 130/4(c)</a:t>
            </a:r>
          </a:p>
          <a:p>
            <a:pPr marL="82296" indent="0">
              <a:buNone/>
            </a:pPr>
            <a:endParaRPr lang="en-US" dirty="0">
              <a:latin typeface="Calibri" panose="020F0502020204030204" pitchFamily="34" charset="0"/>
            </a:endParaRPr>
          </a:p>
          <a:p>
            <a:pPr marL="82296" indent="0" algn="r">
              <a:buNone/>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buFont typeface="Arial" pitchFamily="34" charset="0"/>
              <a:buNone/>
            </a:pPr>
            <a:r>
              <a:rPr lang="en-US" dirty="0">
                <a:latin typeface="Calibri" panose="020F0502020204030204" pitchFamily="34" charset="0"/>
              </a:rPr>
              <a:t>Public Body Prerequisite</a:t>
            </a:r>
          </a:p>
        </p:txBody>
      </p:sp>
      <p:sp>
        <p:nvSpPr>
          <p:cNvPr id="3" name="Content Placeholder 2"/>
          <p:cNvSpPr>
            <a:spLocks noGrp="1"/>
          </p:cNvSpPr>
          <p:nvPr>
            <p:ph idx="1"/>
          </p:nvPr>
        </p:nvSpPr>
        <p:spPr>
          <a:xfrm>
            <a:off x="982133" y="1981200"/>
            <a:ext cx="7704667" cy="4018616"/>
          </a:xfrm>
        </p:spPr>
        <p:txBody>
          <a:bodyPr>
            <a:normAutofit/>
          </a:bodyPr>
          <a:lstStyle/>
          <a:p>
            <a:pPr marL="82296" indent="0">
              <a:buNone/>
            </a:pPr>
            <a:r>
              <a:rPr lang="en-US" dirty="0">
                <a:latin typeface="Calibri" panose="020F0502020204030204" pitchFamily="34" charset="0"/>
              </a:rPr>
              <a:t>Any contract for public works awarded at a time when the prevailing wage prerequisites had not been met shall be void as against public policy and the contractor is prohibited from recovering any damages for the voiding of the contract or pursuant to the terms of the contract. The contractor is limited to a claim for amounts actually paid for labor and materials supplied to the public body.</a:t>
            </a:r>
          </a:p>
          <a:p>
            <a:pPr marL="82296" indent="0" algn="r">
              <a:buNone/>
            </a:pPr>
            <a:r>
              <a:rPr lang="en-US" dirty="0">
                <a:latin typeface="Calibri" panose="020F0502020204030204" pitchFamily="34" charset="0"/>
              </a:rPr>
              <a:t>820 ILCS 130/11</a:t>
            </a:r>
          </a:p>
        </p:txBody>
      </p:sp>
    </p:spTree>
    <p:extLst>
      <p:ext uri="{BB962C8B-B14F-4D97-AF65-F5344CB8AC3E}">
        <p14:creationId xmlns:p14="http://schemas.microsoft.com/office/powerpoint/2010/main" val="2548930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lstStyle/>
          <a:p>
            <a:r>
              <a:rPr lang="en-US" b="1" dirty="0">
                <a:latin typeface="Calibri" panose="020F0502020204030204" pitchFamily="34" charset="0"/>
              </a:rPr>
              <a:t>FAQs</a:t>
            </a:r>
          </a:p>
        </p:txBody>
      </p:sp>
      <p:sp>
        <p:nvSpPr>
          <p:cNvPr id="3" name="Content Placeholder 2"/>
          <p:cNvSpPr>
            <a:spLocks noGrp="1"/>
          </p:cNvSpPr>
          <p:nvPr>
            <p:ph idx="1"/>
          </p:nvPr>
        </p:nvSpPr>
        <p:spPr>
          <a:xfrm>
            <a:off x="1676400" y="1524000"/>
            <a:ext cx="7010400" cy="4724400"/>
          </a:xfrm>
        </p:spPr>
        <p:txBody>
          <a:bodyPr>
            <a:noAutofit/>
          </a:bodyPr>
          <a:lstStyle/>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r>
              <a:rPr lang="en-US" sz="2000" dirty="0">
                <a:latin typeface="Calibri" panose="020F0502020204030204" pitchFamily="34" charset="0"/>
              </a:rPr>
              <a:t>IDOL – </a:t>
            </a:r>
            <a:r>
              <a:rPr lang="en-US" sz="2000" dirty="0">
                <a:latin typeface="Calibri" panose="020F0502020204030204" pitchFamily="34" charset="0"/>
                <a:hlinkClick r:id="rId2"/>
              </a:rPr>
              <a:t>www.Illinois.gov/idol</a:t>
            </a:r>
            <a:endParaRPr lang="en-US" sz="2000" dirty="0">
              <a:latin typeface="Calibri" panose="020F0502020204030204" pitchFamily="34" charset="0"/>
            </a:endParaRPr>
          </a:p>
          <a:p>
            <a:pPr lvl="2"/>
            <a:r>
              <a:rPr lang="en-US" sz="2000" dirty="0">
                <a:latin typeface="Calibri" panose="020F0502020204030204" pitchFamily="34" charset="0"/>
              </a:rPr>
              <a:t>About</a:t>
            </a:r>
          </a:p>
          <a:p>
            <a:pPr lvl="2"/>
            <a:r>
              <a:rPr lang="en-US" sz="2000" dirty="0">
                <a:latin typeface="Calibri" panose="020F0502020204030204" pitchFamily="34" charset="0"/>
              </a:rPr>
              <a:t>FAQs</a:t>
            </a:r>
          </a:p>
          <a:p>
            <a:pPr lvl="2"/>
            <a:r>
              <a:rPr lang="en-US" sz="2000" dirty="0">
                <a:latin typeface="Calibri" panose="020F0502020204030204" pitchFamily="34" charset="0"/>
              </a:rPr>
              <a:t>Conciliation and Prevailing Wage</a:t>
            </a:r>
            <a:endParaRPr lang="en-US" dirty="0">
              <a:latin typeface="Calibri" panose="020F0502020204030204" pitchFamily="34" charset="0"/>
            </a:endParaRPr>
          </a:p>
          <a:p>
            <a:pPr lvl="3"/>
            <a:r>
              <a:rPr lang="en-US" sz="1800" dirty="0">
                <a:latin typeface="Calibri" panose="020F0502020204030204" pitchFamily="34" charset="0"/>
              </a:rPr>
              <a:t>Landscaping</a:t>
            </a:r>
          </a:p>
          <a:p>
            <a:pPr lvl="3"/>
            <a:r>
              <a:rPr lang="en-US" sz="1800" dirty="0">
                <a:latin typeface="Calibri" panose="020F0502020204030204" pitchFamily="34" charset="0"/>
              </a:rPr>
              <a:t>Contractor</a:t>
            </a:r>
          </a:p>
          <a:p>
            <a:pPr lvl="3"/>
            <a:r>
              <a:rPr lang="en-US" sz="1800" dirty="0">
                <a:latin typeface="Calibri" panose="020F0502020204030204" pitchFamily="34" charset="0"/>
              </a:rPr>
              <a:t>Public Body</a:t>
            </a:r>
          </a:p>
          <a:p>
            <a:pPr lvl="3"/>
            <a:r>
              <a:rPr lang="en-US" sz="1800" dirty="0">
                <a:latin typeface="Calibri" panose="020F0502020204030204" pitchFamily="34" charset="0"/>
              </a:rPr>
              <a:t>Employee</a:t>
            </a:r>
          </a:p>
          <a:p>
            <a:pPr lvl="3"/>
            <a:r>
              <a:rPr lang="en-US" sz="1800" dirty="0">
                <a:latin typeface="Calibri" panose="020F0502020204030204" pitchFamily="34" charset="0"/>
              </a:rPr>
              <a:t>Material Tester</a:t>
            </a:r>
          </a:p>
          <a:p>
            <a:pPr lvl="3"/>
            <a:r>
              <a:rPr lang="en-US" sz="1800" dirty="0">
                <a:latin typeface="Calibri" panose="020F0502020204030204" pitchFamily="34" charset="0"/>
              </a:rPr>
              <a:t>Employee Classification Act (820 ILCS 185)</a:t>
            </a:r>
          </a:p>
          <a:p>
            <a:pPr lvl="1"/>
            <a:endParaRPr lang="en-US" dirty="0">
              <a:latin typeface="Calibri" panose="020F0502020204030204" pitchFamily="34" charset="0"/>
            </a:endParaRPr>
          </a:p>
          <a:p>
            <a:pPr lvl="1"/>
            <a:endParaRPr lang="en-US" dirty="0">
              <a:latin typeface="Calibri" panose="020F0502020204030204" pitchFamily="34" charset="0"/>
            </a:endParaRPr>
          </a:p>
        </p:txBody>
      </p:sp>
    </p:spTree>
    <p:extLst>
      <p:ext uri="{BB962C8B-B14F-4D97-AF65-F5344CB8AC3E}">
        <p14:creationId xmlns:p14="http://schemas.microsoft.com/office/powerpoint/2010/main" val="31119762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b="1" dirty="0">
                <a:latin typeface="Calibri" panose="020F0502020204030204" pitchFamily="34" charset="0"/>
              </a:rPr>
              <a:t>Contact the III FFC</a:t>
            </a:r>
          </a:p>
        </p:txBody>
      </p:sp>
      <p:sp>
        <p:nvSpPr>
          <p:cNvPr id="3" name="Content Placeholder 2"/>
          <p:cNvSpPr>
            <a:spLocks noGrp="1"/>
          </p:cNvSpPr>
          <p:nvPr>
            <p:ph idx="1"/>
          </p:nvPr>
        </p:nvSpPr>
        <p:spPr>
          <a:xfrm>
            <a:off x="982133" y="1447800"/>
            <a:ext cx="7704667" cy="4552016"/>
          </a:xfrm>
        </p:spPr>
        <p:txBody>
          <a:bodyPr>
            <a:normAutofit fontScale="92500" lnSpcReduction="10000"/>
          </a:bodyPr>
          <a:lstStyle/>
          <a:p>
            <a:pPr marL="0" indent="0" algn="ctr">
              <a:spcBef>
                <a:spcPts val="0"/>
              </a:spcBef>
              <a:spcAft>
                <a:spcPts val="0"/>
              </a:spcAft>
              <a:buNone/>
            </a:pPr>
            <a:endParaRPr lang="en-US" b="1" dirty="0">
              <a:latin typeface="Calibri" panose="020F0502020204030204" pitchFamily="34" charset="0"/>
            </a:endParaRPr>
          </a:p>
          <a:p>
            <a:pPr marL="0" indent="0" algn="ctr">
              <a:spcBef>
                <a:spcPts val="0"/>
              </a:spcBef>
              <a:spcAft>
                <a:spcPts val="0"/>
              </a:spcAft>
              <a:buNone/>
            </a:pPr>
            <a:r>
              <a:rPr lang="en-US" b="1" dirty="0">
                <a:latin typeface="Calibri" panose="020F0502020204030204" pitchFamily="34" charset="0"/>
              </a:rPr>
              <a:t>Indiana, Illinois, Iowa Foundation for Fair Contracting</a:t>
            </a:r>
          </a:p>
          <a:p>
            <a:pPr marL="0" indent="0" algn="ctr">
              <a:spcBef>
                <a:spcPts val="0"/>
              </a:spcBef>
              <a:spcAft>
                <a:spcPts val="0"/>
              </a:spcAft>
              <a:buNone/>
            </a:pPr>
            <a:r>
              <a:rPr lang="en-US" dirty="0">
                <a:latin typeface="Calibri" panose="020F0502020204030204" pitchFamily="34" charset="0"/>
              </a:rPr>
              <a:t>Marc Poulos, Executive Director</a:t>
            </a:r>
          </a:p>
          <a:p>
            <a:pPr marL="0" indent="0" algn="ctr">
              <a:spcBef>
                <a:spcPts val="0"/>
              </a:spcBef>
              <a:spcAft>
                <a:spcPts val="0"/>
              </a:spcAft>
              <a:buNone/>
            </a:pPr>
            <a:r>
              <a:rPr lang="en-US" dirty="0">
                <a:latin typeface="Calibri" panose="020F0502020204030204" pitchFamily="34" charset="0"/>
              </a:rPr>
              <a:t>6170 Joliet Rd, Suite 200</a:t>
            </a:r>
          </a:p>
          <a:p>
            <a:pPr marL="0" indent="0" algn="ctr">
              <a:spcBef>
                <a:spcPts val="0"/>
              </a:spcBef>
              <a:spcAft>
                <a:spcPts val="0"/>
              </a:spcAft>
              <a:buNone/>
            </a:pPr>
            <a:r>
              <a:rPr lang="en-US" dirty="0">
                <a:latin typeface="Calibri" panose="020F0502020204030204" pitchFamily="34" charset="0"/>
              </a:rPr>
              <a:t>Countryside, IL 60525</a:t>
            </a:r>
          </a:p>
          <a:p>
            <a:pPr marL="0" indent="0" algn="ctr">
              <a:spcBef>
                <a:spcPts val="0"/>
              </a:spcBef>
              <a:spcAft>
                <a:spcPts val="0"/>
              </a:spcAft>
              <a:buNone/>
            </a:pPr>
            <a:endParaRPr lang="en-US" dirty="0">
              <a:latin typeface="Calibri" panose="020F0502020204030204" pitchFamily="34" charset="0"/>
            </a:endParaRPr>
          </a:p>
          <a:p>
            <a:pPr marL="0" indent="0" algn="ctr">
              <a:spcBef>
                <a:spcPts val="0"/>
              </a:spcBef>
              <a:spcAft>
                <a:spcPts val="0"/>
              </a:spcAft>
              <a:buNone/>
            </a:pPr>
            <a:endParaRPr lang="en-US" dirty="0">
              <a:latin typeface="Calibri" panose="020F0502020204030204" pitchFamily="34" charset="0"/>
            </a:endParaRPr>
          </a:p>
          <a:p>
            <a:pPr marL="0" indent="0" algn="ctr">
              <a:spcBef>
                <a:spcPts val="0"/>
              </a:spcBef>
              <a:spcAft>
                <a:spcPts val="0"/>
              </a:spcAft>
              <a:buNone/>
            </a:pPr>
            <a:endParaRPr lang="en-US" dirty="0">
              <a:latin typeface="Calibri" panose="020F0502020204030204" pitchFamily="34" charset="0"/>
            </a:endParaRPr>
          </a:p>
          <a:p>
            <a:pPr marL="0" indent="0" algn="ctr">
              <a:spcBef>
                <a:spcPts val="0"/>
              </a:spcBef>
              <a:spcAft>
                <a:spcPts val="0"/>
              </a:spcAft>
              <a:buNone/>
            </a:pPr>
            <a:endParaRPr lang="en-US" dirty="0">
              <a:latin typeface="Calibri" panose="020F0502020204030204" pitchFamily="34" charset="0"/>
            </a:endParaRPr>
          </a:p>
          <a:p>
            <a:pPr marL="0" indent="0" algn="ctr">
              <a:spcBef>
                <a:spcPts val="0"/>
              </a:spcBef>
              <a:spcAft>
                <a:spcPts val="0"/>
              </a:spcAft>
              <a:buNone/>
            </a:pPr>
            <a:endParaRPr lang="en-US" dirty="0">
              <a:latin typeface="Calibri" panose="020F0502020204030204" pitchFamily="34" charset="0"/>
            </a:endParaRPr>
          </a:p>
          <a:p>
            <a:pPr marL="0" indent="0" algn="ctr">
              <a:spcBef>
                <a:spcPts val="0"/>
              </a:spcBef>
              <a:spcAft>
                <a:spcPts val="0"/>
              </a:spcAft>
              <a:buNone/>
            </a:pPr>
            <a:endParaRPr lang="en-US" dirty="0">
              <a:latin typeface="Calibri" panose="020F0502020204030204" pitchFamily="34" charset="0"/>
            </a:endParaRPr>
          </a:p>
          <a:p>
            <a:pPr marL="0" indent="0" algn="ctr">
              <a:spcBef>
                <a:spcPts val="0"/>
              </a:spcBef>
              <a:spcAft>
                <a:spcPts val="0"/>
              </a:spcAft>
              <a:buNone/>
            </a:pPr>
            <a:r>
              <a:rPr lang="en-US" dirty="0">
                <a:latin typeface="Calibri" panose="020F0502020204030204" pitchFamily="34" charset="0"/>
              </a:rPr>
              <a:t>Website: www.iiiffc.org</a:t>
            </a:r>
          </a:p>
          <a:p>
            <a:pPr marL="0" lvl="0" indent="0" algn="ctr" eaLnBrk="0" fontAlgn="base" hangingPunct="0">
              <a:spcBef>
                <a:spcPts val="0"/>
              </a:spcBef>
              <a:buClrTx/>
              <a:buSzTx/>
              <a:buNone/>
            </a:pPr>
            <a:r>
              <a:rPr lang="en-US" altLang="en-US" dirty="0">
                <a:latin typeface="Calibri" panose="020F0502020204030204" pitchFamily="34" charset="0"/>
                <a:ea typeface="Calibri" panose="020F0502020204030204" pitchFamily="34" charset="0"/>
                <a:cs typeface="Times New Roman" panose="02020603050405020304" pitchFamily="18" charset="0"/>
              </a:rPr>
              <a:t>Phone: 815-254-3332</a:t>
            </a:r>
          </a:p>
          <a:p>
            <a:pPr marL="0" lvl="0" indent="0" algn="ctr" eaLnBrk="0" fontAlgn="base" hangingPunct="0">
              <a:spcBef>
                <a:spcPts val="0"/>
              </a:spcBef>
              <a:buClrTx/>
              <a:buSzTx/>
              <a:buNone/>
            </a:pPr>
            <a:r>
              <a:rPr lang="en-US" altLang="en-US" dirty="0">
                <a:latin typeface="Calibri" panose="020F0502020204030204" pitchFamily="34" charset="0"/>
                <a:cs typeface="Times New Roman" panose="02020603050405020304" pitchFamily="18" charset="0"/>
              </a:rPr>
              <a:t>Email: mbinetti@iiiffc.org</a:t>
            </a:r>
            <a:endParaRPr lang="en-US" altLang="en-US" dirty="0">
              <a:latin typeface="Calibri" panose="020F050202020403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971800"/>
            <a:ext cx="1871762" cy="1524000"/>
          </a:xfrm>
          <a:prstGeom prst="rect">
            <a:avLst/>
          </a:prstGeom>
        </p:spPr>
      </p:pic>
    </p:spTree>
    <p:extLst>
      <p:ext uri="{BB962C8B-B14F-4D97-AF65-F5344CB8AC3E}">
        <p14:creationId xmlns:p14="http://schemas.microsoft.com/office/powerpoint/2010/main" val="1848423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FFC</a:t>
            </a:r>
          </a:p>
        </p:txBody>
      </p:sp>
      <p:sp>
        <p:nvSpPr>
          <p:cNvPr id="3" name="Content Placeholder 2"/>
          <p:cNvSpPr>
            <a:spLocks noGrp="1"/>
          </p:cNvSpPr>
          <p:nvPr>
            <p:ph idx="1"/>
          </p:nvPr>
        </p:nvSpPr>
        <p:spPr>
          <a:xfrm>
            <a:off x="982132" y="2133600"/>
            <a:ext cx="7704667" cy="3332816"/>
          </a:xfrm>
        </p:spPr>
        <p:txBody>
          <a:bodyPr>
            <a:normAutofit/>
          </a:bodyPr>
          <a:lstStyle/>
          <a:p>
            <a:r>
              <a:rPr lang="en-US" dirty="0"/>
              <a:t>Why prevailing wage compliance?</a:t>
            </a:r>
          </a:p>
          <a:p>
            <a:pPr lvl="1"/>
            <a:r>
              <a:rPr lang="en-US" dirty="0"/>
              <a:t>Public construction is not the same as private construction</a:t>
            </a:r>
          </a:p>
          <a:p>
            <a:r>
              <a:rPr lang="en-US" dirty="0"/>
              <a:t>Prevailing wage </a:t>
            </a:r>
          </a:p>
          <a:p>
            <a:pPr lvl="1"/>
            <a:r>
              <a:rPr lang="en-US" dirty="0"/>
              <a:t>Increases incomes</a:t>
            </a:r>
          </a:p>
          <a:p>
            <a:pPr lvl="1"/>
            <a:r>
              <a:rPr lang="en-US" dirty="0"/>
              <a:t>Helps build careers</a:t>
            </a:r>
          </a:p>
          <a:p>
            <a:pPr lvl="1"/>
            <a:r>
              <a:rPr lang="en-US" dirty="0"/>
              <a:t>Increases worker productivity</a:t>
            </a:r>
          </a:p>
          <a:p>
            <a:pPr lvl="1"/>
            <a:r>
              <a:rPr lang="en-US" dirty="0"/>
              <a:t>Decreases job site injuries</a:t>
            </a:r>
          </a:p>
          <a:p>
            <a:pPr marL="457200" lvl="1" indent="0">
              <a:buNone/>
            </a:pPr>
            <a:endParaRPr lang="en-US" dirty="0"/>
          </a:p>
          <a:p>
            <a:pPr lvl="1"/>
            <a:endParaRPr lang="en-US" dirty="0"/>
          </a:p>
        </p:txBody>
      </p:sp>
    </p:spTree>
    <p:extLst>
      <p:ext uri="{BB962C8B-B14F-4D97-AF65-F5344CB8AC3E}">
        <p14:creationId xmlns:p14="http://schemas.microsoft.com/office/powerpoint/2010/main" val="2868101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lstStyle/>
          <a:p>
            <a:r>
              <a:rPr lang="en-US" altLang="en-US" b="1" dirty="0">
                <a:latin typeface="Calibri" panose="020F0502020204030204" pitchFamily="34" charset="0"/>
              </a:rPr>
              <a:t>WHAT IS PREVAILING WAGE?</a:t>
            </a:r>
            <a:endParaRPr lang="en-US" dirty="0"/>
          </a:p>
        </p:txBody>
      </p:sp>
      <p:sp>
        <p:nvSpPr>
          <p:cNvPr id="3" name="Content Placeholder 2"/>
          <p:cNvSpPr>
            <a:spLocks noGrp="1"/>
          </p:cNvSpPr>
          <p:nvPr>
            <p:ph idx="1"/>
          </p:nvPr>
        </p:nvSpPr>
        <p:spPr>
          <a:xfrm>
            <a:off x="982133" y="1752600"/>
            <a:ext cx="7704667" cy="4247216"/>
          </a:xfrm>
        </p:spPr>
        <p:txBody>
          <a:bodyPr/>
          <a:lstStyle/>
          <a:p>
            <a:pPr>
              <a:lnSpc>
                <a:spcPct val="90000"/>
              </a:lnSpc>
              <a:buClr>
                <a:schemeClr val="tx1"/>
              </a:buClr>
              <a:buSzPct val="100000"/>
            </a:pPr>
            <a:r>
              <a:rPr lang="en-US" altLang="en-US" dirty="0">
                <a:latin typeface="Calibri" panose="020F0502020204030204" pitchFamily="34" charset="0"/>
              </a:rPr>
              <a:t>Federal Davis-Bacon Act (enacted in 1931) applies on certain federal projects (820 ILCS 130/11)</a:t>
            </a:r>
          </a:p>
          <a:p>
            <a:pPr>
              <a:lnSpc>
                <a:spcPct val="90000"/>
              </a:lnSpc>
              <a:buClr>
                <a:schemeClr val="tx1"/>
              </a:buClr>
              <a:buSzPct val="100000"/>
            </a:pPr>
            <a:endParaRPr lang="en-US" altLang="en-US" dirty="0">
              <a:latin typeface="Calibri" panose="020F0502020204030204" pitchFamily="34" charset="0"/>
            </a:endParaRPr>
          </a:p>
          <a:p>
            <a:pPr>
              <a:lnSpc>
                <a:spcPct val="90000"/>
              </a:lnSpc>
              <a:buClr>
                <a:schemeClr val="tx1"/>
              </a:buClr>
              <a:buSzPct val="100000"/>
            </a:pPr>
            <a:r>
              <a:rPr lang="en-US" altLang="en-US" dirty="0">
                <a:latin typeface="Calibri" panose="020F0502020204030204" pitchFamily="34" charset="0"/>
              </a:rPr>
              <a:t>State prevailing wage laws, including the Illinois Prevailing Wage Act (enacted in 1941) are often referred to as little Davis-Bacon laws</a:t>
            </a:r>
          </a:p>
          <a:p>
            <a:endParaRPr lang="en-US" dirty="0"/>
          </a:p>
        </p:txBody>
      </p:sp>
    </p:spTree>
    <p:extLst>
      <p:ext uri="{BB962C8B-B14F-4D97-AF65-F5344CB8AC3E}">
        <p14:creationId xmlns:p14="http://schemas.microsoft.com/office/powerpoint/2010/main" val="1362126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pPr marL="0" indent="0">
              <a:buFont typeface="Arial" pitchFamily="34" charset="0"/>
              <a:buNone/>
            </a:pPr>
            <a:r>
              <a:rPr lang="en-US" dirty="0">
                <a:latin typeface="Calibri" panose="020F0502020204030204" pitchFamily="34" charset="0"/>
              </a:rPr>
              <a:t>Illinois Prevailing Wage Act (PWA)</a:t>
            </a:r>
          </a:p>
        </p:txBody>
      </p:sp>
      <p:sp>
        <p:nvSpPr>
          <p:cNvPr id="86019" name="Rectangle 3"/>
          <p:cNvSpPr>
            <a:spLocks noGrp="1" noChangeArrowheads="1"/>
          </p:cNvSpPr>
          <p:nvPr>
            <p:ph idx="1"/>
          </p:nvPr>
        </p:nvSpPr>
        <p:spPr>
          <a:xfrm>
            <a:off x="1143000" y="2057400"/>
            <a:ext cx="7704667" cy="3332816"/>
          </a:xfrm>
        </p:spPr>
        <p:txBody>
          <a:bodyPr/>
          <a:lstStyle/>
          <a:p>
            <a:pPr marL="82296" indent="0">
              <a:buNone/>
            </a:pPr>
            <a:r>
              <a:rPr lang="en-US" dirty="0">
                <a:latin typeface="Calibri" panose="020F0502020204030204" pitchFamily="34" charset="0"/>
              </a:rPr>
              <a:t>It is the policy of the State of Illinois that a wage of no less than the general prevailing hourly rate as paid for work of a similar character in the locality in which the work is performed, shall be paid to all laborers, workers and mechanics employed by or on behalf of any and all public bodies engaged in public works. </a:t>
            </a:r>
          </a:p>
          <a:p>
            <a:pPr marL="82296" indent="0" algn="r">
              <a:buNone/>
            </a:pPr>
            <a:r>
              <a:rPr lang="en-US" dirty="0">
                <a:latin typeface="Calibri" panose="020F0502020204030204" pitchFamily="34" charset="0"/>
              </a:rPr>
              <a:t>820 ILCS 130/1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704667" cy="1981200"/>
          </a:xfrm>
        </p:spPr>
        <p:txBody>
          <a:bodyPr/>
          <a:lstStyle/>
          <a:p>
            <a:r>
              <a:rPr lang="en-US" altLang="en-US" b="1" dirty="0">
                <a:latin typeface="Calibri" panose="020F0502020204030204" pitchFamily="34" charset="0"/>
              </a:rPr>
              <a:t>WHAT IS PREVAILING WAGE?</a:t>
            </a:r>
            <a:endParaRPr lang="en-US" dirty="0">
              <a:latin typeface="Calibri" panose="020F0502020204030204" pitchFamily="34" charset="0"/>
            </a:endParaRPr>
          </a:p>
        </p:txBody>
      </p:sp>
      <p:sp>
        <p:nvSpPr>
          <p:cNvPr id="3" name="Content Placeholder 2"/>
          <p:cNvSpPr>
            <a:spLocks noGrp="1"/>
          </p:cNvSpPr>
          <p:nvPr>
            <p:ph idx="1"/>
          </p:nvPr>
        </p:nvSpPr>
        <p:spPr>
          <a:xfrm>
            <a:off x="1143000" y="1524000"/>
            <a:ext cx="7704667" cy="4343400"/>
          </a:xfrm>
        </p:spPr>
        <p:txBody>
          <a:bodyPr>
            <a:noAutofit/>
          </a:bodyPr>
          <a:lstStyle/>
          <a:p>
            <a:pPr>
              <a:lnSpc>
                <a:spcPct val="90000"/>
              </a:lnSpc>
              <a:buClr>
                <a:schemeClr val="tx1"/>
              </a:buClr>
              <a:buSzPct val="100000"/>
            </a:pPr>
            <a:r>
              <a:rPr lang="en-US" altLang="en-US" sz="2000" dirty="0">
                <a:latin typeface="Calibri" panose="020F0502020204030204" pitchFamily="34" charset="0"/>
              </a:rPr>
              <a:t>A predetermined wage for workers engaged in the construction of a public work</a:t>
            </a:r>
          </a:p>
          <a:p>
            <a:pPr>
              <a:lnSpc>
                <a:spcPct val="90000"/>
              </a:lnSpc>
              <a:buClr>
                <a:schemeClr val="tx1"/>
              </a:buClr>
              <a:buSzPct val="100000"/>
            </a:pPr>
            <a:r>
              <a:rPr lang="en-US" altLang="en-US" sz="2000" dirty="0">
                <a:latin typeface="Calibri" panose="020F0502020204030204" pitchFamily="34" charset="0"/>
              </a:rPr>
              <a:t>Allows a worker to be paid a living wage for a particular locality</a:t>
            </a:r>
          </a:p>
          <a:p>
            <a:pPr lvl="1">
              <a:lnSpc>
                <a:spcPct val="90000"/>
              </a:lnSpc>
              <a:buClr>
                <a:schemeClr val="tx1"/>
              </a:buClr>
              <a:buSzPct val="100000"/>
            </a:pPr>
            <a:r>
              <a:rPr lang="en-US" altLang="en-US" sz="1800" dirty="0">
                <a:latin typeface="Calibri" panose="020F0502020204030204" pitchFamily="34" charset="0"/>
              </a:rPr>
              <a:t>PURPOSE: to ensure people working on public works receive a decent wage - </a:t>
            </a:r>
            <a:r>
              <a:rPr lang="en-US" altLang="en-US" sz="1800" i="1" dirty="0">
                <a:latin typeface="Calibri" panose="020F0502020204030204" pitchFamily="34" charset="0"/>
              </a:rPr>
              <a:t>Hayen v. County of Ogle</a:t>
            </a:r>
            <a:r>
              <a:rPr lang="en-US" altLang="en-US" sz="1800" dirty="0">
                <a:latin typeface="Calibri" panose="020F0502020204030204" pitchFamily="34" charset="0"/>
              </a:rPr>
              <a:t> (Ill. 1984)</a:t>
            </a:r>
          </a:p>
          <a:p>
            <a:pPr lvl="1">
              <a:lnSpc>
                <a:spcPct val="90000"/>
              </a:lnSpc>
              <a:buClr>
                <a:schemeClr val="tx1"/>
              </a:buClr>
              <a:buSzPct val="100000"/>
            </a:pPr>
            <a:endParaRPr lang="en-US" altLang="en-US" sz="1600" dirty="0">
              <a:latin typeface="Calibri" panose="020F0502020204030204" pitchFamily="34" charset="0"/>
            </a:endParaRPr>
          </a:p>
          <a:p>
            <a:pPr>
              <a:lnSpc>
                <a:spcPct val="90000"/>
              </a:lnSpc>
              <a:buClr>
                <a:schemeClr val="tx1"/>
              </a:buClr>
              <a:buSzPct val="100000"/>
            </a:pPr>
            <a:r>
              <a:rPr lang="en-US" altLang="en-US" sz="2000" dirty="0">
                <a:latin typeface="Calibri" panose="020F0502020204030204" pitchFamily="34" charset="0"/>
              </a:rPr>
              <a:t>Prevents contractors, from other lower paid localities, from undercutting workers’ wages</a:t>
            </a:r>
          </a:p>
          <a:p>
            <a:pPr lvl="1">
              <a:lnSpc>
                <a:spcPct val="90000"/>
              </a:lnSpc>
              <a:buClr>
                <a:schemeClr val="tx1"/>
              </a:buClr>
              <a:buSzPct val="100000"/>
            </a:pPr>
            <a:r>
              <a:rPr lang="en-US" altLang="en-US" sz="1800" dirty="0">
                <a:latin typeface="Calibri" panose="020F0502020204030204" pitchFamily="34" charset="0"/>
              </a:rPr>
              <a:t>Protect local workers &amp; remove incentives to import less expensive labor from outside the locality - </a:t>
            </a:r>
            <a:r>
              <a:rPr lang="en-US" altLang="en-US" sz="1800" i="1" dirty="0">
                <a:latin typeface="Calibri" panose="020F0502020204030204" pitchFamily="34" charset="0"/>
              </a:rPr>
              <a:t>Bernardi v. City of Highland Park</a:t>
            </a:r>
            <a:r>
              <a:rPr lang="en-US" altLang="en-US" sz="1800" dirty="0">
                <a:latin typeface="Calibri" panose="020F0502020204030204" pitchFamily="34" charset="0"/>
              </a:rPr>
              <a:t> (Ill. 1988)</a:t>
            </a:r>
          </a:p>
          <a:p>
            <a:endParaRPr lang="en-US" sz="1800" dirty="0">
              <a:latin typeface="Calibri" panose="020F0502020204030204" pitchFamily="34" charset="0"/>
            </a:endParaRPr>
          </a:p>
        </p:txBody>
      </p:sp>
    </p:spTree>
    <p:extLst>
      <p:ext uri="{BB962C8B-B14F-4D97-AF65-F5344CB8AC3E}">
        <p14:creationId xmlns:p14="http://schemas.microsoft.com/office/powerpoint/2010/main" val="3642768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b="1" dirty="0"/>
              <a:t>Why talk about the IPWA?</a:t>
            </a:r>
          </a:p>
        </p:txBody>
      </p:sp>
      <p:sp>
        <p:nvSpPr>
          <p:cNvPr id="3" name="Content Placeholder 2"/>
          <p:cNvSpPr>
            <a:spLocks noGrp="1"/>
          </p:cNvSpPr>
          <p:nvPr>
            <p:ph idx="1"/>
          </p:nvPr>
        </p:nvSpPr>
        <p:spPr>
          <a:xfrm>
            <a:off x="982132" y="1676400"/>
            <a:ext cx="7704667" cy="3713816"/>
          </a:xfrm>
        </p:spPr>
        <p:txBody>
          <a:bodyPr>
            <a:normAutofit fontScale="92500" lnSpcReduction="20000"/>
          </a:bodyPr>
          <a:lstStyle/>
          <a:p>
            <a:pPr lvl="1" indent="-342900">
              <a:buClrTx/>
              <a:buSzPct val="100000"/>
            </a:pPr>
            <a:r>
              <a:rPr lang="en-US" altLang="en-US" sz="2400" dirty="0">
                <a:latin typeface="Calibri" panose="020F0502020204030204" pitchFamily="34" charset="0"/>
              </a:rPr>
              <a:t>Contracting agency/public body should want to ensure compliance with local wage rates and labor standards as they can be liable for some violations</a:t>
            </a:r>
          </a:p>
          <a:p>
            <a:pPr lvl="1" indent="-342900">
              <a:buClrTx/>
              <a:buSzPct val="100000"/>
              <a:buNone/>
            </a:pPr>
            <a:endParaRPr lang="en-US" altLang="en-US" sz="2400" dirty="0">
              <a:latin typeface="Calibri" panose="020F0502020204030204" pitchFamily="34" charset="0"/>
            </a:endParaRPr>
          </a:p>
          <a:p>
            <a:pPr lvl="1" indent="-342900">
              <a:buClrTx/>
              <a:buSzPct val="100000"/>
            </a:pPr>
            <a:r>
              <a:rPr lang="en-US" altLang="en-US" sz="2400" dirty="0">
                <a:latin typeface="Calibri" panose="020F0502020204030204" pitchFamily="34" charset="0"/>
              </a:rPr>
              <a:t>Workers should know the Act to ensure they are paid properly and what rights they have under the Act</a:t>
            </a:r>
          </a:p>
          <a:p>
            <a:pPr lvl="1" indent="-342900">
              <a:buClrTx/>
              <a:buSzPct val="100000"/>
              <a:buNone/>
            </a:pPr>
            <a:endParaRPr lang="en-US" altLang="en-US" sz="2400" dirty="0">
              <a:latin typeface="Calibri" panose="020F0502020204030204" pitchFamily="34" charset="0"/>
            </a:endParaRPr>
          </a:p>
          <a:p>
            <a:pPr lvl="1" indent="-342900">
              <a:buClrTx/>
              <a:buSzPct val="100000"/>
            </a:pPr>
            <a:r>
              <a:rPr lang="en-US" altLang="en-US" sz="2400" dirty="0">
                <a:latin typeface="Calibri" panose="020F0502020204030204" pitchFamily="34" charset="0"/>
              </a:rPr>
              <a:t>Contractors should know the Act to ensure they are complying with the law as they can be liable for some violations</a:t>
            </a:r>
          </a:p>
          <a:p>
            <a:endParaRPr lang="en-US" dirty="0"/>
          </a:p>
        </p:txBody>
      </p:sp>
    </p:spTree>
    <p:extLst>
      <p:ext uri="{BB962C8B-B14F-4D97-AF65-F5344CB8AC3E}">
        <p14:creationId xmlns:p14="http://schemas.microsoft.com/office/powerpoint/2010/main" val="4180164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3596</TotalTime>
  <Words>3324</Words>
  <Application>Microsoft Office PowerPoint</Application>
  <PresentationFormat>On-screen Show (4:3)</PresentationFormat>
  <Paragraphs>314</Paragraphs>
  <Slides>47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Corbel</vt:lpstr>
      <vt:lpstr>Tahoma</vt:lpstr>
      <vt:lpstr>Times New Roman</vt:lpstr>
      <vt:lpstr>Wingdings 2</vt:lpstr>
      <vt:lpstr>Parallax</vt:lpstr>
      <vt:lpstr>PowerPoint Presentation</vt:lpstr>
      <vt:lpstr>Introduction to the  Illinois Prevailing Wage Act</vt:lpstr>
      <vt:lpstr>What is the III FFC?</vt:lpstr>
      <vt:lpstr>III FFC</vt:lpstr>
      <vt:lpstr>III FFC</vt:lpstr>
      <vt:lpstr>WHAT IS PREVAILING WAGE?</vt:lpstr>
      <vt:lpstr>Illinois Prevailing Wage Act (PWA)</vt:lpstr>
      <vt:lpstr>WHAT IS PREVAILING WAGE?</vt:lpstr>
      <vt:lpstr>Why talk about the IPWA?</vt:lpstr>
      <vt:lpstr>What is IDOL’s Authority Under the Act?</vt:lpstr>
      <vt:lpstr>What is IDOL’s Authority Under the Act?</vt:lpstr>
      <vt:lpstr>What are Public Works? </vt:lpstr>
      <vt:lpstr>What Projects are Covered?   </vt:lpstr>
      <vt:lpstr>What is a Public Body?</vt:lpstr>
      <vt:lpstr>What is a Public Body?</vt:lpstr>
      <vt:lpstr>Case Law</vt:lpstr>
      <vt:lpstr>What is a Public Body?</vt:lpstr>
      <vt:lpstr>Who is Covered? - Sec. 3</vt:lpstr>
      <vt:lpstr>Coverage Continued</vt:lpstr>
      <vt:lpstr>CONTRACT STIPULATIONS - Sec. 4 Public Body Responsibilities</vt:lpstr>
      <vt:lpstr>Revised Rates – Sec. 4</vt:lpstr>
      <vt:lpstr>VIOLATIONS, Public Bodies - Sec. 4</vt:lpstr>
      <vt:lpstr>VIOLATIONS, Contractors – Sec. 4</vt:lpstr>
      <vt:lpstr>New Classifications - Sec.4</vt:lpstr>
      <vt:lpstr>New Classifications</vt:lpstr>
      <vt:lpstr>Public Body Records Retention – Sec. 5</vt:lpstr>
      <vt:lpstr>Contractor recordkeeping – Sec. 5</vt:lpstr>
      <vt:lpstr>Violations – Sec. 6</vt:lpstr>
      <vt:lpstr>Establishing rates – Sec. 9</vt:lpstr>
      <vt:lpstr>Establishing rates - Sec.9 </vt:lpstr>
      <vt:lpstr>Establishing rates - Sec.9</vt:lpstr>
      <vt:lpstr>Establishing rates – Sec. 9</vt:lpstr>
      <vt:lpstr>Establishing rates - Sec.9</vt:lpstr>
      <vt:lpstr>Establishing rates - Sec.9</vt:lpstr>
      <vt:lpstr>More Perspective on Rates</vt:lpstr>
      <vt:lpstr>BEARY LANDSCAPING v. SHANNON (7th Circuit  2012)</vt:lpstr>
      <vt:lpstr>Debarring Contractors - Sec.11 </vt:lpstr>
      <vt:lpstr>56 Ill. Adm. Code 100</vt:lpstr>
      <vt:lpstr>Public Body Prerequisite</vt:lpstr>
      <vt:lpstr>Purchase Orders/Separate Document</vt:lpstr>
      <vt:lpstr>Contracts/Purchase Order  Sample Language - 1</vt:lpstr>
      <vt:lpstr>Contract Language - 2</vt:lpstr>
      <vt:lpstr>Contract Language - 3</vt:lpstr>
      <vt:lpstr>Bonds &amp; Bid Specifications</vt:lpstr>
      <vt:lpstr>Public Body Prerequisite</vt:lpstr>
      <vt:lpstr>FAQs</vt:lpstr>
      <vt:lpstr>Contact the III FFC</vt:lpstr>
    </vt:vector>
  </TitlesOfParts>
  <Company>State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Responsibilities of the Public Body</dc:title>
  <dc:creator>thom.durr</dc:creator>
  <cp:lastModifiedBy>Melissa Binetti</cp:lastModifiedBy>
  <cp:revision>263</cp:revision>
  <cp:lastPrinted>2018-02-19T18:35:20Z</cp:lastPrinted>
  <dcterms:created xsi:type="dcterms:W3CDTF">2007-01-25T16:58:59Z</dcterms:created>
  <dcterms:modified xsi:type="dcterms:W3CDTF">2018-02-20T19:59:59Z</dcterms:modified>
</cp:coreProperties>
</file>