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2"/>
  </p:notesMasterIdLst>
  <p:handoutMasterIdLst>
    <p:handoutMasterId r:id="rId63"/>
  </p:handoutMasterIdLst>
  <p:sldIdLst>
    <p:sldId id="684" r:id="rId2"/>
    <p:sldId id="773" r:id="rId3"/>
    <p:sldId id="774" r:id="rId4"/>
    <p:sldId id="777" r:id="rId5"/>
    <p:sldId id="778" r:id="rId6"/>
    <p:sldId id="779" r:id="rId7"/>
    <p:sldId id="780" r:id="rId8"/>
    <p:sldId id="781" r:id="rId9"/>
    <p:sldId id="782" r:id="rId10"/>
    <p:sldId id="785" r:id="rId11"/>
    <p:sldId id="783" r:id="rId12"/>
    <p:sldId id="784" r:id="rId13"/>
    <p:sldId id="786" r:id="rId14"/>
    <p:sldId id="913" r:id="rId15"/>
    <p:sldId id="787" r:id="rId16"/>
    <p:sldId id="788" r:id="rId17"/>
    <p:sldId id="791" r:id="rId18"/>
    <p:sldId id="792" r:id="rId19"/>
    <p:sldId id="793" r:id="rId20"/>
    <p:sldId id="794" r:id="rId21"/>
    <p:sldId id="795" r:id="rId22"/>
    <p:sldId id="796" r:id="rId23"/>
    <p:sldId id="797" r:id="rId24"/>
    <p:sldId id="799" r:id="rId25"/>
    <p:sldId id="800" r:id="rId26"/>
    <p:sldId id="801" r:id="rId27"/>
    <p:sldId id="802" r:id="rId28"/>
    <p:sldId id="803" r:id="rId29"/>
    <p:sldId id="804" r:id="rId30"/>
    <p:sldId id="805" r:id="rId31"/>
    <p:sldId id="807" r:id="rId32"/>
    <p:sldId id="808" r:id="rId33"/>
    <p:sldId id="895" r:id="rId34"/>
    <p:sldId id="809" r:id="rId35"/>
    <p:sldId id="810" r:id="rId36"/>
    <p:sldId id="811" r:id="rId37"/>
    <p:sldId id="812" r:id="rId38"/>
    <p:sldId id="813" r:id="rId39"/>
    <p:sldId id="814" r:id="rId40"/>
    <p:sldId id="815" r:id="rId41"/>
    <p:sldId id="899" r:id="rId42"/>
    <p:sldId id="911" r:id="rId43"/>
    <p:sldId id="820" r:id="rId44"/>
    <p:sldId id="914" r:id="rId45"/>
    <p:sldId id="915" r:id="rId46"/>
    <p:sldId id="821" r:id="rId47"/>
    <p:sldId id="822" r:id="rId48"/>
    <p:sldId id="823" r:id="rId49"/>
    <p:sldId id="912" r:id="rId50"/>
    <p:sldId id="824" r:id="rId51"/>
    <p:sldId id="825" r:id="rId52"/>
    <p:sldId id="826" r:id="rId53"/>
    <p:sldId id="828" r:id="rId54"/>
    <p:sldId id="834" r:id="rId55"/>
    <p:sldId id="835" r:id="rId56"/>
    <p:sldId id="879" r:id="rId57"/>
    <p:sldId id="836" r:id="rId58"/>
    <p:sldId id="837" r:id="rId59"/>
    <p:sldId id="882" r:id="rId60"/>
    <p:sldId id="883" r:id="rId6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65" userDrawn="1">
          <p15:clr>
            <a:srgbClr val="A4A3A4"/>
          </p15:clr>
        </p15:guide>
        <p15:guide id="2" pos="2274" userDrawn="1">
          <p15:clr>
            <a:srgbClr val="A4A3A4"/>
          </p15:clr>
        </p15:guide>
        <p15:guide id="3" orient="horz" pos="2747" userDrawn="1">
          <p15:clr>
            <a:srgbClr val="A4A3A4"/>
          </p15:clr>
        </p15:guide>
        <p15:guide id="4" orient="horz" pos="2947" userDrawn="1">
          <p15:clr>
            <a:srgbClr val="A4A3A4"/>
          </p15:clr>
        </p15:guide>
        <p15:guide id="5" orient="horz" pos="2928" userDrawn="1">
          <p15:clr>
            <a:srgbClr val="A4A3A4"/>
          </p15:clr>
        </p15:guide>
        <p15:guide id="6"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ratt"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99"/>
    <a:srgbClr val="FF33CC"/>
    <a:srgbClr val="7030A0"/>
    <a:srgbClr val="FFE701"/>
    <a:srgbClr val="FF66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53" autoAdjust="0"/>
    <p:restoredTop sz="86347" autoAdjust="0"/>
  </p:normalViewPr>
  <p:slideViewPr>
    <p:cSldViewPr>
      <p:cViewPr varScale="1">
        <p:scale>
          <a:sx n="75" d="100"/>
          <a:sy n="75" d="100"/>
        </p:scale>
        <p:origin x="324" y="72"/>
      </p:cViewPr>
      <p:guideLst>
        <p:guide orient="horz" pos="2160"/>
        <p:guide pos="2880"/>
      </p:guideLst>
    </p:cSldViewPr>
  </p:slideViewPr>
  <p:outlineViewPr>
    <p:cViewPr>
      <p:scale>
        <a:sx n="33" d="100"/>
        <a:sy n="33" d="100"/>
      </p:scale>
      <p:origin x="0" y="-181210"/>
    </p:cViewPr>
  </p:outlineViewPr>
  <p:notesTextViewPr>
    <p:cViewPr>
      <p:scale>
        <a:sx n="100" d="100"/>
        <a:sy n="100" d="100"/>
      </p:scale>
      <p:origin x="0" y="0"/>
    </p:cViewPr>
  </p:notesTextViewPr>
  <p:sorterViewPr>
    <p:cViewPr>
      <p:scale>
        <a:sx n="100" d="100"/>
        <a:sy n="100" d="100"/>
      </p:scale>
      <p:origin x="0" y="-64632"/>
    </p:cViewPr>
  </p:sorterViewPr>
  <p:notesViewPr>
    <p:cSldViewPr>
      <p:cViewPr varScale="1">
        <p:scale>
          <a:sx n="61" d="100"/>
          <a:sy n="61" d="100"/>
        </p:scale>
        <p:origin x="-1714" y="-91"/>
      </p:cViewPr>
      <p:guideLst>
        <p:guide orient="horz" pos="2765"/>
        <p:guide pos="2274"/>
        <p:guide orient="horz" pos="2747"/>
        <p:guide orient="horz" pos="2947"/>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1240" tIns="45620" rIns="91240" bIns="45620" numCol="1" anchor="t" anchorCtr="0" compatLnSpc="1">
            <a:prstTxWarp prst="textNoShape">
              <a:avLst/>
            </a:prstTxWarp>
          </a:bodyPr>
          <a:lstStyle>
            <a:lvl1pPr>
              <a:defRPr sz="1100"/>
            </a:lvl1pPr>
          </a:lstStyle>
          <a:p>
            <a:pPr>
              <a:defRPr/>
            </a:pPr>
            <a:endParaRPr lang="en-US" dirty="0"/>
          </a:p>
        </p:txBody>
      </p:sp>
      <p:sp>
        <p:nvSpPr>
          <p:cNvPr id="5325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1240" tIns="45620" rIns="91240" bIns="45620" numCol="1" anchor="t" anchorCtr="0" compatLnSpc="1">
            <a:prstTxWarp prst="textNoShape">
              <a:avLst/>
            </a:prstTxWarp>
          </a:bodyPr>
          <a:lstStyle>
            <a:lvl1pPr algn="r">
              <a:defRPr sz="1100"/>
            </a:lvl1pPr>
          </a:lstStyle>
          <a:p>
            <a:pPr>
              <a:defRPr/>
            </a:pPr>
            <a:endParaRPr lang="en-US" dirty="0"/>
          </a:p>
        </p:txBody>
      </p:sp>
      <p:sp>
        <p:nvSpPr>
          <p:cNvPr id="53252" name="Rectangle 4"/>
          <p:cNvSpPr>
            <a:spLocks noGrp="1" noChangeArrowheads="1"/>
          </p:cNvSpPr>
          <p:nvPr>
            <p:ph type="ftr" sz="quarter" idx="2"/>
          </p:nvPr>
        </p:nvSpPr>
        <p:spPr bwMode="auto">
          <a:xfrm>
            <a:off x="0" y="8829968"/>
            <a:ext cx="3037840" cy="464820"/>
          </a:xfrm>
          <a:prstGeom prst="rect">
            <a:avLst/>
          </a:prstGeom>
          <a:noFill/>
          <a:ln w="9525">
            <a:noFill/>
            <a:miter lim="800000"/>
            <a:headEnd/>
            <a:tailEnd/>
          </a:ln>
          <a:effectLst/>
        </p:spPr>
        <p:txBody>
          <a:bodyPr vert="horz" wrap="square" lIns="91240" tIns="45620" rIns="91240" bIns="45620" numCol="1" anchor="b" anchorCtr="0" compatLnSpc="1">
            <a:prstTxWarp prst="textNoShape">
              <a:avLst/>
            </a:prstTxWarp>
          </a:bodyPr>
          <a:lstStyle>
            <a:lvl1pPr>
              <a:defRPr sz="1100"/>
            </a:lvl1pPr>
          </a:lstStyle>
          <a:p>
            <a:pPr>
              <a:defRPr/>
            </a:pPr>
            <a:endParaRPr lang="en-US" dirty="0"/>
          </a:p>
        </p:txBody>
      </p:sp>
      <p:sp>
        <p:nvSpPr>
          <p:cNvPr id="53253" name="Rectangle 5"/>
          <p:cNvSpPr>
            <a:spLocks noGrp="1" noChangeArrowheads="1"/>
          </p:cNvSpPr>
          <p:nvPr>
            <p:ph type="sldNum" sz="quarter" idx="3"/>
          </p:nvPr>
        </p:nvSpPr>
        <p:spPr bwMode="auto">
          <a:xfrm>
            <a:off x="3970938" y="8829968"/>
            <a:ext cx="3037840" cy="464820"/>
          </a:xfrm>
          <a:prstGeom prst="rect">
            <a:avLst/>
          </a:prstGeom>
          <a:noFill/>
          <a:ln w="9525">
            <a:noFill/>
            <a:miter lim="800000"/>
            <a:headEnd/>
            <a:tailEnd/>
          </a:ln>
          <a:effectLst/>
        </p:spPr>
        <p:txBody>
          <a:bodyPr vert="horz" wrap="square" lIns="91240" tIns="45620" rIns="91240" bIns="45620" numCol="1" anchor="b" anchorCtr="0" compatLnSpc="1">
            <a:prstTxWarp prst="textNoShape">
              <a:avLst/>
            </a:prstTxWarp>
          </a:bodyPr>
          <a:lstStyle>
            <a:lvl1pPr algn="r">
              <a:defRPr sz="1100"/>
            </a:lvl1pPr>
          </a:lstStyle>
          <a:p>
            <a:pPr>
              <a:defRPr/>
            </a:pPr>
            <a:fld id="{25A16316-730F-4A96-9085-24FBEA5E1668}" type="slidenum">
              <a:rPr lang="en-US"/>
              <a:pPr>
                <a:defRPr/>
              </a:pPr>
              <a:t>‹#›</a:t>
            </a:fld>
            <a:endParaRPr lang="en-US" dirty="0"/>
          </a:p>
        </p:txBody>
      </p:sp>
    </p:spTree>
    <p:extLst>
      <p:ext uri="{BB962C8B-B14F-4D97-AF65-F5344CB8AC3E}">
        <p14:creationId xmlns:p14="http://schemas.microsoft.com/office/powerpoint/2010/main" val="210333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240" tIns="45620" rIns="91240" bIns="45620" rtlCol="0"/>
          <a:lstStyle>
            <a:lvl1pPr algn="l">
              <a:defRPr sz="11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240" tIns="45620" rIns="91240" bIns="45620" rtlCol="0"/>
          <a:lstStyle>
            <a:lvl1pPr algn="r">
              <a:defRPr sz="1100"/>
            </a:lvl1pPr>
          </a:lstStyle>
          <a:p>
            <a:fld id="{1DE9A7F0-E91A-4B5A-89C9-49C1A53A6E67}" type="datetimeFigureOut">
              <a:rPr lang="en-US" smtClean="0"/>
              <a:pPr/>
              <a:t>2/15/2018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240" tIns="45620" rIns="91240" bIns="45620"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240" tIns="45620" rIns="91240" bIns="456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1240" tIns="45620" rIns="91240" bIns="45620"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240" tIns="45620" rIns="91240" bIns="45620" rtlCol="0" anchor="b"/>
          <a:lstStyle>
            <a:lvl1pPr algn="r">
              <a:defRPr sz="1100"/>
            </a:lvl1pPr>
          </a:lstStyle>
          <a:p>
            <a:fld id="{0C702A05-4D01-41AD-82EF-67B140008DDE}" type="slidenum">
              <a:rPr lang="en-US" smtClean="0"/>
              <a:pPr/>
              <a:t>‹#›</a:t>
            </a:fld>
            <a:endParaRPr lang="en-US" dirty="0"/>
          </a:p>
        </p:txBody>
      </p:sp>
    </p:spTree>
    <p:extLst>
      <p:ext uri="{BB962C8B-B14F-4D97-AF65-F5344CB8AC3E}">
        <p14:creationId xmlns:p14="http://schemas.microsoft.com/office/powerpoint/2010/main" val="1449550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1</a:t>
            </a:fld>
            <a:endParaRPr lang="en-US" dirty="0"/>
          </a:p>
        </p:txBody>
      </p:sp>
    </p:spTree>
    <p:extLst>
      <p:ext uri="{BB962C8B-B14F-4D97-AF65-F5344CB8AC3E}">
        <p14:creationId xmlns:p14="http://schemas.microsoft.com/office/powerpoint/2010/main" val="2417734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11</a:t>
            </a:fld>
            <a:endParaRPr lang="en-US" dirty="0"/>
          </a:p>
        </p:txBody>
      </p:sp>
    </p:spTree>
    <p:extLst>
      <p:ext uri="{BB962C8B-B14F-4D97-AF65-F5344CB8AC3E}">
        <p14:creationId xmlns:p14="http://schemas.microsoft.com/office/powerpoint/2010/main" val="3762545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12</a:t>
            </a:fld>
            <a:endParaRPr lang="en-US" dirty="0"/>
          </a:p>
        </p:txBody>
      </p:sp>
    </p:spTree>
    <p:extLst>
      <p:ext uri="{BB962C8B-B14F-4D97-AF65-F5344CB8AC3E}">
        <p14:creationId xmlns:p14="http://schemas.microsoft.com/office/powerpoint/2010/main" val="1324881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13</a:t>
            </a:fld>
            <a:endParaRPr lang="en-US" dirty="0"/>
          </a:p>
        </p:txBody>
      </p:sp>
    </p:spTree>
    <p:extLst>
      <p:ext uri="{BB962C8B-B14F-4D97-AF65-F5344CB8AC3E}">
        <p14:creationId xmlns:p14="http://schemas.microsoft.com/office/powerpoint/2010/main" val="3252543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14</a:t>
            </a:fld>
            <a:endParaRPr lang="en-US" dirty="0"/>
          </a:p>
        </p:txBody>
      </p:sp>
    </p:spTree>
    <p:extLst>
      <p:ext uri="{BB962C8B-B14F-4D97-AF65-F5344CB8AC3E}">
        <p14:creationId xmlns:p14="http://schemas.microsoft.com/office/powerpoint/2010/main" val="1980973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15</a:t>
            </a:fld>
            <a:endParaRPr lang="en-US" dirty="0"/>
          </a:p>
        </p:txBody>
      </p:sp>
    </p:spTree>
    <p:extLst>
      <p:ext uri="{BB962C8B-B14F-4D97-AF65-F5344CB8AC3E}">
        <p14:creationId xmlns:p14="http://schemas.microsoft.com/office/powerpoint/2010/main" val="1000172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16</a:t>
            </a:fld>
            <a:endParaRPr lang="en-US" dirty="0"/>
          </a:p>
        </p:txBody>
      </p:sp>
    </p:spTree>
    <p:extLst>
      <p:ext uri="{BB962C8B-B14F-4D97-AF65-F5344CB8AC3E}">
        <p14:creationId xmlns:p14="http://schemas.microsoft.com/office/powerpoint/2010/main" val="3744369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17</a:t>
            </a:fld>
            <a:endParaRPr lang="en-US" dirty="0"/>
          </a:p>
        </p:txBody>
      </p:sp>
    </p:spTree>
    <p:extLst>
      <p:ext uri="{BB962C8B-B14F-4D97-AF65-F5344CB8AC3E}">
        <p14:creationId xmlns:p14="http://schemas.microsoft.com/office/powerpoint/2010/main" val="2478320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18</a:t>
            </a:fld>
            <a:endParaRPr lang="en-US" dirty="0"/>
          </a:p>
        </p:txBody>
      </p:sp>
    </p:spTree>
    <p:extLst>
      <p:ext uri="{BB962C8B-B14F-4D97-AF65-F5344CB8AC3E}">
        <p14:creationId xmlns:p14="http://schemas.microsoft.com/office/powerpoint/2010/main" val="29032824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19</a:t>
            </a:fld>
            <a:endParaRPr lang="en-US" dirty="0"/>
          </a:p>
        </p:txBody>
      </p:sp>
    </p:spTree>
    <p:extLst>
      <p:ext uri="{BB962C8B-B14F-4D97-AF65-F5344CB8AC3E}">
        <p14:creationId xmlns:p14="http://schemas.microsoft.com/office/powerpoint/2010/main" val="28316614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20</a:t>
            </a:fld>
            <a:endParaRPr lang="en-US" dirty="0"/>
          </a:p>
        </p:txBody>
      </p:sp>
    </p:spTree>
    <p:extLst>
      <p:ext uri="{BB962C8B-B14F-4D97-AF65-F5344CB8AC3E}">
        <p14:creationId xmlns:p14="http://schemas.microsoft.com/office/powerpoint/2010/main" val="322216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2</a:t>
            </a:fld>
            <a:endParaRPr lang="en-US" dirty="0"/>
          </a:p>
        </p:txBody>
      </p:sp>
    </p:spTree>
    <p:extLst>
      <p:ext uri="{BB962C8B-B14F-4D97-AF65-F5344CB8AC3E}">
        <p14:creationId xmlns:p14="http://schemas.microsoft.com/office/powerpoint/2010/main" val="16478151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21</a:t>
            </a:fld>
            <a:endParaRPr lang="en-US" dirty="0"/>
          </a:p>
        </p:txBody>
      </p:sp>
    </p:spTree>
    <p:extLst>
      <p:ext uri="{BB962C8B-B14F-4D97-AF65-F5344CB8AC3E}">
        <p14:creationId xmlns:p14="http://schemas.microsoft.com/office/powerpoint/2010/main" val="2756218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24</a:t>
            </a:fld>
            <a:endParaRPr lang="en-US" dirty="0"/>
          </a:p>
        </p:txBody>
      </p:sp>
    </p:spTree>
    <p:extLst>
      <p:ext uri="{BB962C8B-B14F-4D97-AF65-F5344CB8AC3E}">
        <p14:creationId xmlns:p14="http://schemas.microsoft.com/office/powerpoint/2010/main" val="19719028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26</a:t>
            </a:fld>
            <a:endParaRPr lang="en-US" dirty="0"/>
          </a:p>
        </p:txBody>
      </p:sp>
    </p:spTree>
    <p:extLst>
      <p:ext uri="{BB962C8B-B14F-4D97-AF65-F5344CB8AC3E}">
        <p14:creationId xmlns:p14="http://schemas.microsoft.com/office/powerpoint/2010/main" val="2713681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29</a:t>
            </a:fld>
            <a:endParaRPr lang="en-US" dirty="0"/>
          </a:p>
        </p:txBody>
      </p:sp>
    </p:spTree>
    <p:extLst>
      <p:ext uri="{BB962C8B-B14F-4D97-AF65-F5344CB8AC3E}">
        <p14:creationId xmlns:p14="http://schemas.microsoft.com/office/powerpoint/2010/main" val="7484533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3999158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31</a:t>
            </a:fld>
            <a:endParaRPr lang="en-US" dirty="0"/>
          </a:p>
        </p:txBody>
      </p:sp>
    </p:spTree>
    <p:extLst>
      <p:ext uri="{BB962C8B-B14F-4D97-AF65-F5344CB8AC3E}">
        <p14:creationId xmlns:p14="http://schemas.microsoft.com/office/powerpoint/2010/main" val="28141043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32</a:t>
            </a:fld>
            <a:endParaRPr lang="en-US" dirty="0"/>
          </a:p>
        </p:txBody>
      </p:sp>
    </p:spTree>
    <p:extLst>
      <p:ext uri="{BB962C8B-B14F-4D97-AF65-F5344CB8AC3E}">
        <p14:creationId xmlns:p14="http://schemas.microsoft.com/office/powerpoint/2010/main" val="42174535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33</a:t>
            </a:fld>
            <a:endParaRPr lang="en-US" dirty="0"/>
          </a:p>
        </p:txBody>
      </p:sp>
    </p:spTree>
    <p:extLst>
      <p:ext uri="{BB962C8B-B14F-4D97-AF65-F5344CB8AC3E}">
        <p14:creationId xmlns:p14="http://schemas.microsoft.com/office/powerpoint/2010/main" val="3425406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34</a:t>
            </a:fld>
            <a:endParaRPr lang="en-US" dirty="0"/>
          </a:p>
        </p:txBody>
      </p:sp>
    </p:spTree>
    <p:extLst>
      <p:ext uri="{BB962C8B-B14F-4D97-AF65-F5344CB8AC3E}">
        <p14:creationId xmlns:p14="http://schemas.microsoft.com/office/powerpoint/2010/main" val="376162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35</a:t>
            </a:fld>
            <a:endParaRPr lang="en-US" dirty="0"/>
          </a:p>
        </p:txBody>
      </p:sp>
    </p:spTree>
    <p:extLst>
      <p:ext uri="{BB962C8B-B14F-4D97-AF65-F5344CB8AC3E}">
        <p14:creationId xmlns:p14="http://schemas.microsoft.com/office/powerpoint/2010/main" val="104290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3</a:t>
            </a:fld>
            <a:endParaRPr lang="en-US" dirty="0"/>
          </a:p>
        </p:txBody>
      </p:sp>
    </p:spTree>
    <p:extLst>
      <p:ext uri="{BB962C8B-B14F-4D97-AF65-F5344CB8AC3E}">
        <p14:creationId xmlns:p14="http://schemas.microsoft.com/office/powerpoint/2010/main" val="18695705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37</a:t>
            </a:fld>
            <a:endParaRPr lang="en-US" dirty="0"/>
          </a:p>
        </p:txBody>
      </p:sp>
    </p:spTree>
    <p:extLst>
      <p:ext uri="{BB962C8B-B14F-4D97-AF65-F5344CB8AC3E}">
        <p14:creationId xmlns:p14="http://schemas.microsoft.com/office/powerpoint/2010/main" val="5992838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38</a:t>
            </a:fld>
            <a:endParaRPr lang="en-US" dirty="0"/>
          </a:p>
        </p:txBody>
      </p:sp>
    </p:spTree>
    <p:extLst>
      <p:ext uri="{BB962C8B-B14F-4D97-AF65-F5344CB8AC3E}">
        <p14:creationId xmlns:p14="http://schemas.microsoft.com/office/powerpoint/2010/main" val="5467513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39</a:t>
            </a:fld>
            <a:endParaRPr lang="en-US" dirty="0"/>
          </a:p>
        </p:txBody>
      </p:sp>
    </p:spTree>
    <p:extLst>
      <p:ext uri="{BB962C8B-B14F-4D97-AF65-F5344CB8AC3E}">
        <p14:creationId xmlns:p14="http://schemas.microsoft.com/office/powerpoint/2010/main" val="6526834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40</a:t>
            </a:fld>
            <a:endParaRPr lang="en-US" dirty="0"/>
          </a:p>
        </p:txBody>
      </p:sp>
    </p:spTree>
    <p:extLst>
      <p:ext uri="{BB962C8B-B14F-4D97-AF65-F5344CB8AC3E}">
        <p14:creationId xmlns:p14="http://schemas.microsoft.com/office/powerpoint/2010/main" val="10511976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41</a:t>
            </a:fld>
            <a:endParaRPr lang="en-US" dirty="0"/>
          </a:p>
        </p:txBody>
      </p:sp>
    </p:spTree>
    <p:extLst>
      <p:ext uri="{BB962C8B-B14F-4D97-AF65-F5344CB8AC3E}">
        <p14:creationId xmlns:p14="http://schemas.microsoft.com/office/powerpoint/2010/main" val="16534823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42</a:t>
            </a:fld>
            <a:endParaRPr lang="en-US" dirty="0"/>
          </a:p>
        </p:txBody>
      </p:sp>
    </p:spTree>
    <p:extLst>
      <p:ext uri="{BB962C8B-B14F-4D97-AF65-F5344CB8AC3E}">
        <p14:creationId xmlns:p14="http://schemas.microsoft.com/office/powerpoint/2010/main" val="14705088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43</a:t>
            </a:fld>
            <a:endParaRPr lang="en-US" dirty="0"/>
          </a:p>
        </p:txBody>
      </p:sp>
    </p:spTree>
    <p:extLst>
      <p:ext uri="{BB962C8B-B14F-4D97-AF65-F5344CB8AC3E}">
        <p14:creationId xmlns:p14="http://schemas.microsoft.com/office/powerpoint/2010/main" val="29337474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46</a:t>
            </a:fld>
            <a:endParaRPr lang="en-US" dirty="0"/>
          </a:p>
        </p:txBody>
      </p:sp>
    </p:spTree>
    <p:extLst>
      <p:ext uri="{BB962C8B-B14F-4D97-AF65-F5344CB8AC3E}">
        <p14:creationId xmlns:p14="http://schemas.microsoft.com/office/powerpoint/2010/main" val="27520121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48</a:t>
            </a:fld>
            <a:endParaRPr lang="en-US" dirty="0"/>
          </a:p>
        </p:txBody>
      </p:sp>
    </p:spTree>
    <p:extLst>
      <p:ext uri="{BB962C8B-B14F-4D97-AF65-F5344CB8AC3E}">
        <p14:creationId xmlns:p14="http://schemas.microsoft.com/office/powerpoint/2010/main" val="2771124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50</a:t>
            </a:fld>
            <a:endParaRPr lang="en-US" dirty="0"/>
          </a:p>
        </p:txBody>
      </p:sp>
    </p:spTree>
    <p:extLst>
      <p:ext uri="{BB962C8B-B14F-4D97-AF65-F5344CB8AC3E}">
        <p14:creationId xmlns:p14="http://schemas.microsoft.com/office/powerpoint/2010/main" val="3895605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6763"/>
            <a:ext cx="5114925" cy="38369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702A05-4D01-41AD-82EF-67B140008DDE}" type="slidenum">
              <a:rPr lang="en-US" smtClean="0"/>
              <a:pPr/>
              <a:t>4</a:t>
            </a:fld>
            <a:endParaRPr lang="en-US" dirty="0"/>
          </a:p>
        </p:txBody>
      </p:sp>
    </p:spTree>
    <p:extLst>
      <p:ext uri="{BB962C8B-B14F-4D97-AF65-F5344CB8AC3E}">
        <p14:creationId xmlns:p14="http://schemas.microsoft.com/office/powerpoint/2010/main" val="26601215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51</a:t>
            </a:fld>
            <a:endParaRPr lang="en-US" dirty="0"/>
          </a:p>
        </p:txBody>
      </p:sp>
    </p:spTree>
    <p:extLst>
      <p:ext uri="{BB962C8B-B14F-4D97-AF65-F5344CB8AC3E}">
        <p14:creationId xmlns:p14="http://schemas.microsoft.com/office/powerpoint/2010/main" val="12572927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52</a:t>
            </a:fld>
            <a:endParaRPr lang="en-US" dirty="0"/>
          </a:p>
        </p:txBody>
      </p:sp>
    </p:spTree>
    <p:extLst>
      <p:ext uri="{BB962C8B-B14F-4D97-AF65-F5344CB8AC3E}">
        <p14:creationId xmlns:p14="http://schemas.microsoft.com/office/powerpoint/2010/main" val="632160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53</a:t>
            </a:fld>
            <a:endParaRPr lang="en-US" dirty="0"/>
          </a:p>
        </p:txBody>
      </p:sp>
    </p:spTree>
    <p:extLst>
      <p:ext uri="{BB962C8B-B14F-4D97-AF65-F5344CB8AC3E}">
        <p14:creationId xmlns:p14="http://schemas.microsoft.com/office/powerpoint/2010/main" val="19914628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54</a:t>
            </a:fld>
            <a:endParaRPr lang="en-US" dirty="0"/>
          </a:p>
        </p:txBody>
      </p:sp>
    </p:spTree>
    <p:extLst>
      <p:ext uri="{BB962C8B-B14F-4D97-AF65-F5344CB8AC3E}">
        <p14:creationId xmlns:p14="http://schemas.microsoft.com/office/powerpoint/2010/main" val="32944439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55</a:t>
            </a:fld>
            <a:endParaRPr lang="en-US" dirty="0"/>
          </a:p>
        </p:txBody>
      </p:sp>
    </p:spTree>
    <p:extLst>
      <p:ext uri="{BB962C8B-B14F-4D97-AF65-F5344CB8AC3E}">
        <p14:creationId xmlns:p14="http://schemas.microsoft.com/office/powerpoint/2010/main" val="17646446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57</a:t>
            </a:fld>
            <a:endParaRPr lang="en-US" dirty="0"/>
          </a:p>
        </p:txBody>
      </p:sp>
    </p:spTree>
    <p:extLst>
      <p:ext uri="{BB962C8B-B14F-4D97-AF65-F5344CB8AC3E}">
        <p14:creationId xmlns:p14="http://schemas.microsoft.com/office/powerpoint/2010/main" val="12214638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58</a:t>
            </a:fld>
            <a:endParaRPr lang="en-US" dirty="0"/>
          </a:p>
        </p:txBody>
      </p:sp>
    </p:spTree>
    <p:extLst>
      <p:ext uri="{BB962C8B-B14F-4D97-AF65-F5344CB8AC3E}">
        <p14:creationId xmlns:p14="http://schemas.microsoft.com/office/powerpoint/2010/main" val="12871140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59</a:t>
            </a:fld>
            <a:endParaRPr lang="en-US" dirty="0"/>
          </a:p>
        </p:txBody>
      </p:sp>
    </p:spTree>
    <p:extLst>
      <p:ext uri="{BB962C8B-B14F-4D97-AF65-F5344CB8AC3E}">
        <p14:creationId xmlns:p14="http://schemas.microsoft.com/office/powerpoint/2010/main" val="3829777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5</a:t>
            </a:fld>
            <a:endParaRPr lang="en-US" dirty="0"/>
          </a:p>
        </p:txBody>
      </p:sp>
    </p:spTree>
    <p:extLst>
      <p:ext uri="{BB962C8B-B14F-4D97-AF65-F5344CB8AC3E}">
        <p14:creationId xmlns:p14="http://schemas.microsoft.com/office/powerpoint/2010/main" val="1460856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6</a:t>
            </a:fld>
            <a:endParaRPr lang="en-US" dirty="0"/>
          </a:p>
        </p:txBody>
      </p:sp>
    </p:spTree>
    <p:extLst>
      <p:ext uri="{BB962C8B-B14F-4D97-AF65-F5344CB8AC3E}">
        <p14:creationId xmlns:p14="http://schemas.microsoft.com/office/powerpoint/2010/main" val="3517635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7</a:t>
            </a:fld>
            <a:endParaRPr lang="en-US" dirty="0"/>
          </a:p>
        </p:txBody>
      </p:sp>
    </p:spTree>
    <p:extLst>
      <p:ext uri="{BB962C8B-B14F-4D97-AF65-F5344CB8AC3E}">
        <p14:creationId xmlns:p14="http://schemas.microsoft.com/office/powerpoint/2010/main" val="894097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8</a:t>
            </a:fld>
            <a:endParaRPr lang="en-US" dirty="0"/>
          </a:p>
        </p:txBody>
      </p:sp>
    </p:spTree>
    <p:extLst>
      <p:ext uri="{BB962C8B-B14F-4D97-AF65-F5344CB8AC3E}">
        <p14:creationId xmlns:p14="http://schemas.microsoft.com/office/powerpoint/2010/main" val="3590902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702A05-4D01-41AD-82EF-67B140008DDE}" type="slidenum">
              <a:rPr lang="en-US" smtClean="0"/>
              <a:pPr/>
              <a:t>10</a:t>
            </a:fld>
            <a:endParaRPr lang="en-US" dirty="0"/>
          </a:p>
        </p:txBody>
      </p:sp>
    </p:spTree>
    <p:extLst>
      <p:ext uri="{BB962C8B-B14F-4D97-AF65-F5344CB8AC3E}">
        <p14:creationId xmlns:p14="http://schemas.microsoft.com/office/powerpoint/2010/main" val="503333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364EAC-96ED-44DC-A58C-853D60934AA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DDC0EF1-CB52-49AD-A3F7-2B28C411AD7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808019A-F8B2-40AB-ADDE-2985074EC84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B5113D5-31C3-46D5-9776-A5705D0CDE9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CB6244-B6D6-484F-9071-C9D376658AA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7C677FF-23E7-4677-856D-BDE976215E6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DBB06C7-6707-46CA-ADDF-12B589747CA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E18702E-4C4E-4F82-93D2-7788429670F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F744DCD-F91E-4308-AC71-385EDCA47B1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079D963-0FBF-4EE8-B8EA-96CC223EB16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706396F-D140-474C-A61D-09CDA143C0F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3B082EB-5EB3-4B36-ACD9-3C6D36D214CC}"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7.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839200" cy="6324600"/>
          </a:xfrm>
          <a:noFill/>
        </p:spPr>
        <p:txBody>
          <a:bodyPr/>
          <a:lstStyle/>
          <a:p>
            <a:r>
              <a:rPr lang="en-US" sz="2800" b="1" dirty="0" smtClean="0">
                <a:solidFill>
                  <a:schemeClr val="accent2">
                    <a:lumMod val="75000"/>
                  </a:schemeClr>
                </a:solidFill>
              </a:rPr>
              <a:t/>
            </a:r>
            <a:br>
              <a:rPr lang="en-US" sz="2800" b="1" dirty="0" smtClean="0">
                <a:solidFill>
                  <a:schemeClr val="accent2">
                    <a:lumMod val="75000"/>
                  </a:schemeClr>
                </a:solidFill>
              </a:rPr>
            </a:br>
            <a:r>
              <a:rPr lang="en-US" sz="2800" b="1" dirty="0">
                <a:solidFill>
                  <a:schemeClr val="accent2">
                    <a:lumMod val="75000"/>
                  </a:schemeClr>
                </a:solidFill>
              </a:rPr>
              <a:t/>
            </a:r>
            <a:br>
              <a:rPr lang="en-US" sz="2800" b="1" dirty="0">
                <a:solidFill>
                  <a:schemeClr val="accent2">
                    <a:lumMod val="75000"/>
                  </a:schemeClr>
                </a:solidFill>
              </a:rPr>
            </a:br>
            <a:r>
              <a:rPr lang="en-US" sz="2800" b="1" dirty="0" smtClean="0">
                <a:solidFill>
                  <a:schemeClr val="accent2">
                    <a:lumMod val="75000"/>
                  </a:schemeClr>
                </a:solidFill>
              </a:rPr>
              <a:t/>
            </a:r>
            <a:br>
              <a:rPr lang="en-US" sz="2800" b="1" dirty="0" smtClean="0">
                <a:solidFill>
                  <a:schemeClr val="accent2">
                    <a:lumMod val="75000"/>
                  </a:schemeClr>
                </a:solidFill>
              </a:rPr>
            </a:br>
            <a:r>
              <a:rPr lang="en-US" sz="2800" b="1" dirty="0">
                <a:solidFill>
                  <a:schemeClr val="accent2">
                    <a:lumMod val="75000"/>
                  </a:schemeClr>
                </a:solidFill>
              </a:rPr>
              <a:t/>
            </a:r>
            <a:br>
              <a:rPr lang="en-US" sz="2800" b="1" dirty="0">
                <a:solidFill>
                  <a:schemeClr val="accent2">
                    <a:lumMod val="75000"/>
                  </a:schemeClr>
                </a:solidFill>
              </a:rPr>
            </a:br>
            <a:r>
              <a:rPr lang="en-US" sz="2800" b="1" dirty="0" smtClean="0">
                <a:solidFill>
                  <a:schemeClr val="accent2">
                    <a:lumMod val="75000"/>
                  </a:schemeClr>
                </a:solidFill>
              </a:rPr>
              <a:t/>
            </a:r>
            <a:br>
              <a:rPr lang="en-US" sz="2800" b="1" dirty="0" smtClean="0">
                <a:solidFill>
                  <a:schemeClr val="accent2">
                    <a:lumMod val="75000"/>
                  </a:schemeClr>
                </a:solidFill>
              </a:rPr>
            </a:br>
            <a:r>
              <a:rPr lang="en-US" sz="6000" b="1" dirty="0" smtClean="0">
                <a:solidFill>
                  <a:srgbClr val="FF0000"/>
                </a:solidFill>
              </a:rPr>
              <a:t>Illinois </a:t>
            </a:r>
            <a:r>
              <a:rPr lang="en-US" sz="6000" b="1" dirty="0" smtClean="0">
                <a:solidFill>
                  <a:srgbClr val="FF0000"/>
                </a:solidFill>
              </a:rPr>
              <a:t>Freedom of Information Act (FOIA)</a:t>
            </a:r>
            <a:r>
              <a:rPr lang="en-US" b="1" i="1" dirty="0" smtClean="0">
                <a:solidFill>
                  <a:srgbClr val="FF0000"/>
                </a:solidFill>
              </a:rPr>
              <a:t/>
            </a:r>
            <a:br>
              <a:rPr lang="en-US" b="1" i="1" dirty="0" smtClean="0">
                <a:solidFill>
                  <a:srgbClr val="FF0000"/>
                </a:solidFill>
              </a:rPr>
            </a:br>
            <a:r>
              <a:rPr lang="en-US" sz="4800" b="1" dirty="0" smtClean="0">
                <a:solidFill>
                  <a:srgbClr val="FF0000"/>
                </a:solidFill>
              </a:rPr>
              <a:t/>
            </a:r>
            <a:br>
              <a:rPr lang="en-US" sz="4800" b="1" dirty="0" smtClean="0">
                <a:solidFill>
                  <a:srgbClr val="FF0000"/>
                </a:solidFill>
              </a:rPr>
            </a:br>
            <a:r>
              <a:rPr lang="en-US" sz="3600" b="1" dirty="0" smtClean="0">
                <a:solidFill>
                  <a:srgbClr val="FF0000"/>
                </a:solidFill>
              </a:rPr>
              <a:t>February 21, </a:t>
            </a:r>
            <a:r>
              <a:rPr lang="en-US" sz="3600" b="1" dirty="0" smtClean="0">
                <a:solidFill>
                  <a:srgbClr val="FF0000"/>
                </a:solidFill>
              </a:rPr>
              <a:t>2018</a:t>
            </a:r>
            <a:r>
              <a:rPr lang="en-US" dirty="0" smtClean="0">
                <a:solidFill>
                  <a:srgbClr val="FF0000"/>
                </a:solidFill>
                <a:latin typeface="Lucida Calligraphy" panose="03010101010101010101" pitchFamily="66" charset="0"/>
              </a:rPr>
              <a:t/>
            </a:r>
            <a:br>
              <a:rPr lang="en-US" dirty="0" smtClean="0">
                <a:solidFill>
                  <a:srgbClr val="FF0000"/>
                </a:solidFill>
                <a:latin typeface="Lucida Calligraphy" panose="03010101010101010101" pitchFamily="66" charset="0"/>
              </a:rPr>
            </a:br>
            <a:r>
              <a:rPr lang="en-US" sz="800" dirty="0" smtClean="0">
                <a:solidFill>
                  <a:srgbClr val="FF0000"/>
                </a:solidFill>
                <a:latin typeface="Lucida Calligraphy" panose="03010101010101010101" pitchFamily="66" charset="0"/>
              </a:rPr>
              <a:t/>
            </a:r>
            <a:br>
              <a:rPr lang="en-US" sz="800" dirty="0" smtClean="0">
                <a:solidFill>
                  <a:srgbClr val="FF0000"/>
                </a:solidFill>
                <a:latin typeface="Lucida Calligraphy" panose="03010101010101010101" pitchFamily="66" charset="0"/>
              </a:rPr>
            </a:br>
            <a:r>
              <a:rPr lang="en-US" sz="800" dirty="0" smtClean="0">
                <a:solidFill>
                  <a:srgbClr val="FF0000"/>
                </a:solidFill>
                <a:latin typeface="Lucida Calligraphy" panose="03010101010101010101" pitchFamily="66" charset="0"/>
              </a:rPr>
              <a:t/>
            </a:r>
            <a:br>
              <a:rPr lang="en-US" sz="800" dirty="0" smtClean="0">
                <a:solidFill>
                  <a:srgbClr val="FF0000"/>
                </a:solidFill>
                <a:latin typeface="Lucida Calligraphy" panose="03010101010101010101" pitchFamily="66" charset="0"/>
              </a:rPr>
            </a:br>
            <a:r>
              <a:rPr lang="en-US" sz="2400" dirty="0" smtClean="0">
                <a:solidFill>
                  <a:schemeClr val="accent2">
                    <a:lumMod val="75000"/>
                  </a:schemeClr>
                </a:solidFill>
              </a:rPr>
              <a:t>Leah Bartelt, Assistant Attorney General</a:t>
            </a:r>
            <a:br>
              <a:rPr lang="en-US" sz="2400" dirty="0" smtClean="0">
                <a:solidFill>
                  <a:schemeClr val="accent2">
                    <a:lumMod val="75000"/>
                  </a:schemeClr>
                </a:solidFill>
              </a:rPr>
            </a:br>
            <a:r>
              <a:rPr lang="en-US" sz="2400" dirty="0" smtClean="0">
                <a:solidFill>
                  <a:schemeClr val="accent2">
                    <a:lumMod val="75000"/>
                  </a:schemeClr>
                </a:solidFill>
              </a:rPr>
              <a:t>Public Access Bureau, Illinois Attorney General’s Office</a:t>
            </a:r>
            <a:r>
              <a:rPr lang="en-US" dirty="0" smtClean="0">
                <a:solidFill>
                  <a:schemeClr val="accent2">
                    <a:lumMod val="75000"/>
                  </a:schemeClr>
                </a:solidFill>
                <a:latin typeface="Lucida Calligraphy" panose="03010101010101010101" pitchFamily="66" charset="0"/>
              </a:rPr>
              <a:t/>
            </a:r>
            <a:br>
              <a:rPr lang="en-US" dirty="0" smtClean="0">
                <a:solidFill>
                  <a:schemeClr val="accent2">
                    <a:lumMod val="75000"/>
                  </a:schemeClr>
                </a:solidFill>
                <a:latin typeface="Lucida Calligraphy" panose="03010101010101010101" pitchFamily="66" charset="0"/>
              </a:rPr>
            </a:br>
            <a:r>
              <a:rPr lang="en-US" sz="6000" b="1" dirty="0" smtClean="0">
                <a:solidFill>
                  <a:schemeClr val="accent2">
                    <a:lumMod val="75000"/>
                  </a:schemeClr>
                </a:solidFill>
              </a:rPr>
              <a:t/>
            </a:r>
            <a:br>
              <a:rPr lang="en-US" sz="6000" b="1" dirty="0" smtClean="0">
                <a:solidFill>
                  <a:schemeClr val="accent2">
                    <a:lumMod val="75000"/>
                  </a:schemeClr>
                </a:solidFill>
              </a:rPr>
            </a:br>
            <a:endParaRPr lang="en-US" sz="6000" b="1" dirty="0">
              <a:solidFill>
                <a:schemeClr val="accent2">
                  <a:lumMod val="75000"/>
                </a:schemeClr>
              </a:solidFill>
            </a:endParaRPr>
          </a:p>
        </p:txBody>
      </p:sp>
    </p:spTree>
    <p:extLst>
      <p:ext uri="{BB962C8B-B14F-4D97-AF65-F5344CB8AC3E}">
        <p14:creationId xmlns:p14="http://schemas.microsoft.com/office/powerpoint/2010/main" val="371965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229600" cy="1066800"/>
          </a:xfrm>
        </p:spPr>
        <p:txBody>
          <a:bodyPr/>
          <a:lstStyle/>
          <a:p>
            <a:r>
              <a:rPr lang="en-US" dirty="0" smtClean="0">
                <a:solidFill>
                  <a:srgbClr val="FF0000"/>
                </a:solidFill>
              </a:rPr>
              <a:t>Explaining Public Records</a:t>
            </a:r>
            <a:endParaRPr lang="en-US" dirty="0">
              <a:solidFill>
                <a:srgbClr val="FF0000"/>
              </a:solidFill>
            </a:endParaRPr>
          </a:p>
        </p:txBody>
      </p:sp>
      <p:sp>
        <p:nvSpPr>
          <p:cNvPr id="3" name="Content Placeholder 2"/>
          <p:cNvSpPr>
            <a:spLocks noGrp="1"/>
          </p:cNvSpPr>
          <p:nvPr>
            <p:ph idx="1"/>
          </p:nvPr>
        </p:nvSpPr>
        <p:spPr>
          <a:xfrm>
            <a:off x="533400" y="1828800"/>
            <a:ext cx="8001000" cy="3505200"/>
          </a:xfrm>
        </p:spPr>
        <p:txBody>
          <a:bodyPr/>
          <a:lstStyle/>
          <a:p>
            <a:pPr marL="0" indent="0">
              <a:buNone/>
            </a:pPr>
            <a:r>
              <a:rPr lang="en-US" dirty="0" smtClean="0"/>
              <a:t>	</a:t>
            </a:r>
            <a:r>
              <a:rPr lang="en-US" dirty="0" smtClean="0">
                <a:solidFill>
                  <a:schemeClr val="accent4">
                    <a:lumMod val="10000"/>
                  </a:schemeClr>
                </a:solidFill>
              </a:rPr>
              <a:t>FOIA is not intended to compel public bodies to interpret or advise requesters as to the meaning or significance of the public records. 5 ILCS 140/3.3</a:t>
            </a:r>
          </a:p>
          <a:p>
            <a:r>
              <a:rPr lang="en-US" dirty="0" smtClean="0">
                <a:solidFill>
                  <a:schemeClr val="accent4">
                    <a:lumMod val="10000"/>
                  </a:schemeClr>
                </a:solidFill>
              </a:rPr>
              <a:t>A public body may deny a “FOIA Request” that asks a question instead of asking to inspect or copy a record</a:t>
            </a:r>
            <a:endParaRPr lang="en-US" dirty="0">
              <a:solidFill>
                <a:schemeClr val="accent4">
                  <a:lumMod val="10000"/>
                </a:schemeClr>
              </a:solidFill>
            </a:endParaRPr>
          </a:p>
        </p:txBody>
      </p:sp>
    </p:spTree>
    <p:extLst>
      <p:ext uri="{BB962C8B-B14F-4D97-AF65-F5344CB8AC3E}">
        <p14:creationId xmlns:p14="http://schemas.microsoft.com/office/powerpoint/2010/main" val="998869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Autofit/>
          </a:bodyPr>
          <a:lstStyle/>
          <a:p>
            <a:pPr lvl="0"/>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dirty="0" smtClean="0">
                <a:solidFill>
                  <a:srgbClr val="FFFF99"/>
                </a:solidFill>
                <a:latin typeface="Arial" pitchFamily="34" charset="0"/>
                <a:cs typeface="Arial" pitchFamily="34" charset="0"/>
              </a:rPr>
              <a:t/>
            </a:r>
            <a:br>
              <a:rPr lang="en-US" dirty="0" smtClean="0">
                <a:solidFill>
                  <a:srgbClr val="FFFF99"/>
                </a:solidFill>
                <a:latin typeface="Arial" pitchFamily="34" charset="0"/>
                <a:cs typeface="Arial" pitchFamily="34" charset="0"/>
              </a:rPr>
            </a:br>
            <a:r>
              <a:rPr lang="en-US" dirty="0" smtClean="0">
                <a:solidFill>
                  <a:srgbClr val="FF0000"/>
                </a:solidFill>
                <a:latin typeface="Arial" pitchFamily="34" charset="0"/>
                <a:cs typeface="Arial" pitchFamily="34" charset="0"/>
              </a:rPr>
              <a:t>Need Not Create Public Records</a:t>
            </a:r>
            <a:br>
              <a:rPr lang="en-US" dirty="0" smtClean="0">
                <a:solidFill>
                  <a:srgbClr val="FF0000"/>
                </a:solidFill>
                <a:latin typeface="Arial" pitchFamily="34" charset="0"/>
                <a:cs typeface="Arial" pitchFamily="34" charset="0"/>
              </a:rPr>
            </a:br>
            <a:r>
              <a:rPr lang="en-US" sz="3600" b="1" dirty="0" smtClean="0">
                <a:latin typeface="Arial" pitchFamily="34" charset="0"/>
                <a:cs typeface="Arial" pitchFamily="34" charset="0"/>
              </a:rPr>
              <a:t/>
            </a:r>
            <a:br>
              <a:rPr lang="en-US" sz="3600" b="1" dirty="0" smtClean="0">
                <a:latin typeface="Arial" pitchFamily="34" charset="0"/>
                <a:cs typeface="Arial" pitchFamily="34" charset="0"/>
              </a:rPr>
            </a:br>
            <a:endParaRPr lang="en-US" sz="3600" b="1" dirty="0"/>
          </a:p>
        </p:txBody>
      </p:sp>
      <p:sp>
        <p:nvSpPr>
          <p:cNvPr id="3" name="Content Placeholder 2"/>
          <p:cNvSpPr>
            <a:spLocks noGrp="1"/>
          </p:cNvSpPr>
          <p:nvPr>
            <p:ph idx="1"/>
          </p:nvPr>
        </p:nvSpPr>
        <p:spPr>
          <a:xfrm>
            <a:off x="533400" y="1981200"/>
            <a:ext cx="8077200" cy="4419600"/>
          </a:xfrm>
        </p:spPr>
        <p:txBody>
          <a:bodyPr/>
          <a:lstStyle/>
          <a:p>
            <a:pPr>
              <a:buNone/>
            </a:pPr>
            <a:r>
              <a:rPr lang="en-US" dirty="0" smtClean="0"/>
              <a:t>	</a:t>
            </a:r>
            <a:r>
              <a:rPr lang="en-US" dirty="0" smtClean="0">
                <a:solidFill>
                  <a:schemeClr val="accent4">
                    <a:lumMod val="10000"/>
                  </a:schemeClr>
                </a:solidFill>
              </a:rPr>
              <a:t>	FOIA does not require a public body to create records in order to respond to a FOIA request; rather a public body is required to make records within its possession or control available for inspection and copying.  </a:t>
            </a:r>
            <a:r>
              <a:rPr lang="en-US" i="1" dirty="0" smtClean="0">
                <a:solidFill>
                  <a:schemeClr val="accent4">
                    <a:lumMod val="10000"/>
                  </a:schemeClr>
                </a:solidFill>
              </a:rPr>
              <a:t>Workmann v. Illinois State Bd. of Educ.</a:t>
            </a:r>
            <a:r>
              <a:rPr lang="en-US" dirty="0" smtClean="0">
                <a:solidFill>
                  <a:schemeClr val="accent4">
                    <a:lumMod val="10000"/>
                  </a:schemeClr>
                </a:solidFill>
              </a:rPr>
              <a:t>, 229 Ill. App. 3d 459, 464 (2d Dist. 1992).  </a:t>
            </a:r>
          </a:p>
          <a:p>
            <a:endParaRPr lang="en-US" dirty="0"/>
          </a:p>
        </p:txBody>
      </p:sp>
    </p:spTree>
    <p:extLst>
      <p:ext uri="{BB962C8B-B14F-4D97-AF65-F5344CB8AC3E}">
        <p14:creationId xmlns:p14="http://schemas.microsoft.com/office/powerpoint/2010/main" val="745472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a:solidFill>
                  <a:srgbClr val="FF0000"/>
                </a:solidFill>
              </a:rPr>
              <a:t>Compiling </a:t>
            </a:r>
            <a:r>
              <a:rPr lang="en-US" dirty="0" smtClean="0">
                <a:solidFill>
                  <a:srgbClr val="FF0000"/>
                </a:solidFill>
              </a:rPr>
              <a:t>Information </a:t>
            </a:r>
            <a:r>
              <a:rPr lang="en-US" dirty="0">
                <a:solidFill>
                  <a:srgbClr val="FF0000"/>
                </a:solidFill>
              </a:rPr>
              <a:t>Is Not Creating New Records</a:t>
            </a:r>
          </a:p>
        </p:txBody>
      </p:sp>
      <p:sp>
        <p:nvSpPr>
          <p:cNvPr id="3" name="Content Placeholder 2"/>
          <p:cNvSpPr>
            <a:spLocks noGrp="1"/>
          </p:cNvSpPr>
          <p:nvPr>
            <p:ph idx="1"/>
          </p:nvPr>
        </p:nvSpPr>
        <p:spPr>
          <a:xfrm>
            <a:off x="533400" y="1524001"/>
            <a:ext cx="8001000" cy="4114800"/>
          </a:xfrm>
        </p:spPr>
        <p:txBody>
          <a:bodyPr/>
          <a:lstStyle/>
          <a:p>
            <a:pPr marL="0" indent="0">
              <a:buNone/>
            </a:pPr>
            <a:r>
              <a:rPr lang="en-US" sz="2800" dirty="0"/>
              <a:t/>
            </a:r>
            <a:br>
              <a:rPr lang="en-US" sz="2800" dirty="0"/>
            </a:br>
            <a:r>
              <a:rPr lang="en-US" sz="2800" dirty="0" smtClean="0"/>
              <a:t>	</a:t>
            </a:r>
            <a:r>
              <a:rPr lang="en-US" sz="2800" dirty="0" smtClean="0">
                <a:solidFill>
                  <a:schemeClr val="accent4">
                    <a:lumMod val="10000"/>
                  </a:schemeClr>
                </a:solidFill>
              </a:rPr>
              <a:t>FOIA </a:t>
            </a:r>
            <a:r>
              <a:rPr lang="en-US" sz="2800" dirty="0">
                <a:solidFill>
                  <a:schemeClr val="accent4">
                    <a:lumMod val="10000"/>
                  </a:schemeClr>
                </a:solidFill>
              </a:rPr>
              <a:t>does not require public bodies to create entirely new records consisting of information that is not in its possession or custody, but a public body may be required to compile and re-organize information that it already maintains in the ordinary course of </a:t>
            </a:r>
            <a:r>
              <a:rPr lang="en-US" sz="2800" dirty="0" smtClean="0">
                <a:solidFill>
                  <a:schemeClr val="accent4">
                    <a:lumMod val="10000"/>
                  </a:schemeClr>
                </a:solidFill>
              </a:rPr>
              <a:t>business.</a:t>
            </a:r>
          </a:p>
          <a:p>
            <a:pPr marL="0" indent="0">
              <a:buNone/>
            </a:pPr>
            <a:r>
              <a:rPr lang="en-US" sz="2800" i="1" dirty="0" smtClean="0">
                <a:solidFill>
                  <a:schemeClr val="accent4">
                    <a:lumMod val="10000"/>
                  </a:schemeClr>
                </a:solidFill>
                <a:latin typeface="Arial" panose="020B0604020202020204" pitchFamily="34" charset="0"/>
                <a:cs typeface="Arial" panose="020B0604020202020204" pitchFamily="34" charset="0"/>
              </a:rPr>
              <a:t> </a:t>
            </a:r>
            <a:r>
              <a:rPr lang="en-US" sz="2800" i="1" dirty="0">
                <a:solidFill>
                  <a:schemeClr val="accent4">
                    <a:lumMod val="10000"/>
                  </a:schemeClr>
                </a:solidFill>
                <a:latin typeface="Arial" panose="020B0604020202020204" pitchFamily="34" charset="0"/>
                <a:cs typeface="Arial" panose="020B0604020202020204" pitchFamily="34" charset="0"/>
              </a:rPr>
              <a:t>Hamer v. Lentz</a:t>
            </a:r>
            <a:r>
              <a:rPr lang="en-US" sz="2800" dirty="0">
                <a:solidFill>
                  <a:schemeClr val="accent4">
                    <a:lumMod val="10000"/>
                  </a:schemeClr>
                </a:solidFill>
                <a:latin typeface="Arial" panose="020B0604020202020204" pitchFamily="34" charset="0"/>
                <a:cs typeface="Arial" panose="020B0604020202020204" pitchFamily="34" charset="0"/>
              </a:rPr>
              <a:t>, 132 Ill. 2d 49, 57 (1989</a:t>
            </a:r>
            <a:r>
              <a:rPr lang="en-US" sz="2800" dirty="0" smtClean="0">
                <a:solidFill>
                  <a:schemeClr val="accent4">
                    <a:lumMod val="10000"/>
                  </a:schemeClr>
                </a:solidFill>
                <a:latin typeface="Arial" panose="020B0604020202020204" pitchFamily="34" charset="0"/>
                <a:cs typeface="Arial" panose="020B0604020202020204" pitchFamily="34" charset="0"/>
              </a:rPr>
              <a:t>).</a:t>
            </a:r>
            <a:endParaRPr lang="en-US" sz="2800" dirty="0">
              <a:solidFill>
                <a:schemeClr val="accent4">
                  <a:lumMod val="10000"/>
                </a:schemeClr>
              </a:solidFill>
            </a:endParaRPr>
          </a:p>
          <a:p>
            <a:pPr marL="0" indent="0">
              <a:buNone/>
            </a:pPr>
            <a:r>
              <a:rPr lang="en-US" sz="2800" i="1" dirty="0" err="1" smtClean="0">
                <a:solidFill>
                  <a:schemeClr val="accent4">
                    <a:lumMod val="10000"/>
                  </a:schemeClr>
                </a:solidFill>
              </a:rPr>
              <a:t>Hites</a:t>
            </a:r>
            <a:r>
              <a:rPr lang="en-US" sz="2800" i="1" dirty="0" smtClean="0">
                <a:solidFill>
                  <a:schemeClr val="accent4">
                    <a:lumMod val="10000"/>
                  </a:schemeClr>
                </a:solidFill>
              </a:rPr>
              <a:t> v. </a:t>
            </a:r>
            <a:r>
              <a:rPr lang="en-US" sz="2800" i="1" dirty="0" err="1" smtClean="0">
                <a:solidFill>
                  <a:schemeClr val="accent4">
                    <a:lumMod val="10000"/>
                  </a:schemeClr>
                </a:solidFill>
              </a:rPr>
              <a:t>Waubonsee</a:t>
            </a:r>
            <a:r>
              <a:rPr lang="en-US" sz="2800" i="1" dirty="0" smtClean="0">
                <a:solidFill>
                  <a:schemeClr val="accent4">
                    <a:lumMod val="10000"/>
                  </a:schemeClr>
                </a:solidFill>
              </a:rPr>
              <a:t> Community College</a:t>
            </a:r>
            <a:r>
              <a:rPr lang="en-US" sz="2800" dirty="0" smtClean="0">
                <a:solidFill>
                  <a:schemeClr val="accent4">
                    <a:lumMod val="10000"/>
                  </a:schemeClr>
                </a:solidFill>
              </a:rPr>
              <a:t>, 2016 IL App (2d) 150836 (2016).</a:t>
            </a:r>
            <a:endParaRPr lang="en-US" sz="2800" dirty="0">
              <a:solidFill>
                <a:schemeClr val="accent4">
                  <a:lumMod val="10000"/>
                </a:schemeClr>
              </a:solidFill>
            </a:endParaRPr>
          </a:p>
        </p:txBody>
      </p:sp>
    </p:spTree>
    <p:extLst>
      <p:ext uri="{BB962C8B-B14F-4D97-AF65-F5344CB8AC3E}">
        <p14:creationId xmlns:p14="http://schemas.microsoft.com/office/powerpoint/2010/main" val="3986384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latin typeface="Arial" pitchFamily="34" charset="0"/>
                <a:cs typeface="Arial" pitchFamily="34" charset="0"/>
              </a:rPr>
              <a:t>Records of Funds</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sz="half" idx="1"/>
          </p:nvPr>
        </p:nvSpPr>
        <p:spPr>
          <a:xfrm>
            <a:off x="243840" y="1889760"/>
            <a:ext cx="4038600" cy="4526280"/>
          </a:xfrm>
        </p:spPr>
        <p:txBody>
          <a:bodyPr>
            <a:normAutofit fontScale="92500" lnSpcReduction="10000"/>
          </a:bodyPr>
          <a:lstStyle/>
          <a:p>
            <a:pPr>
              <a:buNone/>
            </a:pPr>
            <a:r>
              <a:rPr lang="en-US" dirty="0" smtClean="0"/>
              <a:t>		</a:t>
            </a:r>
            <a:r>
              <a:rPr lang="en-US" dirty="0" smtClean="0">
                <a:solidFill>
                  <a:schemeClr val="accent4">
                    <a:lumMod val="10000"/>
                  </a:schemeClr>
                </a:solidFill>
                <a:latin typeface="Arial" pitchFamily="34" charset="0"/>
                <a:cs typeface="Arial" pitchFamily="34" charset="0"/>
              </a:rPr>
              <a:t>“All records relating to the obligation, receipt, and use of public funds of the State, units of local government, and school districts are public records subject to inspection and copying by the public.”</a:t>
            </a:r>
          </a:p>
          <a:p>
            <a:pPr>
              <a:buNone/>
            </a:pPr>
            <a:r>
              <a:rPr lang="en-US" dirty="0" smtClean="0">
                <a:solidFill>
                  <a:schemeClr val="accent4">
                    <a:lumMod val="10000"/>
                  </a:schemeClr>
                </a:solidFill>
                <a:latin typeface="Arial" pitchFamily="34" charset="0"/>
                <a:cs typeface="Arial" pitchFamily="34" charset="0"/>
              </a:rPr>
              <a:t>	5 ILCS 140/2.5</a:t>
            </a:r>
            <a:endParaRPr lang="en-US" dirty="0">
              <a:solidFill>
                <a:schemeClr val="accent4">
                  <a:lumMod val="10000"/>
                </a:schemeClr>
              </a:solidFill>
              <a:latin typeface="Arial" pitchFamily="34" charset="0"/>
              <a:cs typeface="Arial" pitchFamily="34" charset="0"/>
            </a:endParaRPr>
          </a:p>
        </p:txBody>
      </p:sp>
      <p:pic>
        <p:nvPicPr>
          <p:cNvPr id="1026" name="Picture 2" descr="C:\Documents and Settings\snauman\Local Settings\Temporary Internet Files\Content.IE5\BKTNCYSF\MC900054870[1].wmf"/>
          <p:cNvPicPr>
            <a:picLocks noChangeAspect="1" noChangeArrowheads="1"/>
          </p:cNvPicPr>
          <p:nvPr/>
        </p:nvPicPr>
        <p:blipFill>
          <a:blip r:embed="rId3" cstate="print"/>
          <a:srcRect/>
          <a:stretch>
            <a:fillRect/>
          </a:stretch>
        </p:blipFill>
        <p:spPr bwMode="auto">
          <a:xfrm>
            <a:off x="4175760" y="2995943"/>
            <a:ext cx="4529750" cy="2871457"/>
          </a:xfrm>
          <a:prstGeom prst="rect">
            <a:avLst/>
          </a:prstGeom>
          <a:noFill/>
        </p:spPr>
      </p:pic>
    </p:spTree>
    <p:extLst>
      <p:ext uri="{BB962C8B-B14F-4D97-AF65-F5344CB8AC3E}">
        <p14:creationId xmlns:p14="http://schemas.microsoft.com/office/powerpoint/2010/main" val="1152553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Payrolls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	</a:t>
            </a:r>
            <a:r>
              <a:rPr lang="en-US" dirty="0" smtClean="0">
                <a:solidFill>
                  <a:schemeClr val="bg1">
                    <a:lumMod val="50000"/>
                  </a:schemeClr>
                </a:solidFill>
              </a:rPr>
              <a:t>“Certified payrolls submitted to a public body by contractors and subcontractors doing public work under Section 5(a)(2) of the Prevailing Wage Act are public records”; “except that contractors’ employees’ addresses, telephone numbers, and social security numbers must be redacted by the public body prior to disclosure.” </a:t>
            </a:r>
          </a:p>
          <a:p>
            <a:pPr marL="0" indent="0">
              <a:buNone/>
            </a:pPr>
            <a:r>
              <a:rPr lang="en-US" dirty="0" smtClean="0">
                <a:solidFill>
                  <a:schemeClr val="bg1">
                    <a:lumMod val="50000"/>
                  </a:schemeClr>
                </a:solidFill>
              </a:rPr>
              <a:t>5 ILCS 140/2.10</a:t>
            </a:r>
            <a:endParaRPr lang="en-US" dirty="0">
              <a:solidFill>
                <a:schemeClr val="bg1">
                  <a:lumMod val="50000"/>
                </a:schemeClr>
              </a:solidFill>
            </a:endParaRPr>
          </a:p>
        </p:txBody>
      </p:sp>
    </p:spTree>
    <p:extLst>
      <p:ext uri="{BB962C8B-B14F-4D97-AF65-F5344CB8AC3E}">
        <p14:creationId xmlns:p14="http://schemas.microsoft.com/office/powerpoint/2010/main" val="920199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27038"/>
          </a:xfrm>
        </p:spPr>
        <p:txBody>
          <a:bodyPr/>
          <a:lstStyle/>
          <a:p>
            <a:r>
              <a:rPr lang="en-US" dirty="0" smtClean="0">
                <a:solidFill>
                  <a:srgbClr val="FF0000"/>
                </a:solidFill>
              </a:rPr>
              <a:t>Settlement and Severance Agreements</a:t>
            </a:r>
            <a:endParaRPr lang="en-US" dirty="0">
              <a:solidFill>
                <a:srgbClr val="FF0000"/>
              </a:solidFill>
            </a:endParaRPr>
          </a:p>
        </p:txBody>
      </p:sp>
      <p:sp>
        <p:nvSpPr>
          <p:cNvPr id="4" name="Content Placeholder 2"/>
          <p:cNvSpPr>
            <a:spLocks noGrp="1"/>
          </p:cNvSpPr>
          <p:nvPr>
            <p:ph idx="1"/>
          </p:nvPr>
        </p:nvSpPr>
        <p:spPr>
          <a:xfrm>
            <a:off x="381000" y="2362200"/>
            <a:ext cx="8229600" cy="3916363"/>
          </a:xfrm>
        </p:spPr>
        <p:txBody>
          <a:bodyPr>
            <a:normAutofit lnSpcReduction="10000"/>
          </a:bodyPr>
          <a:lstStyle/>
          <a:p>
            <a:pPr>
              <a:buNone/>
            </a:pPr>
            <a:r>
              <a:rPr lang="en-US" sz="3200" dirty="0" smtClean="0"/>
              <a:t>  		</a:t>
            </a:r>
            <a:r>
              <a:rPr lang="en-US" sz="3200" dirty="0" smtClean="0">
                <a:solidFill>
                  <a:schemeClr val="accent4">
                    <a:lumMod val="10000"/>
                  </a:schemeClr>
                </a:solidFill>
              </a:rPr>
              <a:t>“All settlement and severance agreements entered into by or on behalf of a public body are public records subject to inspection and copying by the public, provided that information exempt from disclosure under Section 7 of this Act may be redacted.” </a:t>
            </a:r>
          </a:p>
          <a:p>
            <a:pPr>
              <a:buNone/>
            </a:pPr>
            <a:r>
              <a:rPr lang="en-US" dirty="0">
                <a:solidFill>
                  <a:schemeClr val="accent4">
                    <a:lumMod val="10000"/>
                  </a:schemeClr>
                </a:solidFill>
                <a:latin typeface="Arial" pitchFamily="34" charset="0"/>
                <a:cs typeface="Arial" pitchFamily="34" charset="0"/>
              </a:rPr>
              <a:t>	</a:t>
            </a:r>
            <a:r>
              <a:rPr lang="en-US" sz="3200" dirty="0" smtClean="0">
                <a:solidFill>
                  <a:schemeClr val="accent4">
                    <a:lumMod val="10000"/>
                  </a:schemeClr>
                </a:solidFill>
                <a:latin typeface="Arial" pitchFamily="34" charset="0"/>
                <a:cs typeface="Arial" pitchFamily="34" charset="0"/>
              </a:rPr>
              <a:t>5 ILCS 140/2.20</a:t>
            </a:r>
            <a:endParaRPr lang="en-US" sz="2400" dirty="0">
              <a:solidFill>
                <a:schemeClr val="accent4">
                  <a:lumMod val="10000"/>
                </a:schemeClr>
              </a:solidFill>
            </a:endParaRPr>
          </a:p>
        </p:txBody>
      </p:sp>
    </p:spTree>
    <p:extLst>
      <p:ext uri="{BB962C8B-B14F-4D97-AF65-F5344CB8AC3E}">
        <p14:creationId xmlns:p14="http://schemas.microsoft.com/office/powerpoint/2010/main" val="30259537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884238"/>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rgbClr val="FF0000"/>
                </a:solidFill>
                <a:effectLst/>
                <a:uLnTx/>
                <a:uFillTx/>
                <a:latin typeface="Arial" pitchFamily="34" charset="0"/>
                <a:ea typeface="+mj-ea"/>
                <a:cs typeface="Arial" pitchFamily="34" charset="0"/>
              </a:rPr>
              <a:t>Record Held by Agent</a:t>
            </a:r>
            <a:endParaRPr kumimoji="0" lang="en-US" sz="4400" b="0" i="0" u="none" strike="noStrike" kern="0" cap="none" spc="0" normalizeH="0" baseline="0" noProof="0" dirty="0">
              <a:ln>
                <a:noFill/>
              </a:ln>
              <a:solidFill>
                <a:srgbClr val="FF0000"/>
              </a:solidFill>
              <a:effectLst/>
              <a:uLnTx/>
              <a:uFillTx/>
              <a:latin typeface="Arial" pitchFamily="34" charset="0"/>
              <a:ea typeface="+mj-ea"/>
              <a:cs typeface="Arial" pitchFamily="34" charset="0"/>
            </a:endParaRPr>
          </a:p>
        </p:txBody>
      </p:sp>
      <p:sp>
        <p:nvSpPr>
          <p:cNvPr id="4" name="Rectangle 3"/>
          <p:cNvSpPr/>
          <p:nvPr/>
        </p:nvSpPr>
        <p:spPr>
          <a:xfrm>
            <a:off x="609600" y="1600200"/>
            <a:ext cx="8077200" cy="4708981"/>
          </a:xfrm>
          <a:prstGeom prst="rect">
            <a:avLst/>
          </a:prstGeom>
        </p:spPr>
        <p:txBody>
          <a:bodyPr wrap="square">
            <a:spAutoFit/>
          </a:bodyPr>
          <a:lstStyle/>
          <a:p>
            <a:pPr>
              <a:buNone/>
            </a:pPr>
            <a:r>
              <a:rPr lang="en-US" sz="2800" dirty="0" smtClean="0">
                <a:latin typeface="Arial" pitchFamily="34" charset="0"/>
                <a:cs typeface="Arial" pitchFamily="34" charset="0"/>
              </a:rPr>
              <a:t>	</a:t>
            </a:r>
            <a:r>
              <a:rPr lang="en-US" sz="2800" dirty="0" smtClean="0">
                <a:solidFill>
                  <a:schemeClr val="accent4">
                    <a:lumMod val="10000"/>
                  </a:schemeClr>
                </a:solidFill>
                <a:latin typeface="Arial" pitchFamily="34" charset="0"/>
                <a:cs typeface="Arial" pitchFamily="34" charset="0"/>
              </a:rPr>
              <a:t>A public record that is not in the possession of a public body but is in the possession of a party with whom the agency has contracted </a:t>
            </a:r>
            <a:r>
              <a:rPr lang="en-US" sz="2800" i="1" dirty="0" smtClean="0">
                <a:solidFill>
                  <a:schemeClr val="accent2">
                    <a:lumMod val="75000"/>
                  </a:schemeClr>
                </a:solidFill>
                <a:latin typeface="Arial" pitchFamily="34" charset="0"/>
                <a:cs typeface="Arial" pitchFamily="34" charset="0"/>
              </a:rPr>
              <a:t>to perform a governmental function</a:t>
            </a:r>
            <a:r>
              <a:rPr lang="en-US" sz="2800" i="1" dirty="0" smtClean="0">
                <a:solidFill>
                  <a:srgbClr val="FFFF99"/>
                </a:solidFill>
                <a:latin typeface="Arial" pitchFamily="34" charset="0"/>
                <a:cs typeface="Arial" pitchFamily="34" charset="0"/>
              </a:rPr>
              <a:t> </a:t>
            </a:r>
            <a:r>
              <a:rPr lang="en-US" sz="2800" dirty="0" smtClean="0">
                <a:solidFill>
                  <a:schemeClr val="accent4">
                    <a:lumMod val="10000"/>
                  </a:schemeClr>
                </a:solidFill>
                <a:latin typeface="Arial" pitchFamily="34" charset="0"/>
                <a:cs typeface="Arial" pitchFamily="34" charset="0"/>
              </a:rPr>
              <a:t>on behalf of the public body, and that</a:t>
            </a:r>
            <a:r>
              <a:rPr lang="en-US" sz="2800" dirty="0" smtClean="0">
                <a:latin typeface="Arial" pitchFamily="34" charset="0"/>
                <a:cs typeface="Arial" pitchFamily="34" charset="0"/>
              </a:rPr>
              <a:t> </a:t>
            </a:r>
            <a:r>
              <a:rPr lang="en-US" sz="2800" i="1" dirty="0" smtClean="0">
                <a:solidFill>
                  <a:schemeClr val="accent2">
                    <a:lumMod val="75000"/>
                  </a:schemeClr>
                </a:solidFill>
                <a:latin typeface="Arial" pitchFamily="34" charset="0"/>
                <a:cs typeface="Arial" pitchFamily="34" charset="0"/>
              </a:rPr>
              <a:t>directly relates to the governmental function</a:t>
            </a:r>
            <a:r>
              <a:rPr lang="en-US" sz="2800" i="1" dirty="0" smtClean="0">
                <a:latin typeface="Arial" pitchFamily="34" charset="0"/>
                <a:cs typeface="Arial" pitchFamily="34" charset="0"/>
              </a:rPr>
              <a:t> </a:t>
            </a:r>
            <a:r>
              <a:rPr lang="en-US" sz="2800" dirty="0" smtClean="0">
                <a:solidFill>
                  <a:schemeClr val="accent4">
                    <a:lumMod val="10000"/>
                  </a:schemeClr>
                </a:solidFill>
                <a:latin typeface="Arial" pitchFamily="34" charset="0"/>
                <a:cs typeface="Arial" pitchFamily="34" charset="0"/>
              </a:rPr>
              <a:t>and is </a:t>
            </a:r>
            <a:r>
              <a:rPr lang="en-US" sz="2800" i="1" dirty="0" smtClean="0">
                <a:solidFill>
                  <a:schemeClr val="accent2">
                    <a:lumMod val="75000"/>
                  </a:schemeClr>
                </a:solidFill>
                <a:latin typeface="Arial" pitchFamily="34" charset="0"/>
                <a:cs typeface="Arial" pitchFamily="34" charset="0"/>
              </a:rPr>
              <a:t>not otherwise exempt</a:t>
            </a:r>
            <a:r>
              <a:rPr lang="en-US" sz="2800" dirty="0" smtClean="0">
                <a:solidFill>
                  <a:schemeClr val="accent2">
                    <a:lumMod val="75000"/>
                  </a:schemeClr>
                </a:solidFill>
                <a:latin typeface="Arial" pitchFamily="34" charset="0"/>
                <a:cs typeface="Arial" pitchFamily="34" charset="0"/>
              </a:rPr>
              <a:t> </a:t>
            </a:r>
            <a:r>
              <a:rPr lang="en-US" sz="2800" dirty="0" smtClean="0">
                <a:solidFill>
                  <a:schemeClr val="accent4">
                    <a:lumMod val="10000"/>
                  </a:schemeClr>
                </a:solidFill>
                <a:latin typeface="Arial" pitchFamily="34" charset="0"/>
                <a:cs typeface="Arial" pitchFamily="34" charset="0"/>
              </a:rPr>
              <a:t>under this Act, shall be considered a public record of the public body, for purposes of this Act. </a:t>
            </a:r>
          </a:p>
          <a:p>
            <a:pPr>
              <a:buNone/>
            </a:pPr>
            <a:r>
              <a:rPr lang="en-US" sz="2800" dirty="0" smtClean="0">
                <a:solidFill>
                  <a:schemeClr val="accent4">
                    <a:lumMod val="10000"/>
                  </a:schemeClr>
                </a:solidFill>
                <a:latin typeface="Arial" pitchFamily="34" charset="0"/>
                <a:cs typeface="Arial" pitchFamily="34" charset="0"/>
              </a:rPr>
              <a:t>5 ILCS 140/7(2)   </a:t>
            </a:r>
          </a:p>
          <a:p>
            <a:pPr>
              <a:buNone/>
            </a:pPr>
            <a:r>
              <a:rPr lang="en-US" sz="2400" i="1" dirty="0" smtClean="0">
                <a:solidFill>
                  <a:schemeClr val="accent4">
                    <a:lumMod val="10000"/>
                  </a:schemeClr>
                </a:solidFill>
                <a:latin typeface="Arial" pitchFamily="34" charset="0"/>
                <a:cs typeface="Arial" pitchFamily="34" charset="0"/>
              </a:rPr>
              <a:t>See</a:t>
            </a:r>
            <a:r>
              <a:rPr lang="en-US" sz="2400" dirty="0" smtClean="0">
                <a:solidFill>
                  <a:schemeClr val="accent4">
                    <a:lumMod val="10000"/>
                  </a:schemeClr>
                </a:solidFill>
                <a:latin typeface="Arial" pitchFamily="34" charset="0"/>
                <a:cs typeface="Arial" pitchFamily="34" charset="0"/>
              </a:rPr>
              <a:t> </a:t>
            </a:r>
            <a:r>
              <a:rPr lang="en-US" sz="2400" i="1" dirty="0" smtClean="0">
                <a:solidFill>
                  <a:schemeClr val="accent4">
                    <a:lumMod val="10000"/>
                  </a:schemeClr>
                </a:solidFill>
                <a:latin typeface="Arial" pitchFamily="34" charset="0"/>
                <a:cs typeface="Arial" pitchFamily="34" charset="0"/>
              </a:rPr>
              <a:t>Chicago Tribune v. College of DuPage and College of DuPage Foundation, </a:t>
            </a:r>
            <a:r>
              <a:rPr lang="en-US" sz="2400" dirty="0" smtClean="0">
                <a:solidFill>
                  <a:schemeClr val="accent4">
                    <a:lumMod val="10000"/>
                  </a:schemeClr>
                </a:solidFill>
                <a:latin typeface="Arial" pitchFamily="34" charset="0"/>
                <a:cs typeface="Arial" pitchFamily="34" charset="0"/>
              </a:rPr>
              <a:t>2017 IL App (2d) 160274 (2017).</a:t>
            </a:r>
          </a:p>
        </p:txBody>
      </p:sp>
    </p:spTree>
    <p:extLst>
      <p:ext uri="{BB962C8B-B14F-4D97-AF65-F5344CB8AC3E}">
        <p14:creationId xmlns:p14="http://schemas.microsoft.com/office/powerpoint/2010/main" val="2506323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FOIA Requests</a:t>
            </a:r>
            <a:endParaRPr lang="en-US" dirty="0">
              <a:solidFill>
                <a:srgbClr val="FF0000"/>
              </a:solidFill>
            </a:endParaRPr>
          </a:p>
        </p:txBody>
      </p:sp>
      <p:sp>
        <p:nvSpPr>
          <p:cNvPr id="3" name="Content Placeholder 2"/>
          <p:cNvSpPr>
            <a:spLocks noGrp="1"/>
          </p:cNvSpPr>
          <p:nvPr>
            <p:ph idx="1"/>
          </p:nvPr>
        </p:nvSpPr>
        <p:spPr>
          <a:xfrm>
            <a:off x="457200" y="1295401"/>
            <a:ext cx="8229600" cy="4830763"/>
          </a:xfrm>
        </p:spPr>
        <p:txBody>
          <a:bodyPr/>
          <a:lstStyle/>
          <a:p>
            <a:pPr>
              <a:buFont typeface="Wingdings" pitchFamily="2" charset="2"/>
              <a:buChar char="§"/>
            </a:pPr>
            <a:r>
              <a:rPr lang="en-US" dirty="0" smtClean="0">
                <a:solidFill>
                  <a:schemeClr val="accent4">
                    <a:lumMod val="10000"/>
                  </a:schemeClr>
                </a:solidFill>
              </a:rPr>
              <a:t>    In writing, directed to the public body.</a:t>
            </a:r>
          </a:p>
          <a:p>
            <a:pPr>
              <a:buFont typeface="Wingdings" pitchFamily="2" charset="2"/>
              <a:buChar char="§"/>
            </a:pPr>
            <a:r>
              <a:rPr lang="en-US" dirty="0" smtClean="0">
                <a:solidFill>
                  <a:schemeClr val="accent4">
                    <a:lumMod val="10000"/>
                  </a:schemeClr>
                </a:solidFill>
              </a:rPr>
              <a:t>    Oral requests </a:t>
            </a:r>
            <a:r>
              <a:rPr lang="en-US" i="1" dirty="0" smtClean="0">
                <a:solidFill>
                  <a:schemeClr val="accent4">
                    <a:lumMod val="10000"/>
                  </a:schemeClr>
                </a:solidFill>
              </a:rPr>
              <a:t>may </a:t>
            </a:r>
            <a:r>
              <a:rPr lang="en-US" dirty="0" smtClean="0">
                <a:solidFill>
                  <a:schemeClr val="accent4">
                    <a:lumMod val="10000"/>
                  </a:schemeClr>
                </a:solidFill>
              </a:rPr>
              <a:t>be honored.  </a:t>
            </a:r>
          </a:p>
          <a:p>
            <a:pPr>
              <a:buFont typeface="Wingdings" pitchFamily="2" charset="2"/>
              <a:buChar char="§"/>
            </a:pPr>
            <a:r>
              <a:rPr lang="en-US" dirty="0" smtClean="0">
                <a:solidFill>
                  <a:schemeClr val="accent4">
                    <a:lumMod val="10000"/>
                  </a:schemeClr>
                </a:solidFill>
              </a:rPr>
              <a:t>   </a:t>
            </a:r>
            <a:r>
              <a:rPr lang="en-US" dirty="0" smtClean="0"/>
              <a:t> </a:t>
            </a:r>
            <a:r>
              <a:rPr lang="en-US" dirty="0" smtClean="0">
                <a:solidFill>
                  <a:schemeClr val="accent4">
                    <a:lumMod val="10000"/>
                  </a:schemeClr>
                </a:solidFill>
              </a:rPr>
              <a:t>Standard form </a:t>
            </a:r>
            <a:r>
              <a:rPr lang="en-US" i="1" dirty="0" smtClean="0">
                <a:solidFill>
                  <a:schemeClr val="accent2">
                    <a:lumMod val="75000"/>
                  </a:schemeClr>
                </a:solidFill>
              </a:rPr>
              <a:t>may not </a:t>
            </a:r>
            <a:r>
              <a:rPr lang="en-US" dirty="0" smtClean="0">
                <a:solidFill>
                  <a:schemeClr val="accent4">
                    <a:lumMod val="10000"/>
                  </a:schemeClr>
                </a:solidFill>
              </a:rPr>
              <a:t>be required.</a:t>
            </a:r>
          </a:p>
          <a:p>
            <a:pPr>
              <a:buFont typeface="Wingdings" pitchFamily="2" charset="2"/>
              <a:buChar char="§"/>
            </a:pPr>
            <a:r>
              <a:rPr lang="en-US" dirty="0" smtClean="0">
                <a:solidFill>
                  <a:schemeClr val="accent4">
                    <a:lumMod val="10000"/>
                  </a:schemeClr>
                </a:solidFill>
              </a:rPr>
              <a:t>   </a:t>
            </a:r>
            <a:r>
              <a:rPr lang="en-US" dirty="0" smtClean="0"/>
              <a:t> </a:t>
            </a:r>
            <a:r>
              <a:rPr lang="en-US" dirty="0" smtClean="0">
                <a:solidFill>
                  <a:schemeClr val="accent4">
                    <a:lumMod val="10000"/>
                  </a:schemeClr>
                </a:solidFill>
              </a:rPr>
              <a:t>Public body </a:t>
            </a:r>
            <a:r>
              <a:rPr lang="en-US" i="1" dirty="0" smtClean="0">
                <a:solidFill>
                  <a:schemeClr val="accent4">
                    <a:lumMod val="10000"/>
                  </a:schemeClr>
                </a:solidFill>
              </a:rPr>
              <a:t>may not require </a:t>
            </a:r>
            <a:r>
              <a:rPr lang="en-US" dirty="0" smtClean="0">
                <a:solidFill>
                  <a:schemeClr val="accent4">
                    <a:lumMod val="10000"/>
                  </a:schemeClr>
                </a:solidFill>
              </a:rPr>
              <a:t>requester 	to specify a purpose, </a:t>
            </a:r>
            <a:r>
              <a:rPr lang="en-US" i="1" dirty="0" smtClean="0">
                <a:solidFill>
                  <a:schemeClr val="accent4">
                    <a:lumMod val="10000"/>
                  </a:schemeClr>
                </a:solidFill>
              </a:rPr>
              <a:t>except </a:t>
            </a:r>
            <a:r>
              <a:rPr lang="en-US" dirty="0" smtClean="0">
                <a:solidFill>
                  <a:schemeClr val="accent4">
                    <a:lumMod val="10000"/>
                  </a:schemeClr>
                </a:solidFill>
              </a:rPr>
              <a:t>to 	determine whether the request is for a 	commercial purpose.</a:t>
            </a:r>
          </a:p>
          <a:p>
            <a:pPr>
              <a:buFont typeface="Wingdings" pitchFamily="2" charset="2"/>
              <a:buChar char="§"/>
            </a:pPr>
            <a:r>
              <a:rPr lang="en-US" dirty="0" smtClean="0">
                <a:solidFill>
                  <a:schemeClr val="accent4">
                    <a:lumMod val="10000"/>
                  </a:schemeClr>
                </a:solidFill>
              </a:rPr>
              <a:t>    Forward immediately to FOIA officer.</a:t>
            </a:r>
          </a:p>
          <a:p>
            <a:pPr>
              <a:buNone/>
            </a:pPr>
            <a:r>
              <a:rPr lang="en-US" i="1" dirty="0" smtClean="0">
                <a:solidFill>
                  <a:schemeClr val="accent4">
                    <a:lumMod val="10000"/>
                  </a:schemeClr>
                </a:solidFill>
              </a:rPr>
              <a:t>	    See </a:t>
            </a:r>
            <a:r>
              <a:rPr lang="en-US" dirty="0" smtClean="0">
                <a:solidFill>
                  <a:schemeClr val="accent4">
                    <a:lumMod val="10000"/>
                  </a:schemeClr>
                </a:solidFill>
              </a:rPr>
              <a:t>5 ILCS 140/3(c)</a:t>
            </a:r>
            <a:endParaRPr lang="en-US" i="1" dirty="0" smtClean="0">
              <a:solidFill>
                <a:schemeClr val="accent4">
                  <a:lumMod val="10000"/>
                </a:schemeClr>
              </a:solidFill>
            </a:endParaRPr>
          </a:p>
          <a:p>
            <a:pPr>
              <a:buNone/>
            </a:pPr>
            <a:endParaRPr lang="en-US" dirty="0" smtClean="0"/>
          </a:p>
        </p:txBody>
      </p:sp>
    </p:spTree>
    <p:extLst>
      <p:ext uri="{BB962C8B-B14F-4D97-AF65-F5344CB8AC3E}">
        <p14:creationId xmlns:p14="http://schemas.microsoft.com/office/powerpoint/2010/main" val="1552702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533400"/>
            <a:ext cx="8229600" cy="1219200"/>
          </a:xfrm>
        </p:spPr>
        <p:txBody>
          <a:bodyPr/>
          <a:lstStyle/>
          <a:p>
            <a:pPr eaLnBrk="1" hangingPunct="1"/>
            <a:r>
              <a:rPr lang="en-US" dirty="0" smtClean="0">
                <a:solidFill>
                  <a:srgbClr val="FF0000"/>
                </a:solidFill>
              </a:rPr>
              <a:t>Time for Responding</a:t>
            </a:r>
          </a:p>
        </p:txBody>
      </p:sp>
      <p:sp>
        <p:nvSpPr>
          <p:cNvPr id="10243" name="Rectangle 3"/>
          <p:cNvSpPr>
            <a:spLocks noGrp="1" noChangeArrowheads="1"/>
          </p:cNvSpPr>
          <p:nvPr>
            <p:ph idx="1"/>
          </p:nvPr>
        </p:nvSpPr>
        <p:spPr>
          <a:xfrm>
            <a:off x="457200" y="2057401"/>
            <a:ext cx="8229600" cy="4068763"/>
          </a:xfrm>
        </p:spPr>
        <p:txBody>
          <a:bodyPr/>
          <a:lstStyle/>
          <a:p>
            <a:pPr eaLnBrk="1" hangingPunct="1">
              <a:buClr>
                <a:schemeClr val="tx1"/>
              </a:buClr>
              <a:buFontTx/>
              <a:buNone/>
            </a:pPr>
            <a:r>
              <a:rPr lang="en-US" dirty="0" smtClean="0"/>
              <a:t> 		</a:t>
            </a:r>
            <a:r>
              <a:rPr lang="en-US" sz="2800" dirty="0" smtClean="0">
                <a:solidFill>
                  <a:schemeClr val="accent4">
                    <a:lumMod val="10000"/>
                  </a:schemeClr>
                </a:solidFill>
              </a:rPr>
              <a:t>A public body must generally respond to a FOIA request within </a:t>
            </a:r>
            <a:r>
              <a:rPr lang="en-US" sz="2800" b="1" dirty="0" smtClean="0">
                <a:solidFill>
                  <a:schemeClr val="accent4">
                    <a:lumMod val="10000"/>
                  </a:schemeClr>
                </a:solidFill>
              </a:rPr>
              <a:t>5</a:t>
            </a:r>
            <a:r>
              <a:rPr lang="en-US" sz="2800" dirty="0" smtClean="0">
                <a:solidFill>
                  <a:schemeClr val="accent4">
                    <a:lumMod val="10000"/>
                  </a:schemeClr>
                </a:solidFill>
              </a:rPr>
              <a:t> business days after receipt of a written request.  The time for response may be extended </a:t>
            </a:r>
            <a:r>
              <a:rPr lang="en-US" sz="2800" b="1" i="1" dirty="0" smtClean="0">
                <a:solidFill>
                  <a:schemeClr val="accent2">
                    <a:lumMod val="75000"/>
                  </a:schemeClr>
                </a:solidFill>
              </a:rPr>
              <a:t>by the public body</a:t>
            </a:r>
            <a:r>
              <a:rPr lang="en-US" sz="2800" dirty="0" smtClean="0">
                <a:solidFill>
                  <a:schemeClr val="accent2">
                    <a:lumMod val="75000"/>
                  </a:schemeClr>
                </a:solidFill>
              </a:rPr>
              <a:t> </a:t>
            </a:r>
            <a:r>
              <a:rPr lang="en-US" sz="2800" dirty="0" smtClean="0">
                <a:solidFill>
                  <a:schemeClr val="accent4">
                    <a:lumMod val="10000"/>
                  </a:schemeClr>
                </a:solidFill>
              </a:rPr>
              <a:t>for an additional 5 business days for one of seven reasons specified in the Act.</a:t>
            </a:r>
          </a:p>
          <a:p>
            <a:pPr eaLnBrk="1" hangingPunct="1">
              <a:buClr>
                <a:schemeClr val="tx1"/>
              </a:buClr>
              <a:buFontTx/>
              <a:buNone/>
            </a:pPr>
            <a:r>
              <a:rPr lang="en-US" sz="2800" dirty="0" smtClean="0">
                <a:solidFill>
                  <a:schemeClr val="accent4">
                    <a:lumMod val="10000"/>
                  </a:schemeClr>
                </a:solidFill>
              </a:rPr>
              <a:t>	</a:t>
            </a:r>
            <a:r>
              <a:rPr lang="en-US" sz="2800" i="1" dirty="0" smtClean="0">
                <a:solidFill>
                  <a:schemeClr val="accent4">
                    <a:lumMod val="10000"/>
                  </a:schemeClr>
                </a:solidFill>
              </a:rPr>
              <a:t>See </a:t>
            </a:r>
            <a:r>
              <a:rPr lang="en-US" sz="2800" dirty="0" smtClean="0">
                <a:solidFill>
                  <a:schemeClr val="accent4">
                    <a:lumMod val="10000"/>
                  </a:schemeClr>
                </a:solidFill>
              </a:rPr>
              <a:t>5 ILCS 140/3(d),(e)</a:t>
            </a:r>
          </a:p>
          <a:p>
            <a:pPr eaLnBrk="1" hangingPunct="1">
              <a:buClr>
                <a:schemeClr val="tx1"/>
              </a:buClr>
              <a:buFontTx/>
              <a:buNone/>
            </a:pPr>
            <a:r>
              <a:rPr lang="en-US" sz="2400" i="1" dirty="0" smtClean="0">
                <a:solidFill>
                  <a:schemeClr val="accent4">
                    <a:lumMod val="10000"/>
                  </a:schemeClr>
                </a:solidFill>
                <a:sym typeface="Wingdings" panose="05000000000000000000" pitchFamily="2" charset="2"/>
              </a:rPr>
              <a:t>	 2010 amendments shorted response time from 7 business days</a:t>
            </a:r>
            <a:endParaRPr lang="en-US" sz="2400" i="1" dirty="0" smtClean="0">
              <a:solidFill>
                <a:schemeClr val="accent4">
                  <a:lumMod val="10000"/>
                </a:schemeClr>
              </a:solidFill>
            </a:endParaRPr>
          </a:p>
        </p:txBody>
      </p:sp>
    </p:spTree>
    <p:extLst>
      <p:ext uri="{BB962C8B-B14F-4D97-AF65-F5344CB8AC3E}">
        <p14:creationId xmlns:p14="http://schemas.microsoft.com/office/powerpoint/2010/main" val="4276061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Failure to Respond</a:t>
            </a:r>
            <a:endParaRPr lang="en-US" dirty="0">
              <a:solidFill>
                <a:srgbClr val="FF0000"/>
              </a:solidFill>
            </a:endParaRPr>
          </a:p>
        </p:txBody>
      </p:sp>
      <p:sp>
        <p:nvSpPr>
          <p:cNvPr id="13314" name="Rectangle 3"/>
          <p:cNvSpPr>
            <a:spLocks noGrp="1" noChangeArrowheads="1"/>
          </p:cNvSpPr>
          <p:nvPr>
            <p:ph idx="1"/>
          </p:nvPr>
        </p:nvSpPr>
        <p:spPr>
          <a:xfrm>
            <a:off x="457200" y="1447800"/>
            <a:ext cx="8229600" cy="4525963"/>
          </a:xfrm>
        </p:spPr>
        <p:txBody>
          <a:bodyPr/>
          <a:lstStyle/>
          <a:p>
            <a:pPr eaLnBrk="1" hangingPunct="1">
              <a:buClr>
                <a:schemeClr val="tx1"/>
              </a:buClr>
              <a:buFontTx/>
              <a:buNone/>
            </a:pPr>
            <a:r>
              <a:rPr lang="en-US" dirty="0" smtClean="0"/>
              <a:t> 		</a:t>
            </a:r>
            <a:r>
              <a:rPr lang="en-US" sz="2800" dirty="0" smtClean="0">
                <a:solidFill>
                  <a:schemeClr val="accent4">
                    <a:lumMod val="10000"/>
                  </a:schemeClr>
                </a:solidFill>
              </a:rPr>
              <a:t>Failure to respond to a request within the time permitted is considered a </a:t>
            </a:r>
            <a:r>
              <a:rPr lang="en-US" sz="2800" b="1" i="1" dirty="0" smtClean="0">
                <a:solidFill>
                  <a:schemeClr val="accent2">
                    <a:lumMod val="75000"/>
                  </a:schemeClr>
                </a:solidFill>
              </a:rPr>
              <a:t>denial</a:t>
            </a:r>
            <a:r>
              <a:rPr lang="en-US" sz="2800" dirty="0" smtClean="0">
                <a:solidFill>
                  <a:schemeClr val="accent2">
                    <a:lumMod val="75000"/>
                  </a:schemeClr>
                </a:solidFill>
              </a:rPr>
              <a:t> </a:t>
            </a:r>
            <a:r>
              <a:rPr lang="en-US" sz="2800" dirty="0" smtClean="0">
                <a:solidFill>
                  <a:schemeClr val="accent4">
                    <a:lumMod val="10000"/>
                  </a:schemeClr>
                </a:solidFill>
              </a:rPr>
              <a:t>of the request. </a:t>
            </a:r>
          </a:p>
          <a:p>
            <a:pPr eaLnBrk="1" hangingPunct="1">
              <a:buClr>
                <a:schemeClr val="tx1"/>
              </a:buClr>
              <a:buFontTx/>
              <a:buNone/>
            </a:pPr>
            <a:r>
              <a:rPr lang="en-US" sz="2800" dirty="0" smtClean="0">
                <a:solidFill>
                  <a:schemeClr val="accent4">
                    <a:lumMod val="10000"/>
                  </a:schemeClr>
                </a:solidFill>
              </a:rPr>
              <a:t>	▪ 	A public body that fails to respond to a request within the time permitted, but then provides copies of the requested public records </a:t>
            </a:r>
            <a:r>
              <a:rPr lang="en-US" sz="2800" b="1" i="1" dirty="0" smtClean="0">
                <a:solidFill>
                  <a:schemeClr val="accent2">
                    <a:lumMod val="75000"/>
                  </a:schemeClr>
                </a:solidFill>
              </a:rPr>
              <a:t>may not impose a fee</a:t>
            </a:r>
            <a:r>
              <a:rPr lang="en-US" sz="2800" i="1" dirty="0" smtClean="0">
                <a:solidFill>
                  <a:schemeClr val="accent4">
                    <a:lumMod val="10000"/>
                  </a:schemeClr>
                </a:solidFill>
              </a:rPr>
              <a:t> </a:t>
            </a:r>
            <a:r>
              <a:rPr lang="en-US" sz="2800" dirty="0" smtClean="0">
                <a:solidFill>
                  <a:schemeClr val="accent4">
                    <a:lumMod val="10000"/>
                  </a:schemeClr>
                </a:solidFill>
              </a:rPr>
              <a:t>for those copies.</a:t>
            </a:r>
          </a:p>
          <a:p>
            <a:pPr eaLnBrk="1" hangingPunct="1">
              <a:buClr>
                <a:schemeClr val="tx1"/>
              </a:buClr>
              <a:buFontTx/>
              <a:buNone/>
            </a:pPr>
            <a:r>
              <a:rPr lang="en-US" sz="2800" dirty="0" smtClean="0">
                <a:solidFill>
                  <a:schemeClr val="accent4">
                    <a:lumMod val="10000"/>
                  </a:schemeClr>
                </a:solidFill>
              </a:rPr>
              <a:t>	 ▪ 	 A public body that fails to respond to </a:t>
            </a:r>
            <a:r>
              <a:rPr lang="en-US" sz="2800" dirty="0">
                <a:solidFill>
                  <a:schemeClr val="accent4">
                    <a:lumMod val="10000"/>
                  </a:schemeClr>
                </a:solidFill>
              </a:rPr>
              <a:t>a</a:t>
            </a:r>
            <a:r>
              <a:rPr lang="en-US" sz="2800" dirty="0" smtClean="0">
                <a:solidFill>
                  <a:schemeClr val="accent4">
                    <a:lumMod val="10000"/>
                  </a:schemeClr>
                </a:solidFill>
              </a:rPr>
              <a:t> request received </a:t>
            </a:r>
            <a:r>
              <a:rPr lang="en-US" sz="2800" b="1" i="1" dirty="0" smtClean="0">
                <a:solidFill>
                  <a:schemeClr val="accent2">
                    <a:lumMod val="75000"/>
                  </a:schemeClr>
                </a:solidFill>
              </a:rPr>
              <a:t>may not treat the request as unduly burdensome</a:t>
            </a:r>
            <a:r>
              <a:rPr lang="en-US" sz="2800" dirty="0">
                <a:solidFill>
                  <a:schemeClr val="accent2">
                    <a:lumMod val="75000"/>
                  </a:schemeClr>
                </a:solidFill>
              </a:rPr>
              <a:t> </a:t>
            </a:r>
            <a:r>
              <a:rPr lang="en-US" sz="2800" dirty="0" smtClean="0">
                <a:solidFill>
                  <a:schemeClr val="accent4">
                    <a:lumMod val="10000"/>
                  </a:schemeClr>
                </a:solidFill>
              </a:rPr>
              <a:t>under section 3(g).</a:t>
            </a:r>
          </a:p>
          <a:p>
            <a:pPr eaLnBrk="1" hangingPunct="1">
              <a:buClr>
                <a:schemeClr val="tx1"/>
              </a:buClr>
              <a:buFontTx/>
              <a:buNone/>
            </a:pPr>
            <a:r>
              <a:rPr lang="en-US" sz="2800" dirty="0">
                <a:solidFill>
                  <a:schemeClr val="accent4">
                    <a:lumMod val="10000"/>
                  </a:schemeClr>
                </a:solidFill>
              </a:rPr>
              <a:t>	</a:t>
            </a:r>
            <a:r>
              <a:rPr lang="en-US" sz="2800" dirty="0" smtClean="0">
                <a:solidFill>
                  <a:schemeClr val="accent4">
                    <a:lumMod val="10000"/>
                  </a:schemeClr>
                </a:solidFill>
              </a:rPr>
              <a:t>5 ILCS 140/3(d)</a:t>
            </a:r>
          </a:p>
        </p:txBody>
      </p:sp>
    </p:spTree>
    <p:extLst>
      <p:ext uri="{BB962C8B-B14F-4D97-AF65-F5344CB8AC3E}">
        <p14:creationId xmlns:p14="http://schemas.microsoft.com/office/powerpoint/2010/main" val="1353222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rPr>
              <a:t>Public Access Counselor</a:t>
            </a:r>
            <a:endParaRPr lang="en-US" dirty="0">
              <a:solidFill>
                <a:srgbClr val="FF0000"/>
              </a:solidFill>
            </a:endParaRPr>
          </a:p>
        </p:txBody>
      </p:sp>
      <p:sp>
        <p:nvSpPr>
          <p:cNvPr id="4098" name="Rectangle 3"/>
          <p:cNvSpPr>
            <a:spLocks noGrp="1" noChangeArrowheads="1"/>
          </p:cNvSpPr>
          <p:nvPr>
            <p:ph idx="1"/>
          </p:nvPr>
        </p:nvSpPr>
        <p:spPr>
          <a:xfrm>
            <a:off x="457200" y="1417639"/>
            <a:ext cx="8229600" cy="4708526"/>
          </a:xfrm>
        </p:spPr>
        <p:txBody>
          <a:bodyPr/>
          <a:lstStyle/>
          <a:p>
            <a:pPr eaLnBrk="1" hangingPunct="1">
              <a:buClr>
                <a:schemeClr val="tx1"/>
              </a:buClr>
              <a:buFontTx/>
              <a:buNone/>
            </a:pPr>
            <a:r>
              <a:rPr lang="en-US" dirty="0" smtClean="0">
                <a:solidFill>
                  <a:schemeClr val="bg1">
                    <a:lumMod val="50000"/>
                  </a:schemeClr>
                </a:solidFill>
              </a:rPr>
              <a:t>Position within </a:t>
            </a:r>
            <a:r>
              <a:rPr lang="en-US" dirty="0">
                <a:solidFill>
                  <a:schemeClr val="bg1">
                    <a:lumMod val="50000"/>
                  </a:schemeClr>
                </a:solidFill>
              </a:rPr>
              <a:t>the Attorney General’s </a:t>
            </a:r>
            <a:r>
              <a:rPr lang="en-US" dirty="0" smtClean="0">
                <a:solidFill>
                  <a:schemeClr val="bg1">
                    <a:lumMod val="50000"/>
                  </a:schemeClr>
                </a:solidFill>
              </a:rPr>
              <a:t>Office.</a:t>
            </a:r>
          </a:p>
          <a:p>
            <a:pPr lvl="1" eaLnBrk="1" hangingPunct="1">
              <a:buClr>
                <a:schemeClr val="tx1"/>
              </a:buClr>
              <a:buFont typeface="Arial" panose="020B0604020202020204" pitchFamily="34" charset="0"/>
              <a:buChar char="•"/>
            </a:pPr>
            <a:r>
              <a:rPr lang="en-US" dirty="0" smtClean="0">
                <a:solidFill>
                  <a:schemeClr val="accent4">
                    <a:lumMod val="10000"/>
                  </a:schemeClr>
                </a:solidFill>
              </a:rPr>
              <a:t>Created by amendments to FOIA effective January 1, 2010.</a:t>
            </a:r>
          </a:p>
          <a:p>
            <a:pPr lvl="1" eaLnBrk="1" hangingPunct="1">
              <a:buClr>
                <a:schemeClr val="tx1"/>
              </a:buClr>
              <a:buFont typeface="Arial" panose="020B0604020202020204" pitchFamily="34" charset="0"/>
              <a:buChar char="•"/>
            </a:pPr>
            <a:r>
              <a:rPr lang="en-US" dirty="0" smtClean="0">
                <a:solidFill>
                  <a:schemeClr val="accent4">
                    <a:lumMod val="10000"/>
                  </a:schemeClr>
                </a:solidFill>
              </a:rPr>
              <a:t>To provide advice and education with respect to FOIA and OMA;</a:t>
            </a:r>
          </a:p>
          <a:p>
            <a:pPr lvl="1" eaLnBrk="1" hangingPunct="1">
              <a:buClr>
                <a:schemeClr val="tx1"/>
              </a:buClr>
              <a:buFont typeface="Arial" panose="020B0604020202020204" pitchFamily="34" charset="0"/>
              <a:buChar char="•"/>
            </a:pPr>
            <a:r>
              <a:rPr lang="en-US" dirty="0" smtClean="0">
                <a:solidFill>
                  <a:schemeClr val="accent4">
                    <a:lumMod val="10000"/>
                  </a:schemeClr>
                </a:solidFill>
              </a:rPr>
              <a:t>To resolve complaints </a:t>
            </a:r>
            <a:r>
              <a:rPr lang="en-US" dirty="0">
                <a:solidFill>
                  <a:schemeClr val="accent4">
                    <a:lumMod val="10000"/>
                  </a:schemeClr>
                </a:solidFill>
              </a:rPr>
              <a:t>concerning compliance with </a:t>
            </a:r>
            <a:r>
              <a:rPr lang="en-US" dirty="0" smtClean="0">
                <a:solidFill>
                  <a:schemeClr val="accent4">
                    <a:lumMod val="10000"/>
                  </a:schemeClr>
                </a:solidFill>
              </a:rPr>
              <a:t>FOIA and OMA without litigation.</a:t>
            </a:r>
            <a:r>
              <a:rPr lang="en-US" sz="2400" dirty="0" smtClean="0">
                <a:solidFill>
                  <a:schemeClr val="accent4">
                    <a:lumMod val="10000"/>
                  </a:schemeClr>
                </a:solidFill>
              </a:rPr>
              <a:t> </a:t>
            </a:r>
          </a:p>
          <a:p>
            <a:pPr marL="457200" lvl="1" indent="0" eaLnBrk="1" hangingPunct="1">
              <a:buClr>
                <a:schemeClr val="tx1"/>
              </a:buClr>
              <a:buNone/>
            </a:pPr>
            <a:r>
              <a:rPr lang="en-US" dirty="0" smtClean="0">
                <a:solidFill>
                  <a:schemeClr val="accent4">
                    <a:lumMod val="10000"/>
                  </a:schemeClr>
                </a:solidFill>
              </a:rPr>
              <a:t>15 ILCS 205(7)</a:t>
            </a:r>
          </a:p>
        </p:txBody>
      </p:sp>
    </p:spTree>
    <p:extLst>
      <p:ext uri="{BB962C8B-B14F-4D97-AF65-F5344CB8AC3E}">
        <p14:creationId xmlns:p14="http://schemas.microsoft.com/office/powerpoint/2010/main" val="2013652374"/>
      </p:ext>
    </p:extLst>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6443"/>
            <a:ext cx="8229600" cy="1143000"/>
          </a:xfrm>
        </p:spPr>
        <p:txBody>
          <a:bodyPr/>
          <a:lstStyle/>
          <a:p>
            <a:r>
              <a:rPr lang="en-US" sz="4000" dirty="0" smtClean="0">
                <a:solidFill>
                  <a:srgbClr val="FF0000"/>
                </a:solidFill>
              </a:rPr>
              <a:t>FOIA Response</a:t>
            </a:r>
            <a:endParaRPr lang="en-US" dirty="0">
              <a:solidFill>
                <a:srgbClr val="FF0000"/>
              </a:solidFill>
            </a:endParaRPr>
          </a:p>
        </p:txBody>
      </p:sp>
      <p:sp>
        <p:nvSpPr>
          <p:cNvPr id="11266" name="Content Placeholder 2"/>
          <p:cNvSpPr>
            <a:spLocks noGrp="1"/>
          </p:cNvSpPr>
          <p:nvPr>
            <p:ph idx="4294967295"/>
          </p:nvPr>
        </p:nvSpPr>
        <p:spPr>
          <a:xfrm>
            <a:off x="457200" y="1295400"/>
            <a:ext cx="7924800" cy="4800600"/>
          </a:xfrm>
        </p:spPr>
        <p:txBody>
          <a:bodyPr/>
          <a:lstStyle/>
          <a:p>
            <a:pPr>
              <a:buFontTx/>
              <a:buNone/>
            </a:pPr>
            <a:r>
              <a:rPr lang="en-US" dirty="0" smtClean="0"/>
              <a:t>		</a:t>
            </a:r>
            <a:r>
              <a:rPr lang="en-US" sz="2800" dirty="0" smtClean="0">
                <a:solidFill>
                  <a:schemeClr val="accent4">
                    <a:lumMod val="10000"/>
                  </a:schemeClr>
                </a:solidFill>
              </a:rPr>
              <a:t>A FOIA request may be granted, denied, or granted in part and denied in part. </a:t>
            </a:r>
            <a:r>
              <a:rPr lang="en-US" sz="2800" b="1" i="1" dirty="0" smtClean="0">
                <a:solidFill>
                  <a:schemeClr val="accent2">
                    <a:lumMod val="75000"/>
                  </a:schemeClr>
                </a:solidFill>
              </a:rPr>
              <a:t>If denying </a:t>
            </a:r>
            <a:r>
              <a:rPr lang="en-US" sz="2800" dirty="0" smtClean="0">
                <a:solidFill>
                  <a:schemeClr val="accent4">
                    <a:lumMod val="10000"/>
                  </a:schemeClr>
                </a:solidFill>
              </a:rPr>
              <a:t>a request for public records the public body shall </a:t>
            </a:r>
            <a:r>
              <a:rPr lang="en-US" sz="2800" b="1" i="1" dirty="0" smtClean="0">
                <a:solidFill>
                  <a:schemeClr val="accent2">
                    <a:lumMod val="75000"/>
                  </a:schemeClr>
                </a:solidFill>
              </a:rPr>
              <a:t>notify the requester in writing of</a:t>
            </a:r>
            <a:r>
              <a:rPr lang="en-US" sz="2800" dirty="0" smtClean="0">
                <a:solidFill>
                  <a:schemeClr val="accent2">
                    <a:lumMod val="75000"/>
                  </a:schemeClr>
                </a:solidFill>
              </a:rPr>
              <a:t>:</a:t>
            </a:r>
          </a:p>
          <a:p>
            <a:pPr>
              <a:buFontTx/>
              <a:buNone/>
            </a:pPr>
            <a:r>
              <a:rPr lang="en-US" sz="2800" dirty="0" smtClean="0"/>
              <a:t>	</a:t>
            </a:r>
            <a:r>
              <a:rPr lang="en-US" sz="2800" dirty="0" smtClean="0">
                <a:solidFill>
                  <a:schemeClr val="accent4">
                    <a:lumMod val="10000"/>
                  </a:schemeClr>
                </a:solidFill>
              </a:rPr>
              <a:t>1. 	The decision to deny the request,</a:t>
            </a:r>
          </a:p>
          <a:p>
            <a:pPr>
              <a:buFontTx/>
              <a:buNone/>
            </a:pPr>
            <a:r>
              <a:rPr lang="en-US" sz="2800" dirty="0" smtClean="0">
                <a:solidFill>
                  <a:schemeClr val="accent4">
                    <a:lumMod val="10000"/>
                  </a:schemeClr>
                </a:solidFill>
              </a:rPr>
              <a:t>	2. 	The </a:t>
            </a:r>
            <a:r>
              <a:rPr lang="en-US" sz="2800" b="1" i="1" dirty="0" smtClean="0">
                <a:solidFill>
                  <a:schemeClr val="accent2">
                    <a:lumMod val="75000"/>
                  </a:schemeClr>
                </a:solidFill>
              </a:rPr>
              <a:t>reasons</a:t>
            </a:r>
            <a:r>
              <a:rPr lang="en-US" sz="2800" dirty="0" smtClean="0">
                <a:solidFill>
                  <a:schemeClr val="accent2">
                    <a:lumMod val="75000"/>
                  </a:schemeClr>
                </a:solidFill>
              </a:rPr>
              <a:t> </a:t>
            </a:r>
            <a:r>
              <a:rPr lang="en-US" sz="2800" dirty="0" smtClean="0">
                <a:solidFill>
                  <a:schemeClr val="accent4">
                    <a:lumMod val="10000"/>
                  </a:schemeClr>
                </a:solidFill>
              </a:rPr>
              <a:t>for the denial, including a         	detailed factual basis for the application 	of 	any exemption claimed, and</a:t>
            </a:r>
          </a:p>
          <a:p>
            <a:pPr>
              <a:buFontTx/>
              <a:buNone/>
            </a:pPr>
            <a:r>
              <a:rPr lang="en-US" sz="2800" dirty="0" smtClean="0">
                <a:solidFill>
                  <a:schemeClr val="accent4">
                    <a:lumMod val="10000"/>
                  </a:schemeClr>
                </a:solidFill>
              </a:rPr>
              <a:t>	3.  The names and titles or positions of each 	person responsible for the denial.</a:t>
            </a:r>
          </a:p>
        </p:txBody>
      </p:sp>
    </p:spTree>
    <p:extLst>
      <p:ext uri="{BB962C8B-B14F-4D97-AF65-F5344CB8AC3E}">
        <p14:creationId xmlns:p14="http://schemas.microsoft.com/office/powerpoint/2010/main" val="36034135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FOIA Response, cont.</a:t>
            </a:r>
            <a:endParaRPr lang="en-US" dirty="0">
              <a:solidFill>
                <a:srgbClr val="FF0000"/>
              </a:solidFill>
            </a:endParaRPr>
          </a:p>
        </p:txBody>
      </p:sp>
      <p:sp>
        <p:nvSpPr>
          <p:cNvPr id="12290" name="Content Placeholder 2"/>
          <p:cNvSpPr>
            <a:spLocks noGrp="1"/>
          </p:cNvSpPr>
          <p:nvPr>
            <p:ph idx="1"/>
          </p:nvPr>
        </p:nvSpPr>
        <p:spPr>
          <a:xfrm>
            <a:off x="381000" y="1447800"/>
            <a:ext cx="8229600" cy="4800600"/>
          </a:xfrm>
        </p:spPr>
        <p:txBody>
          <a:bodyPr/>
          <a:lstStyle/>
          <a:p>
            <a:pPr>
              <a:buFontTx/>
              <a:buNone/>
            </a:pPr>
            <a:r>
              <a:rPr lang="en-US" sz="2800" dirty="0" smtClean="0">
                <a:solidFill>
                  <a:srgbClr val="FFE701"/>
                </a:solidFill>
              </a:rPr>
              <a:t>		</a:t>
            </a:r>
            <a:r>
              <a:rPr lang="en-US" sz="2800" dirty="0" smtClean="0">
                <a:solidFill>
                  <a:schemeClr val="accent2">
                    <a:lumMod val="75000"/>
                  </a:schemeClr>
                </a:solidFill>
              </a:rPr>
              <a:t>In addition</a:t>
            </a:r>
            <a:r>
              <a:rPr lang="en-US" dirty="0" smtClean="0">
                <a:solidFill>
                  <a:schemeClr val="accent2">
                    <a:lumMod val="75000"/>
                  </a:schemeClr>
                </a:solidFill>
              </a:rPr>
              <a:t>, </a:t>
            </a:r>
            <a:r>
              <a:rPr lang="en-US" sz="2800" dirty="0" smtClean="0">
                <a:solidFill>
                  <a:schemeClr val="accent2">
                    <a:lumMod val="75000"/>
                  </a:schemeClr>
                </a:solidFill>
              </a:rPr>
              <a:t>each notice of denial by a public body shall: </a:t>
            </a:r>
          </a:p>
          <a:p>
            <a:pPr>
              <a:buFontTx/>
              <a:buNone/>
            </a:pPr>
            <a:r>
              <a:rPr lang="en-US" sz="2800" dirty="0"/>
              <a:t>	</a:t>
            </a:r>
            <a:r>
              <a:rPr lang="en-US" sz="2800" dirty="0" smtClean="0">
                <a:solidFill>
                  <a:schemeClr val="accent4">
                    <a:lumMod val="10000"/>
                  </a:schemeClr>
                </a:solidFill>
              </a:rPr>
              <a:t>1.	Inform the requester of his or her right to 	seek 	review by the Public Access 	Counselor, </a:t>
            </a:r>
          </a:p>
          <a:p>
            <a:pPr>
              <a:buFontTx/>
              <a:buNone/>
            </a:pPr>
            <a:r>
              <a:rPr lang="en-US" sz="2800" dirty="0" smtClean="0">
                <a:solidFill>
                  <a:schemeClr val="accent4">
                    <a:lumMod val="10000"/>
                  </a:schemeClr>
                </a:solidFill>
              </a:rPr>
              <a:t>	2.	Provide the address and phone number of 	the Public Access Counselor, </a:t>
            </a:r>
          </a:p>
          <a:p>
            <a:pPr>
              <a:buFontTx/>
              <a:buNone/>
            </a:pPr>
            <a:r>
              <a:rPr lang="en-US" sz="2800" dirty="0">
                <a:solidFill>
                  <a:schemeClr val="accent4">
                    <a:lumMod val="10000"/>
                  </a:schemeClr>
                </a:solidFill>
              </a:rPr>
              <a:t>	</a:t>
            </a:r>
            <a:r>
              <a:rPr lang="en-US" sz="2800" dirty="0" smtClean="0">
                <a:solidFill>
                  <a:schemeClr val="accent4">
                    <a:lumMod val="10000"/>
                  </a:schemeClr>
                </a:solidFill>
              </a:rPr>
              <a:t>3. 	Inform the requester of his right to judicial 	review under section 11 of FOIA. </a:t>
            </a:r>
          </a:p>
          <a:p>
            <a:pPr>
              <a:buFontTx/>
              <a:buNone/>
            </a:pPr>
            <a:r>
              <a:rPr lang="en-US" sz="2800" dirty="0">
                <a:solidFill>
                  <a:schemeClr val="accent4">
                    <a:lumMod val="10000"/>
                  </a:schemeClr>
                </a:solidFill>
              </a:rPr>
              <a:t>	</a:t>
            </a:r>
            <a:r>
              <a:rPr lang="en-US" sz="2800" dirty="0" smtClean="0">
                <a:solidFill>
                  <a:schemeClr val="accent4">
                    <a:lumMod val="10000"/>
                  </a:schemeClr>
                </a:solidFill>
              </a:rPr>
              <a:t>	5 ILCS 140/9(a)</a:t>
            </a:r>
            <a:endParaRPr lang="en-US" dirty="0" smtClean="0">
              <a:solidFill>
                <a:schemeClr val="accent4">
                  <a:lumMod val="10000"/>
                </a:schemeClr>
              </a:solidFill>
            </a:endParaRPr>
          </a:p>
        </p:txBody>
      </p:sp>
    </p:spTree>
    <p:extLst>
      <p:ext uri="{BB962C8B-B14F-4D97-AF65-F5344CB8AC3E}">
        <p14:creationId xmlns:p14="http://schemas.microsoft.com/office/powerpoint/2010/main" val="1234381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FF0000"/>
                </a:solidFill>
              </a:rPr>
              <a:t>Unduly Burdensome Requests</a:t>
            </a:r>
            <a:endParaRPr lang="en-US" dirty="0">
              <a:solidFill>
                <a:srgbClr val="FF0000"/>
              </a:solidFill>
            </a:endParaRPr>
          </a:p>
        </p:txBody>
      </p:sp>
      <p:sp>
        <p:nvSpPr>
          <p:cNvPr id="3" name="Content Placeholder 2"/>
          <p:cNvSpPr>
            <a:spLocks noGrp="1"/>
          </p:cNvSpPr>
          <p:nvPr>
            <p:ph idx="1"/>
          </p:nvPr>
        </p:nvSpPr>
        <p:spPr>
          <a:xfrm>
            <a:off x="381000" y="1447800"/>
            <a:ext cx="8229600" cy="4343400"/>
          </a:xfrm>
        </p:spPr>
        <p:txBody>
          <a:bodyPr/>
          <a:lstStyle/>
          <a:p>
            <a:pPr>
              <a:buFont typeface="Wingdings" pitchFamily="2" charset="2"/>
              <a:buChar char="§"/>
            </a:pPr>
            <a:endParaRPr lang="en-US" sz="2800" dirty="0">
              <a:solidFill>
                <a:schemeClr val="accent6">
                  <a:lumMod val="60000"/>
                  <a:lumOff val="40000"/>
                </a:schemeClr>
              </a:solidFill>
            </a:endParaRPr>
          </a:p>
          <a:p>
            <a:pPr>
              <a:buFont typeface="Wingdings" pitchFamily="2" charset="2"/>
              <a:buChar char="§"/>
            </a:pPr>
            <a:r>
              <a:rPr lang="en-US" sz="2800" dirty="0" smtClean="0">
                <a:solidFill>
                  <a:schemeClr val="accent4">
                    <a:lumMod val="10000"/>
                  </a:schemeClr>
                </a:solidFill>
              </a:rPr>
              <a:t>Before invoking this section, public bodies must     extend to requester an opportunity to reduce the request to manageable proportions.</a:t>
            </a:r>
          </a:p>
          <a:p>
            <a:pPr>
              <a:buFont typeface="Wingdings" pitchFamily="2" charset="2"/>
              <a:buChar char="§"/>
            </a:pPr>
            <a:r>
              <a:rPr lang="en-US" sz="2800" dirty="0" smtClean="0">
                <a:solidFill>
                  <a:schemeClr val="accent4">
                    <a:lumMod val="10000"/>
                  </a:schemeClr>
                </a:solidFill>
              </a:rPr>
              <a:t>The burden of compliance on public body must outweigh public interest in the information.</a:t>
            </a:r>
          </a:p>
          <a:p>
            <a:pPr>
              <a:buFont typeface="Wingdings" pitchFamily="2" charset="2"/>
              <a:buChar char="§"/>
            </a:pPr>
            <a:r>
              <a:rPr lang="en-US" sz="2800" dirty="0" smtClean="0">
                <a:solidFill>
                  <a:schemeClr val="accent4">
                    <a:lumMod val="10000"/>
                  </a:schemeClr>
                </a:solidFill>
              </a:rPr>
              <a:t>Repeated requests by same person for same records identical to records </a:t>
            </a:r>
            <a:r>
              <a:rPr lang="en-US" sz="2800" i="1" dirty="0" smtClean="0">
                <a:solidFill>
                  <a:schemeClr val="accent4">
                    <a:lumMod val="10000"/>
                  </a:schemeClr>
                </a:solidFill>
              </a:rPr>
              <a:t>previously provided or properly denied</a:t>
            </a:r>
            <a:r>
              <a:rPr lang="en-US" sz="2800" dirty="0" smtClean="0">
                <a:solidFill>
                  <a:schemeClr val="accent4">
                    <a:lumMod val="10000"/>
                  </a:schemeClr>
                </a:solidFill>
              </a:rPr>
              <a:t> are unduly burdensome.</a:t>
            </a:r>
          </a:p>
          <a:p>
            <a:pPr marL="0" indent="0">
              <a:buNone/>
            </a:pPr>
            <a:r>
              <a:rPr lang="en-US" sz="2800" dirty="0" smtClean="0">
                <a:solidFill>
                  <a:schemeClr val="accent4">
                    <a:lumMod val="10000"/>
                  </a:schemeClr>
                </a:solidFill>
              </a:rPr>
              <a:t>    5 </a:t>
            </a:r>
            <a:r>
              <a:rPr lang="en-US" sz="2800" dirty="0">
                <a:solidFill>
                  <a:schemeClr val="accent4">
                    <a:lumMod val="10000"/>
                  </a:schemeClr>
                </a:solidFill>
              </a:rPr>
              <a:t>ILCS 140/3(g) </a:t>
            </a:r>
            <a:endParaRPr lang="en-US" sz="2800" dirty="0" smtClean="0">
              <a:solidFill>
                <a:schemeClr val="accent4">
                  <a:lumMod val="10000"/>
                </a:schemeClr>
              </a:solidFill>
            </a:endParaRPr>
          </a:p>
        </p:txBody>
      </p:sp>
    </p:spTree>
    <p:extLst>
      <p:ext uri="{BB962C8B-B14F-4D97-AF65-F5344CB8AC3E}">
        <p14:creationId xmlns:p14="http://schemas.microsoft.com/office/powerpoint/2010/main" val="39485771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Unduly Burdensome - Examples</a:t>
            </a:r>
            <a:endParaRPr lang="en-US" dirty="0">
              <a:solidFill>
                <a:srgbClr val="FF0000"/>
              </a:solidFill>
            </a:endParaRPr>
          </a:p>
        </p:txBody>
      </p:sp>
      <p:sp>
        <p:nvSpPr>
          <p:cNvPr id="3" name="Content Placeholder 2"/>
          <p:cNvSpPr>
            <a:spLocks noGrp="1"/>
          </p:cNvSpPr>
          <p:nvPr>
            <p:ph idx="1"/>
          </p:nvPr>
        </p:nvSpPr>
        <p:spPr/>
        <p:txBody>
          <a:bodyPr>
            <a:normAutofit fontScale="47500" lnSpcReduction="20000"/>
          </a:bodyPr>
          <a:lstStyle/>
          <a:p>
            <a:pPr marL="0" indent="0">
              <a:buNone/>
            </a:pPr>
            <a:endParaRPr lang="en-US" dirty="0"/>
          </a:p>
          <a:p>
            <a:r>
              <a:rPr lang="en-US" sz="5100" dirty="0" smtClean="0">
                <a:solidFill>
                  <a:schemeClr val="accent4">
                    <a:lumMod val="10000"/>
                  </a:schemeClr>
                </a:solidFill>
              </a:rPr>
              <a:t>… manually </a:t>
            </a:r>
            <a:r>
              <a:rPr lang="en-US" sz="5100" dirty="0">
                <a:solidFill>
                  <a:schemeClr val="accent4">
                    <a:lumMod val="10000"/>
                  </a:schemeClr>
                </a:solidFill>
              </a:rPr>
              <a:t>locating and compiling large </a:t>
            </a:r>
            <a:r>
              <a:rPr lang="en-US" sz="5100" dirty="0" smtClean="0">
                <a:solidFill>
                  <a:schemeClr val="accent4">
                    <a:lumMod val="10000"/>
                  </a:schemeClr>
                </a:solidFill>
              </a:rPr>
              <a:t>numbers of </a:t>
            </a:r>
            <a:r>
              <a:rPr lang="en-US" sz="5100" dirty="0">
                <a:solidFill>
                  <a:schemeClr val="accent4">
                    <a:lumMod val="10000"/>
                  </a:schemeClr>
                </a:solidFill>
              </a:rPr>
              <a:t>records from </a:t>
            </a:r>
            <a:r>
              <a:rPr lang="en-US" sz="5100" dirty="0" smtClean="0">
                <a:solidFill>
                  <a:schemeClr val="accent4">
                    <a:lumMod val="10000"/>
                  </a:schemeClr>
                </a:solidFill>
              </a:rPr>
              <a:t>93 separate </a:t>
            </a:r>
            <a:r>
              <a:rPr lang="en-US" sz="5100" dirty="0">
                <a:solidFill>
                  <a:schemeClr val="accent4">
                    <a:lumMod val="10000"/>
                  </a:schemeClr>
                </a:solidFill>
              </a:rPr>
              <a:t>facilities or </a:t>
            </a:r>
            <a:r>
              <a:rPr lang="en-US" sz="5100" dirty="0" smtClean="0">
                <a:solidFill>
                  <a:schemeClr val="accent4">
                    <a:lumMod val="10000"/>
                  </a:schemeClr>
                </a:solidFill>
              </a:rPr>
              <a:t>systems over a 23-year time span.  </a:t>
            </a:r>
            <a:endParaRPr lang="en-US" sz="5100" dirty="0">
              <a:solidFill>
                <a:schemeClr val="accent4">
                  <a:lumMod val="10000"/>
                </a:schemeClr>
              </a:solidFill>
            </a:endParaRPr>
          </a:p>
          <a:p>
            <a:r>
              <a:rPr lang="en-US" sz="5100" dirty="0" smtClean="0">
                <a:solidFill>
                  <a:schemeClr val="accent4">
                    <a:lumMod val="10000"/>
                  </a:schemeClr>
                </a:solidFill>
              </a:rPr>
              <a:t>… compiling all </a:t>
            </a:r>
            <a:r>
              <a:rPr lang="en-US" sz="5100" dirty="0">
                <a:solidFill>
                  <a:schemeClr val="accent4">
                    <a:lumMod val="10000"/>
                  </a:schemeClr>
                </a:solidFill>
              </a:rPr>
              <a:t>records, including financial records</a:t>
            </a:r>
            <a:r>
              <a:rPr lang="en-US" sz="5100" dirty="0" smtClean="0">
                <a:solidFill>
                  <a:schemeClr val="accent4">
                    <a:lumMod val="10000"/>
                  </a:schemeClr>
                </a:solidFill>
              </a:rPr>
              <a:t>, school policies, and correspondence for </a:t>
            </a:r>
            <a:r>
              <a:rPr lang="en-US" sz="5100" dirty="0">
                <a:solidFill>
                  <a:schemeClr val="accent4">
                    <a:lumMod val="10000"/>
                  </a:schemeClr>
                </a:solidFill>
              </a:rPr>
              <a:t>a 12-year period.  </a:t>
            </a:r>
          </a:p>
          <a:p>
            <a:r>
              <a:rPr lang="en-US" sz="5100" dirty="0" smtClean="0">
                <a:solidFill>
                  <a:schemeClr val="accent4">
                    <a:lumMod val="10000"/>
                  </a:schemeClr>
                </a:solidFill>
              </a:rPr>
              <a:t>… only two employees to gather, review, </a:t>
            </a:r>
            <a:r>
              <a:rPr lang="en-US" sz="5100" dirty="0">
                <a:solidFill>
                  <a:schemeClr val="accent4">
                    <a:lumMod val="10000"/>
                  </a:schemeClr>
                </a:solidFill>
              </a:rPr>
              <a:t>and </a:t>
            </a:r>
            <a:r>
              <a:rPr lang="en-US" sz="5100" dirty="0" smtClean="0">
                <a:solidFill>
                  <a:schemeClr val="accent4">
                    <a:lumMod val="10000"/>
                  </a:schemeClr>
                </a:solidFill>
              </a:rPr>
              <a:t>redact </a:t>
            </a:r>
            <a:r>
              <a:rPr lang="en-US" sz="5100" dirty="0">
                <a:solidFill>
                  <a:schemeClr val="accent4">
                    <a:lumMod val="10000"/>
                  </a:schemeClr>
                </a:solidFill>
              </a:rPr>
              <a:t>thousands of records from </a:t>
            </a:r>
            <a:r>
              <a:rPr lang="en-US" sz="5100" dirty="0" smtClean="0">
                <a:solidFill>
                  <a:schemeClr val="accent4">
                    <a:lumMod val="10000"/>
                  </a:schemeClr>
                </a:solidFill>
              </a:rPr>
              <a:t>several sources over a six-year span.  </a:t>
            </a:r>
            <a:endParaRPr lang="en-US" sz="5100" dirty="0">
              <a:solidFill>
                <a:schemeClr val="accent4">
                  <a:lumMod val="10000"/>
                </a:schemeClr>
              </a:solidFill>
            </a:endParaRPr>
          </a:p>
          <a:p>
            <a:r>
              <a:rPr lang="en-US" sz="5100" dirty="0" smtClean="0">
                <a:solidFill>
                  <a:schemeClr val="accent4">
                    <a:lumMod val="10000"/>
                  </a:schemeClr>
                </a:solidFill>
              </a:rPr>
              <a:t>… creation of new reports to assemble vendor </a:t>
            </a:r>
            <a:r>
              <a:rPr lang="en-US" sz="5100" dirty="0">
                <a:solidFill>
                  <a:schemeClr val="accent4">
                    <a:lumMod val="10000"/>
                  </a:schemeClr>
                </a:solidFill>
              </a:rPr>
              <a:t>information and payments for rent-related expenses for </a:t>
            </a:r>
            <a:r>
              <a:rPr lang="en-US" sz="5100" dirty="0" smtClean="0">
                <a:solidFill>
                  <a:schemeClr val="accent4">
                    <a:lumMod val="10000"/>
                  </a:schemeClr>
                </a:solidFill>
              </a:rPr>
              <a:t>public housing. </a:t>
            </a:r>
          </a:p>
          <a:p>
            <a:endParaRPr lang="en-US" sz="5100" dirty="0" smtClean="0"/>
          </a:p>
          <a:p>
            <a:endParaRPr lang="en-US" dirty="0" smtClean="0"/>
          </a:p>
        </p:txBody>
      </p:sp>
    </p:spTree>
    <p:extLst>
      <p:ext uri="{BB962C8B-B14F-4D97-AF65-F5344CB8AC3E}">
        <p14:creationId xmlns:p14="http://schemas.microsoft.com/office/powerpoint/2010/main" val="5015149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4000" dirty="0" smtClean="0">
                <a:solidFill>
                  <a:srgbClr val="FF0000"/>
                </a:solidFill>
              </a:rPr>
              <a:t>Copying Fees (amended in 2010)</a:t>
            </a:r>
          </a:p>
        </p:txBody>
      </p:sp>
      <p:sp>
        <p:nvSpPr>
          <p:cNvPr id="31747" name="Rectangle 3"/>
          <p:cNvSpPr>
            <a:spLocks noGrp="1" noChangeArrowheads="1"/>
          </p:cNvSpPr>
          <p:nvPr>
            <p:ph idx="1"/>
          </p:nvPr>
        </p:nvSpPr>
        <p:spPr>
          <a:xfrm>
            <a:off x="482600" y="1981200"/>
            <a:ext cx="8305800" cy="4221163"/>
          </a:xfrm>
        </p:spPr>
        <p:txBody>
          <a:bodyPr/>
          <a:lstStyle/>
          <a:p>
            <a:pPr eaLnBrk="1" hangingPunct="1">
              <a:lnSpc>
                <a:spcPct val="90000"/>
              </a:lnSpc>
              <a:buClr>
                <a:schemeClr val="tx1"/>
              </a:buClr>
              <a:buFont typeface="Arial" panose="020B0604020202020204" pitchFamily="34" charset="0"/>
              <a:buChar char="•"/>
            </a:pPr>
            <a:r>
              <a:rPr lang="en-US" sz="2800" dirty="0" smtClean="0">
                <a:solidFill>
                  <a:schemeClr val="accent4">
                    <a:lumMod val="10000"/>
                  </a:schemeClr>
                </a:solidFill>
              </a:rPr>
              <a:t>First 50 pages (b/w, letter or legal) = FREE!</a:t>
            </a:r>
          </a:p>
          <a:p>
            <a:pPr eaLnBrk="1" hangingPunct="1">
              <a:lnSpc>
                <a:spcPct val="90000"/>
              </a:lnSpc>
              <a:buClr>
                <a:schemeClr val="tx1"/>
              </a:buClr>
              <a:buFont typeface="Arial" panose="020B0604020202020204" pitchFamily="34" charset="0"/>
              <a:buChar char="•"/>
            </a:pPr>
            <a:r>
              <a:rPr lang="en-US" sz="2800" dirty="0" smtClean="0">
                <a:solidFill>
                  <a:schemeClr val="accent4">
                    <a:lumMod val="10000"/>
                  </a:schemeClr>
                </a:solidFill>
              </a:rPr>
              <a:t>Pages 51+ = may not exceed </a:t>
            </a:r>
            <a:r>
              <a:rPr lang="en-US" sz="2800" b="1" i="1" dirty="0" smtClean="0">
                <a:solidFill>
                  <a:schemeClr val="accent2">
                    <a:lumMod val="75000"/>
                  </a:schemeClr>
                </a:solidFill>
              </a:rPr>
              <a:t>15 cents per page</a:t>
            </a:r>
            <a:r>
              <a:rPr lang="en-US" sz="2800" dirty="0" smtClean="0">
                <a:solidFill>
                  <a:schemeClr val="accent2">
                    <a:lumMod val="75000"/>
                  </a:schemeClr>
                </a:solidFill>
              </a:rPr>
              <a:t>.</a:t>
            </a:r>
            <a:r>
              <a:rPr lang="en-US" sz="2800" dirty="0" smtClean="0">
                <a:solidFill>
                  <a:schemeClr val="accent4">
                    <a:lumMod val="10000"/>
                  </a:schemeClr>
                </a:solidFill>
              </a:rPr>
              <a:t>  </a:t>
            </a:r>
          </a:p>
          <a:p>
            <a:pPr eaLnBrk="1" hangingPunct="1">
              <a:lnSpc>
                <a:spcPct val="90000"/>
              </a:lnSpc>
              <a:buClr>
                <a:schemeClr val="tx1"/>
              </a:buClr>
              <a:buFont typeface="Arial" panose="020B0604020202020204" pitchFamily="34" charset="0"/>
              <a:buChar char="•"/>
            </a:pPr>
            <a:r>
              <a:rPr lang="en-US" sz="2800" dirty="0" smtClean="0">
                <a:solidFill>
                  <a:schemeClr val="accent4">
                    <a:lumMod val="10000"/>
                  </a:schemeClr>
                </a:solidFill>
              </a:rPr>
              <a:t>If a public body provides copies in color or in a size other than letter or legal, the public body may charge its actual cost for reproducing the records. </a:t>
            </a:r>
            <a:r>
              <a:rPr lang="en-US" sz="2800" dirty="0">
                <a:solidFill>
                  <a:schemeClr val="accent4">
                    <a:lumMod val="10000"/>
                  </a:schemeClr>
                </a:solidFill>
              </a:rPr>
              <a:t>5 ILCS 140/6(a</a:t>
            </a:r>
            <a:r>
              <a:rPr lang="en-US" sz="2800" dirty="0" smtClean="0">
                <a:solidFill>
                  <a:schemeClr val="accent4">
                    <a:lumMod val="10000"/>
                  </a:schemeClr>
                </a:solidFill>
              </a:rPr>
              <a:t>).</a:t>
            </a:r>
            <a:r>
              <a:rPr lang="en-US" sz="2800" dirty="0"/>
              <a:t>	</a:t>
            </a:r>
            <a:endParaRPr lang="en-US" dirty="0" smtClean="0"/>
          </a:p>
        </p:txBody>
      </p:sp>
    </p:spTree>
    <p:extLst>
      <p:ext uri="{BB962C8B-B14F-4D97-AF65-F5344CB8AC3E}">
        <p14:creationId xmlns:p14="http://schemas.microsoft.com/office/powerpoint/2010/main" val="34790786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Requests for Electronic Copies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chemeClr val="accent4">
                    <a:lumMod val="10000"/>
                  </a:schemeClr>
                </a:solidFill>
              </a:rPr>
              <a:t>A public body must produce </a:t>
            </a:r>
            <a:r>
              <a:rPr lang="en-US" b="1" i="1" dirty="0" smtClean="0">
                <a:solidFill>
                  <a:schemeClr val="accent2">
                    <a:lumMod val="75000"/>
                  </a:schemeClr>
                </a:solidFill>
              </a:rPr>
              <a:t>records that are maintained in an electronic format</a:t>
            </a:r>
            <a:r>
              <a:rPr lang="en-US" dirty="0" smtClean="0">
                <a:solidFill>
                  <a:schemeClr val="accent2">
                    <a:lumMod val="75000"/>
                  </a:schemeClr>
                </a:solidFill>
              </a:rPr>
              <a:t> </a:t>
            </a:r>
            <a:r>
              <a:rPr lang="en-US" dirty="0" smtClean="0">
                <a:solidFill>
                  <a:schemeClr val="accent4">
                    <a:lumMod val="10000"/>
                  </a:schemeClr>
                </a:solidFill>
              </a:rPr>
              <a:t>in the electronic format specified by the requester, if feasible.</a:t>
            </a:r>
          </a:p>
          <a:p>
            <a:r>
              <a:rPr lang="en-US" dirty="0" smtClean="0">
                <a:solidFill>
                  <a:schemeClr val="accent4">
                    <a:lumMod val="10000"/>
                  </a:schemeClr>
                </a:solidFill>
              </a:rPr>
              <a:t>If not feasible, must disclose in the electronic format in which the records are maintained or in paper, at the option of the requester. </a:t>
            </a:r>
            <a:endParaRPr lang="en-US" dirty="0">
              <a:solidFill>
                <a:schemeClr val="accent4">
                  <a:lumMod val="10000"/>
                </a:schemeClr>
              </a:solidFill>
            </a:endParaRPr>
          </a:p>
        </p:txBody>
      </p:sp>
    </p:spTree>
    <p:extLst>
      <p:ext uri="{BB962C8B-B14F-4D97-AF65-F5344CB8AC3E}">
        <p14:creationId xmlns:p14="http://schemas.microsoft.com/office/powerpoint/2010/main" val="42913016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rPr>
              <a:t>Fees for Electronic Copies</a:t>
            </a:r>
            <a:endParaRPr lang="en-US" dirty="0">
              <a:solidFill>
                <a:srgbClr val="FF0000"/>
              </a:solidFill>
            </a:endParaRPr>
          </a:p>
        </p:txBody>
      </p:sp>
      <p:sp>
        <p:nvSpPr>
          <p:cNvPr id="35842" name="Rectangle 3"/>
          <p:cNvSpPr>
            <a:spLocks noGrp="1" noChangeArrowheads="1"/>
          </p:cNvSpPr>
          <p:nvPr>
            <p:ph idx="1"/>
          </p:nvPr>
        </p:nvSpPr>
        <p:spPr/>
        <p:txBody>
          <a:bodyPr/>
          <a:lstStyle/>
          <a:p>
            <a:pPr>
              <a:buNone/>
            </a:pPr>
            <a:r>
              <a:rPr lang="en-US" dirty="0" smtClean="0"/>
              <a:t>		</a:t>
            </a:r>
            <a:r>
              <a:rPr lang="en-US" sz="2800" dirty="0" smtClean="0">
                <a:solidFill>
                  <a:schemeClr val="accent4">
                    <a:lumMod val="10000"/>
                  </a:schemeClr>
                </a:solidFill>
              </a:rPr>
              <a:t>A public body may only charge the requester for the actual cost of purchasing the recording medium, whether disc, diskette, tape, or other medium.</a:t>
            </a:r>
          </a:p>
          <a:p>
            <a:pPr>
              <a:buNone/>
            </a:pPr>
            <a:r>
              <a:rPr lang="en-US" sz="2800" dirty="0" smtClean="0">
                <a:solidFill>
                  <a:schemeClr val="accent4">
                    <a:lumMod val="10000"/>
                  </a:schemeClr>
                </a:solidFill>
              </a:rPr>
              <a:t>		Statutory fees applicable to copies of public records when furnished in a paper format shall not be applicable to those records when furnished in an electronic format, unless the General Assembly otherwise provides. </a:t>
            </a:r>
            <a:endParaRPr lang="en-US" sz="2800" dirty="0">
              <a:solidFill>
                <a:schemeClr val="accent4">
                  <a:lumMod val="10000"/>
                </a:schemeClr>
              </a:solidFill>
            </a:endParaRPr>
          </a:p>
          <a:p>
            <a:pPr>
              <a:buNone/>
            </a:pPr>
            <a:r>
              <a:rPr lang="en-US" sz="2800" dirty="0" smtClean="0">
                <a:solidFill>
                  <a:schemeClr val="accent4">
                    <a:lumMod val="10000"/>
                  </a:schemeClr>
                </a:solidFill>
              </a:rPr>
              <a:t>	5 ILCS 140/6(a)</a:t>
            </a:r>
          </a:p>
        </p:txBody>
      </p:sp>
    </p:spTree>
    <p:extLst>
      <p:ext uri="{BB962C8B-B14F-4D97-AF65-F5344CB8AC3E}">
        <p14:creationId xmlns:p14="http://schemas.microsoft.com/office/powerpoint/2010/main" val="1725788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Records Maintained Online</a:t>
            </a:r>
          </a:p>
        </p:txBody>
      </p:sp>
      <p:sp>
        <p:nvSpPr>
          <p:cNvPr id="3" name="Content Placeholder 2"/>
          <p:cNvSpPr>
            <a:spLocks noGrp="1"/>
          </p:cNvSpPr>
          <p:nvPr>
            <p:ph idx="1"/>
          </p:nvPr>
        </p:nvSpPr>
        <p:spPr>
          <a:xfrm>
            <a:off x="457200" y="1371601"/>
            <a:ext cx="8229600" cy="4754564"/>
          </a:xfrm>
        </p:spPr>
        <p:txBody>
          <a:bodyPr/>
          <a:lstStyle/>
          <a:p>
            <a:pPr marL="0" indent="0">
              <a:buNone/>
            </a:pPr>
            <a:r>
              <a:rPr lang="en-US" sz="1100" b="1" dirty="0"/>
              <a:t> </a:t>
            </a:r>
            <a:endParaRPr lang="en-US" sz="2400" dirty="0" smtClean="0">
              <a:solidFill>
                <a:schemeClr val="accent6">
                  <a:lumMod val="60000"/>
                  <a:lumOff val="40000"/>
                </a:schemeClr>
              </a:solidFill>
            </a:endParaRPr>
          </a:p>
          <a:p>
            <a:pPr marL="0" indent="0">
              <a:buNone/>
            </a:pPr>
            <a:r>
              <a:rPr lang="en-US" sz="2800" dirty="0" smtClean="0">
                <a:solidFill>
                  <a:schemeClr val="accent4">
                    <a:lumMod val="10000"/>
                  </a:schemeClr>
                </a:solidFill>
              </a:rPr>
              <a:t>A </a:t>
            </a:r>
            <a:r>
              <a:rPr lang="en-US" sz="2800" dirty="0">
                <a:solidFill>
                  <a:schemeClr val="accent4">
                    <a:lumMod val="10000"/>
                  </a:schemeClr>
                </a:solidFill>
              </a:rPr>
              <a:t>public body is not required to copy a public record that is published on the public body's </a:t>
            </a:r>
            <a:r>
              <a:rPr lang="en-US" sz="2800" dirty="0" smtClean="0">
                <a:solidFill>
                  <a:schemeClr val="accent4">
                    <a:lumMod val="10000"/>
                  </a:schemeClr>
                </a:solidFill>
              </a:rPr>
              <a:t>website. </a:t>
            </a:r>
          </a:p>
          <a:p>
            <a:r>
              <a:rPr lang="en-US" sz="2800" dirty="0" smtClean="0">
                <a:solidFill>
                  <a:schemeClr val="accent4">
                    <a:lumMod val="10000"/>
                  </a:schemeClr>
                </a:solidFill>
              </a:rPr>
              <a:t>Public </a:t>
            </a:r>
            <a:r>
              <a:rPr lang="en-US" sz="2800" dirty="0">
                <a:solidFill>
                  <a:schemeClr val="accent4">
                    <a:lumMod val="10000"/>
                  </a:schemeClr>
                </a:solidFill>
              </a:rPr>
              <a:t>body must </a:t>
            </a:r>
            <a:r>
              <a:rPr lang="en-US" sz="2800" b="1" i="1" dirty="0">
                <a:solidFill>
                  <a:schemeClr val="accent2">
                    <a:lumMod val="75000"/>
                  </a:schemeClr>
                </a:solidFill>
              </a:rPr>
              <a:t>notify</a:t>
            </a:r>
            <a:r>
              <a:rPr lang="en-US" sz="2800" dirty="0">
                <a:solidFill>
                  <a:schemeClr val="accent2">
                    <a:lumMod val="75000"/>
                  </a:schemeClr>
                </a:solidFill>
              </a:rPr>
              <a:t> </a:t>
            </a:r>
            <a:r>
              <a:rPr lang="en-US" sz="2800" dirty="0">
                <a:solidFill>
                  <a:schemeClr val="accent4">
                    <a:lumMod val="10000"/>
                  </a:schemeClr>
                </a:solidFill>
              </a:rPr>
              <a:t>the requester that the public record is available online and </a:t>
            </a:r>
            <a:r>
              <a:rPr lang="en-US" sz="2800" b="1" i="1" dirty="0">
                <a:solidFill>
                  <a:schemeClr val="accent2">
                    <a:lumMod val="75000"/>
                  </a:schemeClr>
                </a:solidFill>
              </a:rPr>
              <a:t>direct</a:t>
            </a:r>
            <a:r>
              <a:rPr lang="en-US" sz="2800" dirty="0">
                <a:solidFill>
                  <a:schemeClr val="accent2">
                    <a:lumMod val="75000"/>
                  </a:schemeClr>
                </a:solidFill>
              </a:rPr>
              <a:t> </a:t>
            </a:r>
            <a:r>
              <a:rPr lang="en-US" sz="2800" dirty="0">
                <a:solidFill>
                  <a:schemeClr val="accent4">
                    <a:lumMod val="10000"/>
                  </a:schemeClr>
                </a:solidFill>
              </a:rPr>
              <a:t>the requester to the website.</a:t>
            </a:r>
          </a:p>
          <a:p>
            <a:r>
              <a:rPr lang="en-US" sz="2800" dirty="0" smtClean="0">
                <a:solidFill>
                  <a:schemeClr val="accent4">
                    <a:lumMod val="10000"/>
                  </a:schemeClr>
                </a:solidFill>
              </a:rPr>
              <a:t>Persons unable </a:t>
            </a:r>
            <a:r>
              <a:rPr lang="en-US" sz="2800" dirty="0">
                <a:solidFill>
                  <a:schemeClr val="accent4">
                    <a:lumMod val="10000"/>
                  </a:schemeClr>
                </a:solidFill>
              </a:rPr>
              <a:t>to reasonably access the record </a:t>
            </a:r>
            <a:r>
              <a:rPr lang="en-US" sz="2800" dirty="0" smtClean="0">
                <a:solidFill>
                  <a:schemeClr val="accent4">
                    <a:lumMod val="10000"/>
                  </a:schemeClr>
                </a:solidFill>
              </a:rPr>
              <a:t>online may </a:t>
            </a:r>
            <a:r>
              <a:rPr lang="en-US" sz="2800" dirty="0">
                <a:solidFill>
                  <a:schemeClr val="bg1">
                    <a:lumMod val="50000"/>
                  </a:schemeClr>
                </a:solidFill>
              </a:rPr>
              <a:t>re-submit the </a:t>
            </a:r>
            <a:r>
              <a:rPr lang="en-US" sz="2800" dirty="0" smtClean="0">
                <a:solidFill>
                  <a:schemeClr val="bg1">
                    <a:lumMod val="50000"/>
                  </a:schemeClr>
                </a:solidFill>
              </a:rPr>
              <a:t>request</a:t>
            </a:r>
            <a:r>
              <a:rPr lang="en-US" sz="2800" dirty="0" smtClean="0">
                <a:solidFill>
                  <a:schemeClr val="accent4">
                    <a:lumMod val="10000"/>
                  </a:schemeClr>
                </a:solidFill>
              </a:rPr>
              <a:t>, public </a:t>
            </a:r>
            <a:r>
              <a:rPr lang="en-US" sz="2800" dirty="0">
                <a:solidFill>
                  <a:schemeClr val="accent4">
                    <a:lumMod val="10000"/>
                  </a:schemeClr>
                </a:solidFill>
              </a:rPr>
              <a:t>body must then respond as provided in section 3.  </a:t>
            </a:r>
          </a:p>
          <a:p>
            <a:pPr marL="0" indent="0">
              <a:buNone/>
            </a:pPr>
            <a:r>
              <a:rPr lang="en-US" sz="2800" dirty="0" smtClean="0">
                <a:solidFill>
                  <a:schemeClr val="accent4">
                    <a:lumMod val="10000"/>
                  </a:schemeClr>
                </a:solidFill>
              </a:rPr>
              <a:t>5 ILCS 140/8.5</a:t>
            </a:r>
            <a:endParaRPr lang="en-US" sz="2800" dirty="0">
              <a:solidFill>
                <a:schemeClr val="accent4">
                  <a:lumMod val="10000"/>
                </a:schemeClr>
              </a:solidFill>
            </a:endParaRPr>
          </a:p>
        </p:txBody>
      </p:sp>
    </p:spTree>
    <p:extLst>
      <p:ext uri="{BB962C8B-B14F-4D97-AF65-F5344CB8AC3E}">
        <p14:creationId xmlns:p14="http://schemas.microsoft.com/office/powerpoint/2010/main" val="27479335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57200" y="609600"/>
            <a:ext cx="8153400" cy="5105400"/>
          </a:xfrm>
        </p:spPr>
        <p:txBody>
          <a:bodyPr/>
          <a:lstStyle/>
          <a:p>
            <a:pPr algn="ctr" eaLnBrk="1" hangingPunct="1">
              <a:lnSpc>
                <a:spcPct val="90000"/>
              </a:lnSpc>
              <a:buClr>
                <a:schemeClr val="tx1"/>
              </a:buClr>
              <a:buFontTx/>
              <a:buNone/>
            </a:pPr>
            <a:r>
              <a:rPr lang="en-US" sz="4400" dirty="0" smtClean="0">
                <a:solidFill>
                  <a:srgbClr val="FFE701"/>
                </a:solidFill>
              </a:rPr>
              <a:t>	</a:t>
            </a:r>
            <a:r>
              <a:rPr lang="en-US" sz="4400" dirty="0" smtClean="0">
                <a:solidFill>
                  <a:srgbClr val="FFFF99"/>
                </a:solidFill>
              </a:rPr>
              <a:t> </a:t>
            </a:r>
            <a:r>
              <a:rPr lang="en-US" sz="4400" dirty="0" smtClean="0">
                <a:solidFill>
                  <a:srgbClr val="FF0000"/>
                </a:solidFill>
              </a:rPr>
              <a:t>EXEMPTIONS</a:t>
            </a:r>
            <a:r>
              <a:rPr lang="en-US" sz="2800" dirty="0" smtClean="0">
                <a:solidFill>
                  <a:srgbClr val="FF0000"/>
                </a:solidFill>
              </a:rPr>
              <a:t> </a:t>
            </a:r>
            <a:r>
              <a:rPr lang="en-US" sz="2800" dirty="0" smtClean="0">
                <a:solidFill>
                  <a:srgbClr val="FFFF99"/>
                </a:solidFill>
              </a:rPr>
              <a:t>	</a:t>
            </a:r>
          </a:p>
          <a:p>
            <a:pPr algn="ctr" eaLnBrk="1" hangingPunct="1">
              <a:lnSpc>
                <a:spcPct val="90000"/>
              </a:lnSpc>
              <a:buClr>
                <a:schemeClr val="tx1"/>
              </a:buClr>
              <a:buFontTx/>
              <a:buNone/>
            </a:pPr>
            <a:r>
              <a:rPr lang="en-US" sz="2800" dirty="0" smtClean="0"/>
              <a:t>	</a:t>
            </a:r>
          </a:p>
          <a:p>
            <a:pPr eaLnBrk="1" hangingPunct="1">
              <a:lnSpc>
                <a:spcPct val="90000"/>
              </a:lnSpc>
              <a:buClr>
                <a:schemeClr val="tx1"/>
              </a:buClr>
              <a:buFontTx/>
              <a:buNone/>
            </a:pPr>
            <a:r>
              <a:rPr lang="en-US" sz="2800" dirty="0" smtClean="0"/>
              <a:t>		</a:t>
            </a:r>
            <a:r>
              <a:rPr lang="en-US" sz="2800" dirty="0" smtClean="0">
                <a:solidFill>
                  <a:schemeClr val="accent4">
                    <a:lumMod val="10000"/>
                  </a:schemeClr>
                </a:solidFill>
              </a:rPr>
              <a:t>To enable public bodies to maintain certain types of sensitive public records confidentially, FOIA provides a number of exceptions to the requirement that public records be made available for public inspection.  </a:t>
            </a:r>
            <a:r>
              <a:rPr lang="en-US" sz="2800" b="1" i="1" dirty="0" smtClean="0">
                <a:solidFill>
                  <a:schemeClr val="accent2">
                    <a:lumMod val="75000"/>
                  </a:schemeClr>
                </a:solidFill>
              </a:rPr>
              <a:t>The exemptions do not, however, prohibit the dissemination of information; rather, they merely authorize the withholding of information.  </a:t>
            </a:r>
            <a:r>
              <a:rPr lang="en-US" sz="2800" i="1" dirty="0" err="1" smtClean="0">
                <a:solidFill>
                  <a:schemeClr val="accent4">
                    <a:lumMod val="10000"/>
                  </a:schemeClr>
                </a:solidFill>
              </a:rPr>
              <a:t>Roehrborn</a:t>
            </a:r>
            <a:r>
              <a:rPr lang="en-US" sz="2800" i="1" dirty="0" smtClean="0">
                <a:solidFill>
                  <a:schemeClr val="accent4">
                    <a:lumMod val="10000"/>
                  </a:schemeClr>
                </a:solidFill>
              </a:rPr>
              <a:t> v. Lambert</a:t>
            </a:r>
            <a:r>
              <a:rPr lang="en-US" sz="2800" dirty="0" smtClean="0">
                <a:solidFill>
                  <a:schemeClr val="accent4">
                    <a:lumMod val="10000"/>
                  </a:schemeClr>
                </a:solidFill>
              </a:rPr>
              <a:t>, 277 Ill. App. 3d 181, 186 (1st Dist. 1995), </a:t>
            </a:r>
            <a:r>
              <a:rPr lang="en-US" sz="2800" i="1" dirty="0" smtClean="0">
                <a:solidFill>
                  <a:schemeClr val="accent4">
                    <a:lumMod val="10000"/>
                  </a:schemeClr>
                </a:solidFill>
              </a:rPr>
              <a:t>appeal denied</a:t>
            </a:r>
            <a:r>
              <a:rPr lang="en-US" sz="2800" dirty="0" smtClean="0">
                <a:solidFill>
                  <a:schemeClr val="accent4">
                    <a:lumMod val="10000"/>
                  </a:schemeClr>
                </a:solidFill>
              </a:rPr>
              <a:t>, 166 Ill. 2d 554.</a:t>
            </a:r>
          </a:p>
        </p:txBody>
      </p:sp>
    </p:spTree>
    <p:extLst>
      <p:ext uri="{BB962C8B-B14F-4D97-AF65-F5344CB8AC3E}">
        <p14:creationId xmlns:p14="http://schemas.microsoft.com/office/powerpoint/2010/main" val="2089478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normAutofit/>
          </a:bodyPr>
          <a:lstStyle/>
          <a:p>
            <a:r>
              <a:rPr lang="en-US" dirty="0" smtClean="0">
                <a:solidFill>
                  <a:srgbClr val="FF0000"/>
                </a:solidFill>
              </a:rPr>
              <a:t>Exemptions are </a:t>
            </a:r>
            <a:br>
              <a:rPr lang="en-US" dirty="0" smtClean="0">
                <a:solidFill>
                  <a:srgbClr val="FF0000"/>
                </a:solidFill>
              </a:rPr>
            </a:br>
            <a:r>
              <a:rPr lang="en-US" dirty="0" smtClean="0">
                <a:solidFill>
                  <a:srgbClr val="FF0000"/>
                </a:solidFill>
              </a:rPr>
              <a:t>Narrowly Construed</a:t>
            </a:r>
            <a:endParaRPr lang="en-US" dirty="0">
              <a:solidFill>
                <a:srgbClr val="FF0000"/>
              </a:solidFill>
            </a:endParaRPr>
          </a:p>
        </p:txBody>
      </p:sp>
      <p:sp>
        <p:nvSpPr>
          <p:cNvPr id="3" name="Content Placeholder 2"/>
          <p:cNvSpPr>
            <a:spLocks noGrp="1"/>
          </p:cNvSpPr>
          <p:nvPr>
            <p:ph idx="1"/>
          </p:nvPr>
        </p:nvSpPr>
        <p:spPr>
          <a:xfrm>
            <a:off x="457200" y="1676400"/>
            <a:ext cx="8229600" cy="4449764"/>
          </a:xfrm>
        </p:spPr>
        <p:txBody>
          <a:bodyPr/>
          <a:lstStyle/>
          <a:p>
            <a:endParaRPr lang="en-US" dirty="0" smtClean="0"/>
          </a:p>
          <a:p>
            <a:endParaRPr lang="en-US" dirty="0"/>
          </a:p>
          <a:p>
            <a:pPr marL="0" indent="0">
              <a:buNone/>
            </a:pPr>
            <a:r>
              <a:rPr lang="en-US" sz="3600" dirty="0" smtClean="0">
                <a:solidFill>
                  <a:schemeClr val="accent4">
                    <a:lumMod val="10000"/>
                  </a:schemeClr>
                </a:solidFill>
              </a:rPr>
              <a:t>The exemptions to disclosure under FOIA are to be narrowly construed.</a:t>
            </a:r>
          </a:p>
          <a:p>
            <a:pPr marL="0" indent="0">
              <a:buNone/>
            </a:pPr>
            <a:endParaRPr lang="en-US" sz="2000" i="1" dirty="0" smtClean="0">
              <a:solidFill>
                <a:schemeClr val="accent4">
                  <a:lumMod val="10000"/>
                </a:schemeClr>
              </a:solidFill>
            </a:endParaRPr>
          </a:p>
          <a:p>
            <a:pPr marL="0" indent="0">
              <a:buNone/>
            </a:pPr>
            <a:endParaRPr lang="en-US" sz="2000" i="1" dirty="0">
              <a:solidFill>
                <a:schemeClr val="accent4">
                  <a:lumMod val="10000"/>
                </a:schemeClr>
              </a:solidFill>
            </a:endParaRPr>
          </a:p>
          <a:p>
            <a:pPr marL="0" indent="0">
              <a:buNone/>
            </a:pPr>
            <a:r>
              <a:rPr lang="en-US" sz="2400" i="1" dirty="0" err="1" smtClean="0">
                <a:solidFill>
                  <a:schemeClr val="accent4">
                    <a:lumMod val="10000"/>
                  </a:schemeClr>
                </a:solidFill>
              </a:rPr>
              <a:t>Lieber</a:t>
            </a:r>
            <a:r>
              <a:rPr lang="en-US" sz="2400" i="1" dirty="0" smtClean="0">
                <a:solidFill>
                  <a:schemeClr val="accent4">
                    <a:lumMod val="10000"/>
                  </a:schemeClr>
                </a:solidFill>
              </a:rPr>
              <a:t> v. Board of Trustees of Southern Illinois University</a:t>
            </a:r>
            <a:r>
              <a:rPr lang="en-US" sz="2400" dirty="0" smtClean="0">
                <a:solidFill>
                  <a:schemeClr val="accent4">
                    <a:lumMod val="10000"/>
                  </a:schemeClr>
                </a:solidFill>
              </a:rPr>
              <a:t>, 176 Ill. 2d 401, 408 (1997).</a:t>
            </a:r>
            <a:endParaRPr lang="en-US" sz="2400" dirty="0">
              <a:solidFill>
                <a:schemeClr val="accent4">
                  <a:lumMod val="10000"/>
                </a:schemeClr>
              </a:solidFill>
            </a:endParaRPr>
          </a:p>
        </p:txBody>
      </p:sp>
    </p:spTree>
    <p:extLst>
      <p:ext uri="{BB962C8B-B14F-4D97-AF65-F5344CB8AC3E}">
        <p14:creationId xmlns:p14="http://schemas.microsoft.com/office/powerpoint/2010/main" val="3120614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0"/>
            <a:ext cx="7772400" cy="1752600"/>
          </a:xfrm>
        </p:spPr>
        <p:txBody>
          <a:bodyPr/>
          <a:lstStyle/>
          <a:p>
            <a:r>
              <a:rPr lang="en-US" dirty="0" smtClean="0">
                <a:solidFill>
                  <a:srgbClr val="FF0000"/>
                </a:solidFill>
              </a:rPr>
              <a:t>The Purpose of FOIA</a:t>
            </a:r>
          </a:p>
        </p:txBody>
      </p:sp>
      <p:sp>
        <p:nvSpPr>
          <p:cNvPr id="5123" name="Subtitle 2"/>
          <p:cNvSpPr>
            <a:spLocks noGrp="1"/>
          </p:cNvSpPr>
          <p:nvPr>
            <p:ph type="subTitle" idx="1"/>
          </p:nvPr>
        </p:nvSpPr>
        <p:spPr>
          <a:xfrm>
            <a:off x="685800" y="1600200"/>
            <a:ext cx="7924800" cy="1295400"/>
          </a:xfrm>
        </p:spPr>
        <p:txBody>
          <a:bodyPr/>
          <a:lstStyle/>
          <a:p>
            <a:pPr algn="l"/>
            <a:r>
              <a:rPr lang="en-US" sz="2800" dirty="0" smtClean="0"/>
              <a:t>	</a:t>
            </a:r>
            <a:r>
              <a:rPr lang="en-US" sz="2800" dirty="0" smtClean="0">
                <a:solidFill>
                  <a:schemeClr val="accent4">
                    <a:lumMod val="10000"/>
                  </a:schemeClr>
                </a:solidFill>
              </a:rPr>
              <a:t>“The General Assembly hereby declares that it is the public policy of the State of Illinois that access by all persons to public records promotes the transparency and accountability of public bodies at all levels of government. It is a </a:t>
            </a:r>
            <a:r>
              <a:rPr lang="en-US" sz="2800" b="1" dirty="0" smtClean="0">
                <a:solidFill>
                  <a:schemeClr val="accent2">
                    <a:lumMod val="75000"/>
                  </a:schemeClr>
                </a:solidFill>
              </a:rPr>
              <a:t>fundamental obligation</a:t>
            </a:r>
            <a:r>
              <a:rPr lang="en-US" sz="2800" dirty="0" smtClean="0">
                <a:solidFill>
                  <a:schemeClr val="accent2">
                    <a:lumMod val="75000"/>
                  </a:schemeClr>
                </a:solidFill>
              </a:rPr>
              <a:t> </a:t>
            </a:r>
            <a:r>
              <a:rPr lang="en-US" sz="2800" b="1" dirty="0" smtClean="0">
                <a:solidFill>
                  <a:schemeClr val="accent2">
                    <a:lumMod val="75000"/>
                  </a:schemeClr>
                </a:solidFill>
              </a:rPr>
              <a:t>of government </a:t>
            </a:r>
            <a:r>
              <a:rPr lang="en-US" sz="2800" dirty="0" smtClean="0">
                <a:solidFill>
                  <a:schemeClr val="accent4">
                    <a:lumMod val="10000"/>
                  </a:schemeClr>
                </a:solidFill>
              </a:rPr>
              <a:t>to operate openly and provide public records as expediently and efficiently as possible in compliance with this Act.”  (Emphasis added.)</a:t>
            </a:r>
          </a:p>
          <a:p>
            <a:pPr algn="l"/>
            <a:r>
              <a:rPr lang="en-US" sz="2800" dirty="0" smtClean="0">
                <a:solidFill>
                  <a:schemeClr val="accent4">
                    <a:lumMod val="10000"/>
                  </a:schemeClr>
                </a:solidFill>
              </a:rPr>
              <a:t>5 ILCS 140/1</a:t>
            </a:r>
          </a:p>
        </p:txBody>
      </p:sp>
      <p:sp>
        <p:nvSpPr>
          <p:cNvPr id="2" name="Rectangle 1"/>
          <p:cNvSpPr/>
          <p:nvPr/>
        </p:nvSpPr>
        <p:spPr>
          <a:xfrm>
            <a:off x="2286000" y="2967335"/>
            <a:ext cx="4572000" cy="646331"/>
          </a:xfrm>
          <a:prstGeom prst="rect">
            <a:avLst/>
          </a:prstGeom>
        </p:spPr>
        <p:txBody>
          <a:bodyPr>
            <a:spAutoFit/>
          </a:bodyPr>
          <a:lstStyle/>
          <a:p>
            <a:r>
              <a:rPr lang="en-US" dirty="0"/>
              <a:t/>
            </a:r>
            <a:br>
              <a:rPr lang="en-US" dirty="0"/>
            </a:br>
            <a:endParaRPr lang="en-US" dirty="0"/>
          </a:p>
        </p:txBody>
      </p:sp>
    </p:spTree>
    <p:extLst>
      <p:ext uri="{BB962C8B-B14F-4D97-AF65-F5344CB8AC3E}">
        <p14:creationId xmlns:p14="http://schemas.microsoft.com/office/powerpoint/2010/main" val="14187486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rPr>
              <a:t>FOIA – Section 7(1)</a:t>
            </a:r>
            <a:endParaRPr lang="en-US" dirty="0">
              <a:solidFill>
                <a:srgbClr val="FF0000"/>
              </a:solidFill>
            </a:endParaRPr>
          </a:p>
        </p:txBody>
      </p:sp>
      <p:sp>
        <p:nvSpPr>
          <p:cNvPr id="26626" name="Rectangle 3"/>
          <p:cNvSpPr>
            <a:spLocks noGrp="1" noChangeArrowheads="1"/>
          </p:cNvSpPr>
          <p:nvPr>
            <p:ph idx="1"/>
          </p:nvPr>
        </p:nvSpPr>
        <p:spPr>
          <a:xfrm>
            <a:off x="457200" y="1295400"/>
            <a:ext cx="8229600" cy="4525963"/>
          </a:xfrm>
        </p:spPr>
        <p:txBody>
          <a:bodyPr/>
          <a:lstStyle/>
          <a:p>
            <a:pPr marL="0" indent="0" eaLnBrk="1" hangingPunct="1">
              <a:buClr>
                <a:schemeClr val="tx1"/>
              </a:buClr>
              <a:buNone/>
            </a:pPr>
            <a:r>
              <a:rPr lang="en-US" sz="2800" dirty="0" smtClean="0"/>
              <a:t>	</a:t>
            </a:r>
            <a:r>
              <a:rPr lang="en-US" sz="2800" dirty="0" smtClean="0">
                <a:solidFill>
                  <a:schemeClr val="accent4">
                    <a:lumMod val="10000"/>
                  </a:schemeClr>
                </a:solidFill>
              </a:rPr>
              <a:t>When a record contains </a:t>
            </a:r>
            <a:r>
              <a:rPr lang="en-US" sz="2800" dirty="0">
                <a:solidFill>
                  <a:schemeClr val="accent4">
                    <a:lumMod val="10000"/>
                  </a:schemeClr>
                </a:solidFill>
              </a:rPr>
              <a:t>information that is exempt </a:t>
            </a:r>
            <a:r>
              <a:rPr lang="en-US" sz="2800" dirty="0" smtClean="0">
                <a:solidFill>
                  <a:schemeClr val="accent4">
                    <a:lumMod val="10000"/>
                  </a:schemeClr>
                </a:solidFill>
              </a:rPr>
              <a:t>under </a:t>
            </a:r>
            <a:r>
              <a:rPr lang="en-US" sz="2800" dirty="0">
                <a:solidFill>
                  <a:schemeClr val="accent4">
                    <a:lumMod val="10000"/>
                  </a:schemeClr>
                </a:solidFill>
              </a:rPr>
              <a:t>section </a:t>
            </a:r>
            <a:r>
              <a:rPr lang="en-US" sz="2800" dirty="0" smtClean="0">
                <a:solidFill>
                  <a:schemeClr val="accent4">
                    <a:lumMod val="10000"/>
                  </a:schemeClr>
                </a:solidFill>
              </a:rPr>
              <a:t>7 or 7.5, </a:t>
            </a:r>
            <a:r>
              <a:rPr lang="en-US" sz="2800" dirty="0">
                <a:solidFill>
                  <a:schemeClr val="accent4">
                    <a:lumMod val="10000"/>
                  </a:schemeClr>
                </a:solidFill>
              </a:rPr>
              <a:t>but also contains information that is not </a:t>
            </a:r>
            <a:r>
              <a:rPr lang="en-US" sz="2800" dirty="0" smtClean="0">
                <a:solidFill>
                  <a:schemeClr val="accent4">
                    <a:lumMod val="10000"/>
                  </a:schemeClr>
                </a:solidFill>
              </a:rPr>
              <a:t>exempt, </a:t>
            </a:r>
            <a:r>
              <a:rPr lang="en-US" sz="2800" dirty="0">
                <a:solidFill>
                  <a:schemeClr val="accent4">
                    <a:lumMod val="10000"/>
                  </a:schemeClr>
                </a:solidFill>
              </a:rPr>
              <a:t>the public body </a:t>
            </a:r>
            <a:r>
              <a:rPr lang="en-US" sz="2800" b="1" dirty="0">
                <a:solidFill>
                  <a:schemeClr val="accent2">
                    <a:lumMod val="75000"/>
                  </a:schemeClr>
                </a:solidFill>
              </a:rPr>
              <a:t>may elect </a:t>
            </a:r>
            <a:r>
              <a:rPr lang="en-US" sz="2800" dirty="0">
                <a:solidFill>
                  <a:schemeClr val="accent4">
                    <a:lumMod val="10000"/>
                  </a:schemeClr>
                </a:solidFill>
              </a:rPr>
              <a:t>to redact exempt information; remaining information shall be made available for inspection and </a:t>
            </a:r>
            <a:r>
              <a:rPr lang="en-US" sz="2800" dirty="0" smtClean="0">
                <a:solidFill>
                  <a:schemeClr val="accent4">
                    <a:lumMod val="10000"/>
                  </a:schemeClr>
                </a:solidFill>
              </a:rPr>
              <a:t>copying.  5 </a:t>
            </a:r>
            <a:r>
              <a:rPr lang="en-US" sz="2800" dirty="0">
                <a:solidFill>
                  <a:schemeClr val="accent4">
                    <a:lumMod val="10000"/>
                  </a:schemeClr>
                </a:solidFill>
              </a:rPr>
              <a:t>ILCS 140/7(1</a:t>
            </a:r>
            <a:r>
              <a:rPr lang="en-US" sz="2800" dirty="0" smtClean="0">
                <a:solidFill>
                  <a:schemeClr val="accent4">
                    <a:lumMod val="10000"/>
                  </a:schemeClr>
                </a:solidFill>
              </a:rPr>
              <a:t>)</a:t>
            </a:r>
          </a:p>
          <a:p>
            <a:pPr marL="0" indent="0" eaLnBrk="1" hangingPunct="1">
              <a:buClr>
                <a:schemeClr val="tx1"/>
              </a:buClr>
              <a:buNone/>
            </a:pPr>
            <a:r>
              <a:rPr lang="en-US" sz="2800" i="1" dirty="0" smtClean="0">
                <a:solidFill>
                  <a:schemeClr val="accent4">
                    <a:lumMod val="10000"/>
                  </a:schemeClr>
                </a:solidFill>
              </a:rPr>
              <a:t>See, e.g.</a:t>
            </a:r>
            <a:r>
              <a:rPr lang="en-US" sz="2800" dirty="0" smtClean="0">
                <a:solidFill>
                  <a:schemeClr val="accent4">
                    <a:lumMod val="10000"/>
                  </a:schemeClr>
                </a:solidFill>
              </a:rPr>
              <a:t>, Ill. </a:t>
            </a:r>
            <a:r>
              <a:rPr lang="en-US" sz="2800" dirty="0" err="1" smtClean="0">
                <a:solidFill>
                  <a:schemeClr val="accent4">
                    <a:lumMod val="10000"/>
                  </a:schemeClr>
                </a:solidFill>
              </a:rPr>
              <a:t>Att’y</a:t>
            </a:r>
            <a:r>
              <a:rPr lang="en-US" sz="2800" dirty="0" smtClean="0">
                <a:solidFill>
                  <a:schemeClr val="accent4">
                    <a:lumMod val="10000"/>
                  </a:schemeClr>
                </a:solidFill>
              </a:rPr>
              <a:t> Gen. PAC Rev. </a:t>
            </a:r>
            <a:r>
              <a:rPr lang="en-US" sz="2800" dirty="0" err="1" smtClean="0">
                <a:solidFill>
                  <a:schemeClr val="accent4">
                    <a:lumMod val="10000"/>
                  </a:schemeClr>
                </a:solidFill>
              </a:rPr>
              <a:t>Ltr</a:t>
            </a:r>
            <a:r>
              <a:rPr lang="en-US" sz="2800" dirty="0" smtClean="0">
                <a:solidFill>
                  <a:schemeClr val="accent4">
                    <a:lumMod val="10000"/>
                  </a:schemeClr>
                </a:solidFill>
              </a:rPr>
              <a:t>. 37563, issued October 20, 2016 (public body must redact exempt portions of video recordings and furnish non-exempt portions).</a:t>
            </a:r>
          </a:p>
        </p:txBody>
      </p:sp>
    </p:spTree>
    <p:extLst>
      <p:ext uri="{BB962C8B-B14F-4D97-AF65-F5344CB8AC3E}">
        <p14:creationId xmlns:p14="http://schemas.microsoft.com/office/powerpoint/2010/main" val="4265032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381000"/>
            <a:ext cx="8382000" cy="838200"/>
          </a:xfrm>
        </p:spPr>
        <p:txBody>
          <a:bodyPr>
            <a:noAutofit/>
          </a:bodyPr>
          <a:lstStyle/>
          <a:p>
            <a:r>
              <a:rPr lang="en-US" sz="4800" dirty="0" smtClean="0">
                <a:solidFill>
                  <a:srgbClr val="FF0000"/>
                </a:solidFill>
                <a:latin typeface="Arial" pitchFamily="34" charset="0"/>
                <a:cs typeface="Arial" pitchFamily="34" charset="0"/>
              </a:rPr>
              <a:t>Section 7(1)(a)</a:t>
            </a:r>
          </a:p>
        </p:txBody>
      </p:sp>
      <p:sp>
        <p:nvSpPr>
          <p:cNvPr id="18435" name="Content Placeholder 2"/>
          <p:cNvSpPr>
            <a:spLocks noGrp="1"/>
          </p:cNvSpPr>
          <p:nvPr>
            <p:ph idx="1"/>
          </p:nvPr>
        </p:nvSpPr>
        <p:spPr>
          <a:xfrm>
            <a:off x="345831" y="1752600"/>
            <a:ext cx="8229600" cy="4373880"/>
          </a:xfrm>
        </p:spPr>
        <p:txBody>
          <a:bodyPr/>
          <a:lstStyle/>
          <a:p>
            <a:pPr>
              <a:buFontTx/>
              <a:buNone/>
            </a:pPr>
            <a:r>
              <a:rPr lang="en-US" dirty="0" smtClean="0"/>
              <a:t>	</a:t>
            </a:r>
            <a:r>
              <a:rPr lang="en-US" dirty="0" smtClean="0">
                <a:solidFill>
                  <a:schemeClr val="accent4">
                    <a:lumMod val="10000"/>
                  </a:schemeClr>
                </a:solidFill>
                <a:latin typeface="Arial" pitchFamily="34" charset="0"/>
                <a:cs typeface="Arial" pitchFamily="34" charset="0"/>
              </a:rPr>
              <a:t>Exempts from disclosure:  </a:t>
            </a:r>
          </a:p>
          <a:p>
            <a:pPr>
              <a:buFontTx/>
              <a:buNone/>
            </a:pPr>
            <a:endParaRPr lang="en-US" dirty="0" smtClean="0">
              <a:solidFill>
                <a:schemeClr val="accent4">
                  <a:lumMod val="10000"/>
                </a:schemeClr>
              </a:solidFill>
              <a:latin typeface="Arial" pitchFamily="34" charset="0"/>
              <a:cs typeface="Arial" pitchFamily="34" charset="0"/>
            </a:endParaRPr>
          </a:p>
          <a:p>
            <a:pPr>
              <a:buFontTx/>
              <a:buNone/>
            </a:pPr>
            <a:r>
              <a:rPr lang="en-US" dirty="0" smtClean="0">
                <a:solidFill>
                  <a:schemeClr val="accent4">
                    <a:lumMod val="10000"/>
                  </a:schemeClr>
                </a:solidFill>
                <a:latin typeface="Arial" pitchFamily="34" charset="0"/>
                <a:cs typeface="Arial" pitchFamily="34" charset="0"/>
              </a:rPr>
              <a:t>	“Information specifically prohibited from disclosure by federal or State law or rules and regulations implementing federal or State law.” </a:t>
            </a:r>
          </a:p>
          <a:p>
            <a:pPr>
              <a:buNone/>
            </a:pPr>
            <a:r>
              <a:rPr lang="en-US" dirty="0" smtClean="0">
                <a:solidFill>
                  <a:schemeClr val="accent4">
                    <a:lumMod val="10000"/>
                  </a:schemeClr>
                </a:solidFill>
                <a:latin typeface="Arial" pitchFamily="34" charset="0"/>
                <a:cs typeface="Arial" pitchFamily="34" charset="0"/>
              </a:rPr>
              <a:t>	5 ILCS 140/7(1)(a)</a:t>
            </a:r>
          </a:p>
        </p:txBody>
      </p:sp>
    </p:spTree>
    <p:extLst>
      <p:ext uri="{BB962C8B-B14F-4D97-AF65-F5344CB8AC3E}">
        <p14:creationId xmlns:p14="http://schemas.microsoft.com/office/powerpoint/2010/main" val="20906112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447800"/>
          </a:xfrm>
        </p:spPr>
        <p:txBody>
          <a:bodyPr/>
          <a:lstStyle/>
          <a:p>
            <a:r>
              <a:rPr lang="en-US" dirty="0" smtClean="0">
                <a:solidFill>
                  <a:srgbClr val="FF0000"/>
                </a:solidFill>
                <a:latin typeface="Arial" pitchFamily="34" charset="0"/>
                <a:cs typeface="Arial" pitchFamily="34" charset="0"/>
              </a:rPr>
              <a:t>Section 7(1)(a) – Information Exempt </a:t>
            </a:r>
            <a:r>
              <a:rPr lang="en-US" dirty="0">
                <a:solidFill>
                  <a:srgbClr val="FF0000"/>
                </a:solidFill>
                <a:latin typeface="Arial" pitchFamily="34" charset="0"/>
                <a:cs typeface="Arial" pitchFamily="34" charset="0"/>
              </a:rPr>
              <a:t>Under Other Laws</a:t>
            </a:r>
            <a:endParaRPr lang="en-US" dirty="0">
              <a:solidFill>
                <a:srgbClr val="FF0000"/>
              </a:solidFill>
            </a:endParaRPr>
          </a:p>
        </p:txBody>
      </p:sp>
      <p:sp>
        <p:nvSpPr>
          <p:cNvPr id="3" name="Content Placeholder 2"/>
          <p:cNvSpPr>
            <a:spLocks noGrp="1"/>
          </p:cNvSpPr>
          <p:nvPr>
            <p:ph idx="1"/>
          </p:nvPr>
        </p:nvSpPr>
        <p:spPr>
          <a:xfrm>
            <a:off x="914400" y="2286000"/>
            <a:ext cx="7543800" cy="3840164"/>
          </a:xfrm>
        </p:spPr>
        <p:txBody>
          <a:bodyPr/>
          <a:lstStyle/>
          <a:p>
            <a:pPr marL="0" indent="0">
              <a:buNone/>
            </a:pPr>
            <a:r>
              <a:rPr lang="en-US" dirty="0" smtClean="0">
                <a:solidFill>
                  <a:schemeClr val="accent6">
                    <a:lumMod val="60000"/>
                    <a:lumOff val="40000"/>
                  </a:schemeClr>
                </a:solidFill>
              </a:rPr>
              <a:t>	</a:t>
            </a:r>
            <a:r>
              <a:rPr lang="en-US" dirty="0" smtClean="0">
                <a:solidFill>
                  <a:schemeClr val="accent4">
                    <a:lumMod val="10000"/>
                  </a:schemeClr>
                </a:solidFill>
              </a:rPr>
              <a:t>Section </a:t>
            </a:r>
            <a:r>
              <a:rPr lang="en-US" dirty="0">
                <a:solidFill>
                  <a:schemeClr val="accent4">
                    <a:lumMod val="10000"/>
                  </a:schemeClr>
                </a:solidFill>
              </a:rPr>
              <a:t>7(1)(a) applies only when a law or rule implementing a law </a:t>
            </a:r>
            <a:r>
              <a:rPr lang="en-US" i="1" dirty="0">
                <a:solidFill>
                  <a:schemeClr val="accent2">
                    <a:lumMod val="75000"/>
                  </a:schemeClr>
                </a:solidFill>
              </a:rPr>
              <a:t>specifically</a:t>
            </a:r>
            <a:r>
              <a:rPr lang="en-US" i="1" dirty="0">
                <a:solidFill>
                  <a:schemeClr val="accent4">
                    <a:lumMod val="10000"/>
                  </a:schemeClr>
                </a:solidFill>
              </a:rPr>
              <a:t> </a:t>
            </a:r>
            <a:r>
              <a:rPr lang="en-US" dirty="0">
                <a:solidFill>
                  <a:schemeClr val="accent4">
                    <a:lumMod val="10000"/>
                  </a:schemeClr>
                </a:solidFill>
              </a:rPr>
              <a:t>prohibits the public body from releasing the information in question.  </a:t>
            </a:r>
            <a:r>
              <a:rPr lang="en-US" i="1" dirty="0">
                <a:solidFill>
                  <a:schemeClr val="accent4">
                    <a:lumMod val="10000"/>
                  </a:schemeClr>
                </a:solidFill>
              </a:rPr>
              <a:t>Better Government Ass’n v. Blagojevich</a:t>
            </a:r>
            <a:r>
              <a:rPr lang="en-US" dirty="0">
                <a:solidFill>
                  <a:schemeClr val="accent4">
                    <a:lumMod val="10000"/>
                  </a:schemeClr>
                </a:solidFill>
              </a:rPr>
              <a:t>, </a:t>
            </a:r>
            <a:r>
              <a:rPr lang="en-US" dirty="0" smtClean="0">
                <a:solidFill>
                  <a:schemeClr val="accent4">
                    <a:lumMod val="10000"/>
                  </a:schemeClr>
                </a:solidFill>
              </a:rPr>
              <a:t>386 Ill. App. 3d 808, 814 </a:t>
            </a:r>
            <a:r>
              <a:rPr lang="en-US" dirty="0">
                <a:solidFill>
                  <a:schemeClr val="accent4">
                    <a:lumMod val="10000"/>
                  </a:schemeClr>
                </a:solidFill>
              </a:rPr>
              <a:t>(</a:t>
            </a:r>
            <a:r>
              <a:rPr lang="en-US" dirty="0" smtClean="0">
                <a:solidFill>
                  <a:schemeClr val="accent4">
                    <a:lumMod val="10000"/>
                  </a:schemeClr>
                </a:solidFill>
              </a:rPr>
              <a:t>4th </a:t>
            </a:r>
            <a:r>
              <a:rPr lang="en-US" dirty="0">
                <a:solidFill>
                  <a:schemeClr val="accent4">
                    <a:lumMod val="10000"/>
                  </a:schemeClr>
                </a:solidFill>
              </a:rPr>
              <a:t>Dist. 2008).</a:t>
            </a:r>
          </a:p>
          <a:p>
            <a:endParaRPr lang="en-US" dirty="0"/>
          </a:p>
        </p:txBody>
      </p:sp>
    </p:spTree>
    <p:extLst>
      <p:ext uri="{BB962C8B-B14F-4D97-AF65-F5344CB8AC3E}">
        <p14:creationId xmlns:p14="http://schemas.microsoft.com/office/powerpoint/2010/main" val="20734930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Information Exempt Under Other Laws</a:t>
            </a:r>
          </a:p>
        </p:txBody>
      </p:sp>
      <p:sp>
        <p:nvSpPr>
          <p:cNvPr id="3" name="Content Placeholder 2"/>
          <p:cNvSpPr>
            <a:spLocks noGrp="1"/>
          </p:cNvSpPr>
          <p:nvPr>
            <p:ph idx="1"/>
          </p:nvPr>
        </p:nvSpPr>
        <p:spPr/>
        <p:txBody>
          <a:bodyPr/>
          <a:lstStyle/>
          <a:p>
            <a:pPr marL="0" indent="0">
              <a:buNone/>
            </a:pPr>
            <a:r>
              <a:rPr lang="en-US" dirty="0" smtClean="0">
                <a:solidFill>
                  <a:schemeClr val="accent2">
                    <a:lumMod val="50000"/>
                  </a:schemeClr>
                </a:solidFill>
              </a:rPr>
              <a:t>Illinois Criminal Codes</a:t>
            </a:r>
          </a:p>
          <a:p>
            <a:r>
              <a:rPr lang="en-US" sz="2800" dirty="0" smtClean="0">
                <a:solidFill>
                  <a:schemeClr val="bg1">
                    <a:lumMod val="50000"/>
                  </a:schemeClr>
                </a:solidFill>
              </a:rPr>
              <a:t>Records under court seal that were obtained through court ordered overhears and records that reflect the contents are prohibited under </a:t>
            </a:r>
            <a:r>
              <a:rPr lang="en-US" sz="2800" dirty="0" smtClean="0">
                <a:solidFill>
                  <a:schemeClr val="accent2">
                    <a:lumMod val="50000"/>
                  </a:schemeClr>
                </a:solidFill>
              </a:rPr>
              <a:t>725 ILCS 5/108A-7.</a:t>
            </a:r>
            <a:r>
              <a:rPr lang="en-US" sz="2800" dirty="0" smtClean="0"/>
              <a:t> </a:t>
            </a:r>
          </a:p>
          <a:p>
            <a:r>
              <a:rPr lang="en-US" sz="2800" dirty="0" smtClean="0">
                <a:solidFill>
                  <a:schemeClr val="bg1">
                    <a:lumMod val="50000"/>
                  </a:schemeClr>
                </a:solidFill>
              </a:rPr>
              <a:t>Grand jury records.  </a:t>
            </a:r>
            <a:r>
              <a:rPr lang="en-US" sz="2800" i="1" dirty="0" smtClean="0">
                <a:solidFill>
                  <a:schemeClr val="bg1">
                    <a:lumMod val="50000"/>
                  </a:schemeClr>
                </a:solidFill>
              </a:rPr>
              <a:t>See</a:t>
            </a:r>
            <a:r>
              <a:rPr lang="en-US" sz="2800" dirty="0" smtClean="0">
                <a:solidFill>
                  <a:schemeClr val="bg1">
                    <a:lumMod val="50000"/>
                  </a:schemeClr>
                </a:solidFill>
              </a:rPr>
              <a:t> </a:t>
            </a:r>
            <a:r>
              <a:rPr lang="en-US" sz="2800" dirty="0">
                <a:solidFill>
                  <a:schemeClr val="accent2">
                    <a:lumMod val="50000"/>
                  </a:schemeClr>
                </a:solidFill>
              </a:rPr>
              <a:t>725 ILCS </a:t>
            </a:r>
            <a:r>
              <a:rPr lang="en-US" sz="2800" dirty="0" smtClean="0">
                <a:solidFill>
                  <a:schemeClr val="accent2">
                    <a:lumMod val="50000"/>
                  </a:schemeClr>
                </a:solidFill>
              </a:rPr>
              <a:t>5/112-6.</a:t>
            </a:r>
          </a:p>
          <a:p>
            <a:r>
              <a:rPr lang="en-US" sz="2800" dirty="0" smtClean="0">
                <a:solidFill>
                  <a:schemeClr val="bg1">
                    <a:lumMod val="50000"/>
                  </a:schemeClr>
                </a:solidFill>
              </a:rPr>
              <a:t>School bus audio-visual recordings.  </a:t>
            </a:r>
            <a:r>
              <a:rPr lang="en-US" sz="2800" i="1" dirty="0" smtClean="0">
                <a:solidFill>
                  <a:schemeClr val="bg1">
                    <a:lumMod val="50000"/>
                  </a:schemeClr>
                </a:solidFill>
              </a:rPr>
              <a:t>See</a:t>
            </a:r>
            <a:r>
              <a:rPr lang="en-US" sz="2800" dirty="0" smtClean="0">
                <a:solidFill>
                  <a:schemeClr val="bg1">
                    <a:lumMod val="50000"/>
                  </a:schemeClr>
                </a:solidFill>
              </a:rPr>
              <a:t> </a:t>
            </a:r>
            <a:r>
              <a:rPr lang="en-US" sz="2800" dirty="0" smtClean="0">
                <a:solidFill>
                  <a:schemeClr val="accent2">
                    <a:lumMod val="50000"/>
                  </a:schemeClr>
                </a:solidFill>
              </a:rPr>
              <a:t>720 </a:t>
            </a:r>
            <a:r>
              <a:rPr lang="en-US" sz="2800" dirty="0">
                <a:solidFill>
                  <a:schemeClr val="accent2">
                    <a:lumMod val="50000"/>
                  </a:schemeClr>
                </a:solidFill>
              </a:rPr>
              <a:t>ILCS </a:t>
            </a:r>
            <a:r>
              <a:rPr lang="en-US" sz="2800" dirty="0" smtClean="0">
                <a:solidFill>
                  <a:schemeClr val="accent2">
                    <a:lumMod val="50000"/>
                  </a:schemeClr>
                </a:solidFill>
              </a:rPr>
              <a:t>5/14-3(m).</a:t>
            </a:r>
            <a:endParaRPr lang="en-US" sz="2800" dirty="0">
              <a:solidFill>
                <a:schemeClr val="accent2">
                  <a:lumMod val="50000"/>
                </a:schemeClr>
              </a:solidFill>
            </a:endParaRPr>
          </a:p>
          <a:p>
            <a:r>
              <a:rPr lang="en-US" sz="2800" dirty="0" smtClean="0">
                <a:solidFill>
                  <a:schemeClr val="bg1">
                    <a:lumMod val="50000"/>
                  </a:schemeClr>
                </a:solidFill>
              </a:rPr>
              <a:t>Recordings of custodial interrogations.  </a:t>
            </a:r>
            <a:r>
              <a:rPr lang="en-US" sz="2800" i="1" dirty="0" smtClean="0">
                <a:solidFill>
                  <a:schemeClr val="bg1">
                    <a:lumMod val="50000"/>
                  </a:schemeClr>
                </a:solidFill>
              </a:rPr>
              <a:t>See</a:t>
            </a:r>
            <a:r>
              <a:rPr lang="en-US" sz="2800" dirty="0" smtClean="0">
                <a:solidFill>
                  <a:schemeClr val="tx2"/>
                </a:solidFill>
              </a:rPr>
              <a:t> </a:t>
            </a:r>
            <a:r>
              <a:rPr lang="en-US" sz="2800" dirty="0">
                <a:solidFill>
                  <a:schemeClr val="accent2">
                    <a:lumMod val="50000"/>
                  </a:schemeClr>
                </a:solidFill>
              </a:rPr>
              <a:t>725 ILCS </a:t>
            </a:r>
            <a:r>
              <a:rPr lang="en-US" sz="2800" dirty="0" smtClean="0">
                <a:solidFill>
                  <a:schemeClr val="accent2">
                    <a:lumMod val="50000"/>
                  </a:schemeClr>
                </a:solidFill>
              </a:rPr>
              <a:t>5/103-2.1(g)</a:t>
            </a:r>
            <a:r>
              <a:rPr lang="en-US" sz="2800" dirty="0" smtClean="0">
                <a:solidFill>
                  <a:schemeClr val="accent2">
                    <a:lumMod val="60000"/>
                    <a:lumOff val="40000"/>
                  </a:schemeClr>
                </a:solidFill>
              </a:rPr>
              <a:t>.</a:t>
            </a:r>
            <a:endParaRPr lang="en-US" sz="2800" dirty="0" smtClean="0">
              <a:solidFill>
                <a:schemeClr val="tx2"/>
              </a:solidFill>
            </a:endParaRPr>
          </a:p>
        </p:txBody>
      </p:sp>
    </p:spTree>
    <p:extLst>
      <p:ext uri="{BB962C8B-B14F-4D97-AF65-F5344CB8AC3E}">
        <p14:creationId xmlns:p14="http://schemas.microsoft.com/office/powerpoint/2010/main" val="20299477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ctrTitle"/>
          </p:nvPr>
        </p:nvSpPr>
        <p:spPr>
          <a:xfrm>
            <a:off x="685800" y="381001"/>
            <a:ext cx="7772400" cy="838199"/>
          </a:xfrm>
        </p:spPr>
        <p:txBody>
          <a:bodyPr/>
          <a:lstStyle/>
          <a:p>
            <a:pPr eaLnBrk="1" hangingPunct="1"/>
            <a:r>
              <a:rPr lang="en-US" sz="4000" dirty="0" smtClean="0">
                <a:solidFill>
                  <a:srgbClr val="FF0000"/>
                </a:solidFill>
              </a:rPr>
              <a:t>7(1)(b) – </a:t>
            </a:r>
            <a:r>
              <a:rPr lang="en-US" dirty="0" smtClean="0">
                <a:solidFill>
                  <a:srgbClr val="FF0000"/>
                </a:solidFill>
              </a:rPr>
              <a:t>Private</a:t>
            </a:r>
            <a:r>
              <a:rPr lang="en-US" sz="4000" dirty="0" smtClean="0">
                <a:solidFill>
                  <a:srgbClr val="FF0000"/>
                </a:solidFill>
              </a:rPr>
              <a:t> </a:t>
            </a:r>
            <a:r>
              <a:rPr lang="en-US" dirty="0" smtClean="0">
                <a:solidFill>
                  <a:srgbClr val="FF0000"/>
                </a:solidFill>
              </a:rPr>
              <a:t>Information</a:t>
            </a:r>
          </a:p>
        </p:txBody>
      </p:sp>
      <p:sp>
        <p:nvSpPr>
          <p:cNvPr id="16387" name="Rectangle 3"/>
          <p:cNvSpPr>
            <a:spLocks noGrp="1" noChangeArrowheads="1"/>
          </p:cNvSpPr>
          <p:nvPr>
            <p:ph type="subTitle" idx="1"/>
          </p:nvPr>
        </p:nvSpPr>
        <p:spPr>
          <a:xfrm>
            <a:off x="685800" y="1981200"/>
            <a:ext cx="7848600" cy="3200400"/>
          </a:xfrm>
        </p:spPr>
        <p:txBody>
          <a:bodyPr/>
          <a:lstStyle/>
          <a:p>
            <a:pPr marL="571500" indent="-571500" algn="l" eaLnBrk="1" hangingPunct="1">
              <a:buClr>
                <a:schemeClr val="tx1"/>
              </a:buClr>
              <a:buFont typeface="Arial" panose="020B0604020202020204" pitchFamily="34" charset="0"/>
              <a:buChar char="•"/>
            </a:pPr>
            <a:r>
              <a:rPr lang="en-US" sz="3600" dirty="0" smtClean="0">
                <a:solidFill>
                  <a:schemeClr val="accent4">
                    <a:lumMod val="10000"/>
                  </a:schemeClr>
                </a:solidFill>
              </a:rPr>
              <a:t>Allows withholding of </a:t>
            </a:r>
            <a:r>
              <a:rPr lang="en-US" sz="3600" b="1" i="1" dirty="0">
                <a:solidFill>
                  <a:schemeClr val="accent2">
                    <a:lumMod val="75000"/>
                  </a:schemeClr>
                </a:solidFill>
              </a:rPr>
              <a:t>p</a:t>
            </a:r>
            <a:r>
              <a:rPr lang="en-US" sz="3600" b="1" i="1" dirty="0" smtClean="0">
                <a:solidFill>
                  <a:schemeClr val="accent2">
                    <a:lumMod val="75000"/>
                  </a:schemeClr>
                </a:solidFill>
              </a:rPr>
              <a:t>rivate information</a:t>
            </a:r>
            <a:r>
              <a:rPr lang="en-US" sz="3600" b="1" i="1" dirty="0" smtClean="0">
                <a:solidFill>
                  <a:schemeClr val="accent4">
                    <a:lumMod val="10000"/>
                  </a:schemeClr>
                </a:solidFill>
              </a:rPr>
              <a:t>, </a:t>
            </a:r>
            <a:r>
              <a:rPr lang="en-US" sz="3600" dirty="0" smtClean="0">
                <a:solidFill>
                  <a:schemeClr val="accent4">
                    <a:lumMod val="10000"/>
                  </a:schemeClr>
                </a:solidFill>
              </a:rPr>
              <a:t>unless required by another provision of FOIA, a State or federal law or a court order.  </a:t>
            </a:r>
          </a:p>
          <a:p>
            <a:pPr marL="571500" indent="-571500" algn="l" eaLnBrk="1" hangingPunct="1">
              <a:buClr>
                <a:schemeClr val="tx1"/>
              </a:buClr>
              <a:buFont typeface="Arial" panose="020B0604020202020204" pitchFamily="34" charset="0"/>
              <a:buChar char="•"/>
            </a:pPr>
            <a:r>
              <a:rPr lang="en-US" sz="3600" dirty="0" smtClean="0">
                <a:solidFill>
                  <a:schemeClr val="accent4">
                    <a:lumMod val="10000"/>
                  </a:schemeClr>
                </a:solidFill>
              </a:rPr>
              <a:t>Private information is defined in section 2(c-5) of FOIA.</a:t>
            </a:r>
          </a:p>
        </p:txBody>
      </p:sp>
    </p:spTree>
    <p:extLst>
      <p:ext uri="{BB962C8B-B14F-4D97-AF65-F5344CB8AC3E}">
        <p14:creationId xmlns:p14="http://schemas.microsoft.com/office/powerpoint/2010/main" val="2659063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457200"/>
            <a:ext cx="8229600" cy="6096000"/>
          </a:xfrm>
        </p:spPr>
        <p:txBody>
          <a:bodyPr/>
          <a:lstStyle/>
          <a:p>
            <a:pPr algn="ctr" eaLnBrk="1" hangingPunct="1">
              <a:lnSpc>
                <a:spcPct val="90000"/>
              </a:lnSpc>
              <a:buClr>
                <a:schemeClr val="tx1"/>
              </a:buClr>
              <a:buFontTx/>
              <a:buNone/>
            </a:pPr>
            <a:r>
              <a:rPr lang="en-US" sz="2800" dirty="0" smtClean="0"/>
              <a:t>	</a:t>
            </a:r>
            <a:r>
              <a:rPr lang="en-US" sz="4400" dirty="0" smtClean="0">
                <a:solidFill>
                  <a:srgbClr val="FF0000"/>
                </a:solidFill>
              </a:rPr>
              <a:t>Private Information</a:t>
            </a:r>
            <a:endParaRPr lang="en-US" sz="800" dirty="0" smtClean="0">
              <a:solidFill>
                <a:srgbClr val="FF0000"/>
              </a:solidFill>
            </a:endParaRPr>
          </a:p>
          <a:p>
            <a:pPr eaLnBrk="1" hangingPunct="1">
              <a:lnSpc>
                <a:spcPct val="90000"/>
              </a:lnSpc>
              <a:buClr>
                <a:schemeClr val="tx1"/>
              </a:buClr>
              <a:buFontTx/>
              <a:buNone/>
            </a:pPr>
            <a:r>
              <a:rPr lang="en-US" sz="2800" dirty="0" smtClean="0">
                <a:solidFill>
                  <a:schemeClr val="accent6">
                    <a:lumMod val="60000"/>
                    <a:lumOff val="40000"/>
                  </a:schemeClr>
                </a:solidFill>
              </a:rPr>
              <a:t> </a:t>
            </a:r>
            <a:r>
              <a:rPr lang="en-US" sz="2800" dirty="0">
                <a:solidFill>
                  <a:schemeClr val="accent4">
                    <a:lumMod val="10000"/>
                  </a:schemeClr>
                </a:solidFill>
              </a:rPr>
              <a:t>5 ILCS 140/2(c-5) </a:t>
            </a:r>
            <a:r>
              <a:rPr lang="en-US" sz="2800" b="1" dirty="0" smtClean="0">
                <a:solidFill>
                  <a:schemeClr val="accent2">
                    <a:lumMod val="75000"/>
                  </a:schemeClr>
                </a:solidFill>
              </a:rPr>
              <a:t>Unique identifiers</a:t>
            </a:r>
            <a:r>
              <a:rPr lang="en-US" sz="2800" dirty="0" smtClean="0">
                <a:solidFill>
                  <a:schemeClr val="accent4">
                    <a:lumMod val="10000"/>
                  </a:schemeClr>
                </a:solidFill>
              </a:rPr>
              <a:t>, including: </a:t>
            </a:r>
          </a:p>
          <a:p>
            <a:pPr marL="891540" lvl="2" eaLnBrk="1" hangingPunct="1">
              <a:lnSpc>
                <a:spcPct val="90000"/>
              </a:lnSpc>
              <a:buClr>
                <a:schemeClr val="tx1"/>
              </a:buClr>
            </a:pPr>
            <a:r>
              <a:rPr lang="en-US" sz="2800" dirty="0" smtClean="0">
                <a:solidFill>
                  <a:schemeClr val="accent4">
                    <a:lumMod val="10000"/>
                  </a:schemeClr>
                </a:solidFill>
              </a:rPr>
              <a:t>Social Security Numbers </a:t>
            </a:r>
          </a:p>
          <a:p>
            <a:pPr marL="891540" lvl="2" eaLnBrk="1" hangingPunct="1">
              <a:lnSpc>
                <a:spcPct val="90000"/>
              </a:lnSpc>
              <a:buClr>
                <a:schemeClr val="tx1"/>
              </a:buClr>
            </a:pPr>
            <a:r>
              <a:rPr lang="en-US" sz="2800" dirty="0" smtClean="0">
                <a:solidFill>
                  <a:schemeClr val="accent4">
                    <a:lumMod val="10000"/>
                  </a:schemeClr>
                </a:solidFill>
              </a:rPr>
              <a:t>Driver's License Numbers</a:t>
            </a:r>
          </a:p>
          <a:p>
            <a:pPr marL="891540" lvl="2" eaLnBrk="1" hangingPunct="1">
              <a:lnSpc>
                <a:spcPct val="90000"/>
              </a:lnSpc>
              <a:buClr>
                <a:schemeClr val="tx1"/>
              </a:buClr>
            </a:pPr>
            <a:r>
              <a:rPr lang="en-US" sz="2800" dirty="0" smtClean="0">
                <a:solidFill>
                  <a:schemeClr val="accent4">
                    <a:lumMod val="10000"/>
                  </a:schemeClr>
                </a:solidFill>
              </a:rPr>
              <a:t>Employee Identification Numbers</a:t>
            </a:r>
          </a:p>
          <a:p>
            <a:pPr marL="891540" lvl="2" eaLnBrk="1" hangingPunct="1">
              <a:lnSpc>
                <a:spcPct val="90000"/>
              </a:lnSpc>
              <a:buClr>
                <a:schemeClr val="tx1"/>
              </a:buClr>
            </a:pPr>
            <a:r>
              <a:rPr lang="en-US" sz="2800" dirty="0" smtClean="0">
                <a:solidFill>
                  <a:schemeClr val="accent4">
                    <a:lumMod val="10000"/>
                  </a:schemeClr>
                </a:solidFill>
              </a:rPr>
              <a:t>Biometric Identifiers (DNA, retina/iris scan, 	fingerprint, voiceprint, scan of hand)</a:t>
            </a:r>
          </a:p>
          <a:p>
            <a:pPr marL="891540" lvl="2" eaLnBrk="1" hangingPunct="1">
              <a:lnSpc>
                <a:spcPct val="90000"/>
              </a:lnSpc>
              <a:buClr>
                <a:schemeClr val="tx1"/>
              </a:buClr>
            </a:pPr>
            <a:r>
              <a:rPr lang="en-US" sz="2800" dirty="0" smtClean="0">
                <a:solidFill>
                  <a:schemeClr val="accent4">
                    <a:lumMod val="10000"/>
                  </a:schemeClr>
                </a:solidFill>
              </a:rPr>
              <a:t>Personal Financial Information </a:t>
            </a:r>
          </a:p>
          <a:p>
            <a:pPr marL="891540" lvl="2" eaLnBrk="1" hangingPunct="1">
              <a:lnSpc>
                <a:spcPct val="90000"/>
              </a:lnSpc>
              <a:buClr>
                <a:schemeClr val="tx1"/>
              </a:buClr>
            </a:pPr>
            <a:r>
              <a:rPr lang="en-US" sz="2800" dirty="0" smtClean="0">
                <a:solidFill>
                  <a:schemeClr val="accent4">
                    <a:lumMod val="10000"/>
                  </a:schemeClr>
                </a:solidFill>
              </a:rPr>
              <a:t>Passwords or Other Access Codes </a:t>
            </a:r>
          </a:p>
          <a:p>
            <a:pPr marL="891540" lvl="2" eaLnBrk="1" hangingPunct="1">
              <a:lnSpc>
                <a:spcPct val="90000"/>
              </a:lnSpc>
              <a:buClr>
                <a:schemeClr val="tx1"/>
              </a:buClr>
            </a:pPr>
            <a:r>
              <a:rPr lang="en-US" sz="2800" dirty="0" smtClean="0">
                <a:solidFill>
                  <a:schemeClr val="accent4">
                    <a:lumMod val="10000"/>
                  </a:schemeClr>
                </a:solidFill>
              </a:rPr>
              <a:t>Medical Records </a:t>
            </a:r>
          </a:p>
          <a:p>
            <a:pPr marL="891540" lvl="2" eaLnBrk="1" hangingPunct="1">
              <a:lnSpc>
                <a:spcPct val="90000"/>
              </a:lnSpc>
              <a:buClr>
                <a:schemeClr val="tx1"/>
              </a:buClr>
            </a:pPr>
            <a:r>
              <a:rPr lang="en-US" sz="2800" dirty="0" smtClean="0">
                <a:solidFill>
                  <a:schemeClr val="accent4">
                    <a:lumMod val="10000"/>
                  </a:schemeClr>
                </a:solidFill>
              </a:rPr>
              <a:t>	Home </a:t>
            </a:r>
            <a:r>
              <a:rPr lang="en-US" sz="2800" dirty="0">
                <a:solidFill>
                  <a:schemeClr val="accent4">
                    <a:lumMod val="10000"/>
                  </a:schemeClr>
                </a:solidFill>
              </a:rPr>
              <a:t>or Personal Telephone Numbers</a:t>
            </a:r>
          </a:p>
          <a:p>
            <a:pPr marL="891540" lvl="2" eaLnBrk="1" hangingPunct="1">
              <a:lnSpc>
                <a:spcPct val="90000"/>
              </a:lnSpc>
              <a:buClr>
                <a:schemeClr val="tx1"/>
              </a:buClr>
            </a:pPr>
            <a:r>
              <a:rPr lang="en-US" sz="2800" dirty="0">
                <a:solidFill>
                  <a:schemeClr val="accent4">
                    <a:lumMod val="10000"/>
                  </a:schemeClr>
                </a:solidFill>
              </a:rPr>
              <a:t>Personal Email </a:t>
            </a:r>
            <a:r>
              <a:rPr lang="en-US" sz="2800" dirty="0" smtClean="0">
                <a:solidFill>
                  <a:schemeClr val="accent4">
                    <a:lumMod val="10000"/>
                  </a:schemeClr>
                </a:solidFill>
              </a:rPr>
              <a:t>Addresses</a:t>
            </a:r>
            <a:endParaRPr lang="en-US" sz="2800" dirty="0">
              <a:solidFill>
                <a:schemeClr val="accent4">
                  <a:lumMod val="10000"/>
                </a:schemeClr>
              </a:solidFill>
            </a:endParaRPr>
          </a:p>
        </p:txBody>
      </p:sp>
    </p:spTree>
    <p:extLst>
      <p:ext uri="{BB962C8B-B14F-4D97-AF65-F5344CB8AC3E}">
        <p14:creationId xmlns:p14="http://schemas.microsoft.com/office/powerpoint/2010/main" val="24175041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Private </a:t>
            </a:r>
            <a:r>
              <a:rPr lang="en-US" dirty="0" smtClean="0">
                <a:solidFill>
                  <a:srgbClr val="FF0000"/>
                </a:solidFill>
              </a:rPr>
              <a:t>Information</a:t>
            </a:r>
            <a:endParaRPr lang="en-US" dirty="0">
              <a:solidFill>
                <a:srgbClr val="FF0000"/>
              </a:solidFill>
            </a:endParaRPr>
          </a:p>
        </p:txBody>
      </p:sp>
      <p:sp>
        <p:nvSpPr>
          <p:cNvPr id="3" name="Content Placeholder 2"/>
          <p:cNvSpPr>
            <a:spLocks noGrp="1"/>
          </p:cNvSpPr>
          <p:nvPr>
            <p:ph idx="1"/>
          </p:nvPr>
        </p:nvSpPr>
        <p:spPr/>
        <p:txBody>
          <a:bodyPr/>
          <a:lstStyle/>
          <a:p>
            <a:pPr eaLnBrk="1" hangingPunct="1">
              <a:lnSpc>
                <a:spcPct val="90000"/>
              </a:lnSpc>
              <a:buClr>
                <a:schemeClr val="tx1"/>
              </a:buClr>
              <a:buFontTx/>
              <a:buNone/>
            </a:pPr>
            <a:endParaRPr lang="en-US" sz="900" dirty="0"/>
          </a:p>
          <a:p>
            <a:pPr eaLnBrk="1" hangingPunct="1">
              <a:lnSpc>
                <a:spcPct val="90000"/>
              </a:lnSpc>
              <a:buClr>
                <a:schemeClr val="tx1"/>
              </a:buClr>
              <a:buFontTx/>
              <a:buNone/>
            </a:pPr>
            <a:r>
              <a:rPr lang="en-US" sz="2800" dirty="0" smtClean="0">
                <a:solidFill>
                  <a:schemeClr val="accent4">
                    <a:lumMod val="10000"/>
                  </a:schemeClr>
                </a:solidFill>
              </a:rPr>
              <a:t>5 ILCS 140/2(c-5) </a:t>
            </a:r>
            <a:r>
              <a:rPr lang="en-US" sz="2800" b="1" dirty="0" smtClean="0">
                <a:solidFill>
                  <a:schemeClr val="accent2">
                    <a:lumMod val="75000"/>
                  </a:schemeClr>
                </a:solidFill>
              </a:rPr>
              <a:t>Unique identifiers</a:t>
            </a:r>
            <a:r>
              <a:rPr lang="en-US" sz="2800" dirty="0" smtClean="0">
                <a:solidFill>
                  <a:schemeClr val="accent4">
                    <a:lumMod val="10000"/>
                  </a:schemeClr>
                </a:solidFill>
              </a:rPr>
              <a:t>, including: </a:t>
            </a:r>
          </a:p>
          <a:p>
            <a:pPr marL="891540" lvl="2" eaLnBrk="1" hangingPunct="1">
              <a:lnSpc>
                <a:spcPct val="90000"/>
              </a:lnSpc>
              <a:buClr>
                <a:schemeClr val="tx1"/>
              </a:buClr>
            </a:pPr>
            <a:r>
              <a:rPr lang="en-US" sz="2800" dirty="0" smtClean="0">
                <a:solidFill>
                  <a:schemeClr val="accent4">
                    <a:lumMod val="10000"/>
                  </a:schemeClr>
                </a:solidFill>
              </a:rPr>
              <a:t>Home addresses</a:t>
            </a:r>
          </a:p>
          <a:p>
            <a:pPr marL="891540" lvl="2" eaLnBrk="1" hangingPunct="1">
              <a:lnSpc>
                <a:spcPct val="90000"/>
              </a:lnSpc>
              <a:buClr>
                <a:schemeClr val="tx1"/>
              </a:buClr>
            </a:pPr>
            <a:r>
              <a:rPr lang="en-US" sz="2800" dirty="0" smtClean="0">
                <a:solidFill>
                  <a:schemeClr val="accent4">
                    <a:lumMod val="10000"/>
                  </a:schemeClr>
                </a:solidFill>
              </a:rPr>
              <a:t>Personal license plates</a:t>
            </a:r>
          </a:p>
          <a:p>
            <a:pPr marL="1120140" lvl="2" indent="-457200" eaLnBrk="1" hangingPunct="1">
              <a:lnSpc>
                <a:spcPct val="90000"/>
              </a:lnSpc>
              <a:buClr>
                <a:schemeClr val="tx1"/>
              </a:buClr>
              <a:buFont typeface="Wingdings" panose="05000000000000000000" pitchFamily="2" charset="2"/>
              <a:buChar char="Ø"/>
            </a:pPr>
            <a:r>
              <a:rPr lang="en-US" sz="2800" dirty="0" smtClean="0">
                <a:solidFill>
                  <a:schemeClr val="accent2">
                    <a:lumMod val="75000"/>
                  </a:schemeClr>
                </a:solidFill>
                <a:sym typeface="Wingdings" panose="05000000000000000000" pitchFamily="2" charset="2"/>
              </a:rPr>
              <a:t>Except when compiled without possibility of attribution to any person</a:t>
            </a:r>
            <a:endParaRPr lang="en-US" sz="2800" dirty="0">
              <a:solidFill>
                <a:schemeClr val="accent2">
                  <a:lumMod val="75000"/>
                </a:schemeClr>
              </a:solidFill>
              <a:sym typeface="Wingdings" panose="05000000000000000000" pitchFamily="2" charset="2"/>
            </a:endParaRPr>
          </a:p>
          <a:p>
            <a:pPr marL="662940" lvl="2" indent="0" eaLnBrk="1" hangingPunct="1">
              <a:lnSpc>
                <a:spcPct val="90000"/>
              </a:lnSpc>
              <a:buClr>
                <a:schemeClr val="tx1"/>
              </a:buClr>
              <a:buNone/>
            </a:pPr>
            <a:endParaRPr lang="en-US" sz="2800" b="1" dirty="0" smtClean="0">
              <a:solidFill>
                <a:schemeClr val="accent4">
                  <a:lumMod val="10000"/>
                </a:schemeClr>
              </a:solidFill>
              <a:sym typeface="Wingdings" panose="05000000000000000000" pitchFamily="2" charset="2"/>
            </a:endParaRPr>
          </a:p>
          <a:p>
            <a:pPr marL="662940" lvl="2" indent="0" eaLnBrk="1" hangingPunct="1">
              <a:lnSpc>
                <a:spcPct val="90000"/>
              </a:lnSpc>
              <a:buClr>
                <a:schemeClr val="tx1"/>
              </a:buClr>
              <a:buNone/>
            </a:pPr>
            <a:r>
              <a:rPr lang="en-US" sz="2800" b="1" dirty="0" smtClean="0">
                <a:solidFill>
                  <a:schemeClr val="accent4">
                    <a:lumMod val="10000"/>
                  </a:schemeClr>
                </a:solidFill>
              </a:rPr>
              <a:t>Other Unique identifiers</a:t>
            </a:r>
            <a:endParaRPr lang="en-US" sz="2800" dirty="0" smtClean="0">
              <a:solidFill>
                <a:schemeClr val="accent4">
                  <a:lumMod val="10000"/>
                </a:schemeClr>
              </a:solidFill>
            </a:endParaRPr>
          </a:p>
          <a:p>
            <a:pPr marL="891540" lvl="2" eaLnBrk="1" hangingPunct="1">
              <a:lnSpc>
                <a:spcPct val="90000"/>
              </a:lnSpc>
              <a:buClr>
                <a:schemeClr val="tx1"/>
              </a:buClr>
            </a:pPr>
            <a:r>
              <a:rPr lang="en-US" sz="2800" dirty="0" smtClean="0">
                <a:solidFill>
                  <a:schemeClr val="accent4">
                    <a:lumMod val="10000"/>
                  </a:schemeClr>
                </a:solidFill>
              </a:rPr>
              <a:t>Zip codes (when coupled with identifying information like name)</a:t>
            </a:r>
          </a:p>
          <a:p>
            <a:pPr marL="891540" lvl="2" eaLnBrk="1" hangingPunct="1">
              <a:lnSpc>
                <a:spcPct val="90000"/>
              </a:lnSpc>
              <a:buClr>
                <a:schemeClr val="tx1"/>
              </a:buClr>
            </a:pPr>
            <a:r>
              <a:rPr lang="en-US" sz="2800" dirty="0" smtClean="0">
                <a:solidFill>
                  <a:schemeClr val="accent4">
                    <a:lumMod val="10000"/>
                  </a:schemeClr>
                </a:solidFill>
              </a:rPr>
              <a:t>Signatures</a:t>
            </a:r>
            <a:endParaRPr lang="en-US" sz="2800" dirty="0">
              <a:solidFill>
                <a:schemeClr val="accent4">
                  <a:lumMod val="10000"/>
                </a:schemeClr>
              </a:solidFill>
            </a:endParaRPr>
          </a:p>
          <a:p>
            <a:pPr eaLnBrk="1" hangingPunct="1">
              <a:lnSpc>
                <a:spcPct val="90000"/>
              </a:lnSpc>
              <a:buClr>
                <a:schemeClr val="tx1"/>
              </a:buClr>
              <a:buFontTx/>
              <a:buNone/>
            </a:pPr>
            <a:endParaRPr lang="en-US" dirty="0"/>
          </a:p>
          <a:p>
            <a:endParaRPr lang="en-US" dirty="0"/>
          </a:p>
        </p:txBody>
      </p:sp>
    </p:spTree>
    <p:extLst>
      <p:ext uri="{BB962C8B-B14F-4D97-AF65-F5344CB8AC3E}">
        <p14:creationId xmlns:p14="http://schemas.microsoft.com/office/powerpoint/2010/main" val="5324982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8229600" cy="1143000"/>
          </a:xfrm>
        </p:spPr>
        <p:txBody>
          <a:bodyPr>
            <a:normAutofit/>
          </a:bodyPr>
          <a:lstStyle/>
          <a:p>
            <a:r>
              <a:rPr lang="en-US" dirty="0" smtClean="0">
                <a:solidFill>
                  <a:srgbClr val="FF0000"/>
                </a:solidFill>
                <a:latin typeface="Arial" pitchFamily="34" charset="0"/>
                <a:cs typeface="Arial" pitchFamily="34" charset="0"/>
              </a:rPr>
              <a:t>7(1)(c) – Personal Information</a:t>
            </a:r>
            <a:endParaRPr lang="en-US" dirty="0">
              <a:solidFill>
                <a:srgbClr val="FF0000"/>
              </a:solidFill>
              <a:latin typeface="Arial" pitchFamily="34" charset="0"/>
              <a:cs typeface="Arial" pitchFamily="34" charset="0"/>
            </a:endParaRPr>
          </a:p>
        </p:txBody>
      </p:sp>
      <p:sp>
        <p:nvSpPr>
          <p:cNvPr id="22530" name="Rectangle 3"/>
          <p:cNvSpPr>
            <a:spLocks noGrp="1" noChangeArrowheads="1"/>
          </p:cNvSpPr>
          <p:nvPr>
            <p:ph idx="1"/>
          </p:nvPr>
        </p:nvSpPr>
        <p:spPr>
          <a:xfrm>
            <a:off x="609600" y="1905000"/>
            <a:ext cx="8229600" cy="4678363"/>
          </a:xfrm>
        </p:spPr>
        <p:txBody>
          <a:bodyPr/>
          <a:lstStyle/>
          <a:p>
            <a:pPr eaLnBrk="1" hangingPunct="1">
              <a:lnSpc>
                <a:spcPct val="90000"/>
              </a:lnSpc>
              <a:buClr>
                <a:schemeClr val="tx1"/>
              </a:buClr>
              <a:buFontTx/>
              <a:buNone/>
            </a:pPr>
            <a:r>
              <a:rPr lang="en-US" sz="2800" dirty="0" smtClean="0"/>
              <a:t>		</a:t>
            </a:r>
            <a:r>
              <a:rPr lang="en-US" sz="2800" dirty="0" smtClean="0">
                <a:solidFill>
                  <a:schemeClr val="accent4">
                    <a:lumMod val="10000"/>
                  </a:schemeClr>
                </a:solidFill>
              </a:rPr>
              <a:t>E</a:t>
            </a:r>
            <a:r>
              <a:rPr lang="en-US" dirty="0" smtClean="0">
                <a:solidFill>
                  <a:schemeClr val="accent4">
                    <a:lumMod val="10000"/>
                  </a:schemeClr>
                </a:solidFill>
                <a:latin typeface="Arial" pitchFamily="34" charset="0"/>
                <a:cs typeface="Arial" pitchFamily="34" charset="0"/>
              </a:rPr>
              <a:t>xempts “[p]</a:t>
            </a:r>
            <a:r>
              <a:rPr lang="en-US" dirty="0" err="1" smtClean="0">
                <a:solidFill>
                  <a:schemeClr val="accent4">
                    <a:lumMod val="10000"/>
                  </a:schemeClr>
                </a:solidFill>
                <a:latin typeface="Arial" pitchFamily="34" charset="0"/>
                <a:cs typeface="Arial" pitchFamily="34" charset="0"/>
              </a:rPr>
              <a:t>ersonal</a:t>
            </a:r>
            <a:r>
              <a:rPr lang="en-US" dirty="0" smtClean="0">
                <a:solidFill>
                  <a:schemeClr val="accent4">
                    <a:lumMod val="10000"/>
                  </a:schemeClr>
                </a:solidFill>
                <a:latin typeface="Arial" pitchFamily="34" charset="0"/>
                <a:cs typeface="Arial" pitchFamily="34" charset="0"/>
              </a:rPr>
              <a:t> information contained within public records, the disclosure of which would constitute a </a:t>
            </a:r>
            <a:r>
              <a:rPr lang="en-US" b="1" i="1" dirty="0" smtClean="0">
                <a:solidFill>
                  <a:schemeClr val="accent2">
                    <a:lumMod val="75000"/>
                  </a:schemeClr>
                </a:solidFill>
                <a:latin typeface="Arial" pitchFamily="34" charset="0"/>
                <a:cs typeface="Arial" pitchFamily="34" charset="0"/>
              </a:rPr>
              <a:t>clearly unwarranted invasion of personal privacy</a:t>
            </a:r>
            <a:r>
              <a:rPr lang="en-US" dirty="0" smtClean="0">
                <a:solidFill>
                  <a:schemeClr val="accent4">
                    <a:lumMod val="10000"/>
                  </a:schemeClr>
                </a:solidFill>
                <a:latin typeface="Arial" pitchFamily="34" charset="0"/>
                <a:cs typeface="Arial" pitchFamily="34" charset="0"/>
              </a:rPr>
              <a:t>, unless the disclosure is consented to in writing by the individual subjects of the information[.]” </a:t>
            </a:r>
          </a:p>
          <a:p>
            <a:pPr eaLnBrk="1" hangingPunct="1">
              <a:lnSpc>
                <a:spcPct val="90000"/>
              </a:lnSpc>
              <a:buClr>
                <a:schemeClr val="tx1"/>
              </a:buClr>
              <a:buFontTx/>
              <a:buNone/>
            </a:pPr>
            <a:r>
              <a:rPr lang="en-US" dirty="0" smtClean="0">
                <a:solidFill>
                  <a:schemeClr val="accent4">
                    <a:lumMod val="10000"/>
                  </a:schemeClr>
                </a:solidFill>
                <a:latin typeface="Arial" pitchFamily="34" charset="0"/>
                <a:cs typeface="Arial" pitchFamily="34" charset="0"/>
              </a:rPr>
              <a:t>	5 ILCS 140/7(1)(c)</a:t>
            </a:r>
          </a:p>
        </p:txBody>
      </p:sp>
    </p:spTree>
    <p:extLst>
      <p:ext uri="{BB962C8B-B14F-4D97-AF65-F5344CB8AC3E}">
        <p14:creationId xmlns:p14="http://schemas.microsoft.com/office/powerpoint/2010/main" val="4283226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Personal Information, cont.</a:t>
            </a:r>
            <a:endParaRPr lang="en-US" dirty="0">
              <a:solidFill>
                <a:srgbClr val="FF0000"/>
              </a:solidFill>
            </a:endParaRPr>
          </a:p>
        </p:txBody>
      </p:sp>
      <p:sp>
        <p:nvSpPr>
          <p:cNvPr id="3" name="Content Placeholder 2"/>
          <p:cNvSpPr>
            <a:spLocks noGrp="1"/>
          </p:cNvSpPr>
          <p:nvPr>
            <p:ph idx="1"/>
          </p:nvPr>
        </p:nvSpPr>
        <p:spPr>
          <a:xfrm>
            <a:off x="457200" y="1371600"/>
            <a:ext cx="8382000" cy="4525963"/>
          </a:xfrm>
        </p:spPr>
        <p:txBody>
          <a:bodyPr/>
          <a:lstStyle/>
          <a:p>
            <a:pPr>
              <a:buNone/>
            </a:pPr>
            <a:r>
              <a:rPr lang="en-US" b="1" i="1" dirty="0" smtClean="0"/>
              <a:t> 		</a:t>
            </a:r>
            <a:r>
              <a:rPr lang="en-US" b="1" i="1" dirty="0" smtClean="0">
                <a:solidFill>
                  <a:schemeClr val="accent4">
                    <a:lumMod val="10000"/>
                  </a:schemeClr>
                </a:solidFill>
              </a:rPr>
              <a:t>“</a:t>
            </a:r>
            <a:r>
              <a:rPr lang="en-US" dirty="0" smtClean="0">
                <a:solidFill>
                  <a:schemeClr val="accent4">
                    <a:lumMod val="10000"/>
                  </a:schemeClr>
                </a:solidFill>
              </a:rPr>
              <a:t>Clearly unwarranted invasion of personal privacy” means the disclosure of information that is:</a:t>
            </a:r>
          </a:p>
          <a:p>
            <a:pPr lvl="1">
              <a:buFont typeface="Wingdings" pitchFamily="2" charset="2"/>
              <a:buChar char="Ø"/>
            </a:pPr>
            <a:r>
              <a:rPr lang="en-US" dirty="0" smtClean="0">
                <a:solidFill>
                  <a:schemeClr val="accent4">
                    <a:lumMod val="10000"/>
                  </a:schemeClr>
                </a:solidFill>
              </a:rPr>
              <a:t>Highly personal or objectionable to a reasonable person, and in which the </a:t>
            </a:r>
          </a:p>
          <a:p>
            <a:pPr lvl="1">
              <a:buFont typeface="Wingdings" pitchFamily="2" charset="2"/>
              <a:buChar char="Ø"/>
            </a:pPr>
            <a:r>
              <a:rPr lang="en-US" dirty="0" smtClean="0">
                <a:solidFill>
                  <a:schemeClr val="accent4">
                    <a:lumMod val="10000"/>
                  </a:schemeClr>
                </a:solidFill>
              </a:rPr>
              <a:t>Subject's right to privacy outweighs any legitimate public interest in obtaining the information. </a:t>
            </a:r>
            <a:endParaRPr lang="en-US" dirty="0">
              <a:solidFill>
                <a:schemeClr val="accent4">
                  <a:lumMod val="10000"/>
                </a:schemeClr>
              </a:solidFill>
            </a:endParaRPr>
          </a:p>
          <a:p>
            <a:pPr marL="457200" lvl="1" indent="0">
              <a:buNone/>
            </a:pPr>
            <a:r>
              <a:rPr lang="en-US" dirty="0" smtClean="0">
                <a:solidFill>
                  <a:schemeClr val="accent4">
                    <a:lumMod val="10000"/>
                  </a:schemeClr>
                </a:solidFill>
              </a:rPr>
              <a:t>7(1)(c) involves a fact-specific, case-by-case inquiry, balancing right to privacy with public interest.</a:t>
            </a:r>
            <a:endParaRPr lang="en-US" dirty="0">
              <a:solidFill>
                <a:schemeClr val="accent4">
                  <a:lumMod val="10000"/>
                </a:schemeClr>
              </a:solidFill>
            </a:endParaRPr>
          </a:p>
        </p:txBody>
      </p:sp>
    </p:spTree>
    <p:extLst>
      <p:ext uri="{BB962C8B-B14F-4D97-AF65-F5344CB8AC3E}">
        <p14:creationId xmlns:p14="http://schemas.microsoft.com/office/powerpoint/2010/main" val="1690448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solidFill>
                  <a:srgbClr val="FF0000"/>
                </a:solidFill>
              </a:rPr>
              <a:t>Personal Information</a:t>
            </a:r>
            <a:endParaRPr lang="en-US" dirty="0">
              <a:solidFill>
                <a:srgbClr val="FF0000"/>
              </a:solidFill>
            </a:endParaRPr>
          </a:p>
        </p:txBody>
      </p:sp>
      <p:sp>
        <p:nvSpPr>
          <p:cNvPr id="3" name="Content Placeholder 2"/>
          <p:cNvSpPr>
            <a:spLocks noGrp="1"/>
          </p:cNvSpPr>
          <p:nvPr>
            <p:ph idx="1"/>
          </p:nvPr>
        </p:nvSpPr>
        <p:spPr>
          <a:xfrm>
            <a:off x="457200" y="2057400"/>
            <a:ext cx="8229600" cy="4221164"/>
          </a:xfrm>
        </p:spPr>
        <p:txBody>
          <a:bodyPr/>
          <a:lstStyle/>
          <a:p>
            <a:pPr>
              <a:buNone/>
            </a:pPr>
            <a:r>
              <a:rPr lang="en-US" dirty="0" smtClean="0"/>
              <a:t>		</a:t>
            </a:r>
            <a:r>
              <a:rPr lang="en-US" dirty="0" smtClean="0">
                <a:solidFill>
                  <a:schemeClr val="accent4">
                    <a:lumMod val="10000"/>
                  </a:schemeClr>
                </a:solidFill>
              </a:rPr>
              <a:t>“The disclosure of information that bears on the public duties of public employees and officials </a:t>
            </a:r>
            <a:r>
              <a:rPr lang="en-US" b="1" i="1" dirty="0" smtClean="0">
                <a:solidFill>
                  <a:schemeClr val="accent2">
                    <a:lumMod val="75000"/>
                  </a:schemeClr>
                </a:solidFill>
              </a:rPr>
              <a:t>shall not</a:t>
            </a:r>
            <a:r>
              <a:rPr lang="en-US" dirty="0" smtClean="0">
                <a:solidFill>
                  <a:schemeClr val="accent2">
                    <a:lumMod val="75000"/>
                  </a:schemeClr>
                </a:solidFill>
              </a:rPr>
              <a:t> </a:t>
            </a:r>
            <a:r>
              <a:rPr lang="en-US" dirty="0" smtClean="0">
                <a:solidFill>
                  <a:schemeClr val="accent4">
                    <a:lumMod val="10000"/>
                  </a:schemeClr>
                </a:solidFill>
              </a:rPr>
              <a:t>be considered an invasion of personal privacy.” </a:t>
            </a:r>
          </a:p>
          <a:p>
            <a:pPr>
              <a:buNone/>
            </a:pPr>
            <a:r>
              <a:rPr lang="en-US" dirty="0" smtClean="0">
                <a:solidFill>
                  <a:schemeClr val="accent4">
                    <a:lumMod val="10000"/>
                  </a:schemeClr>
                </a:solidFill>
              </a:rPr>
              <a:t>	5 ILCS 140/7(1)(c)</a:t>
            </a:r>
            <a:endParaRPr lang="en-US" dirty="0">
              <a:solidFill>
                <a:schemeClr val="accent4">
                  <a:lumMod val="10000"/>
                </a:schemeClr>
              </a:solidFill>
            </a:endParaRPr>
          </a:p>
        </p:txBody>
      </p:sp>
    </p:spTree>
    <p:extLst>
      <p:ext uri="{BB962C8B-B14F-4D97-AF65-F5344CB8AC3E}">
        <p14:creationId xmlns:p14="http://schemas.microsoft.com/office/powerpoint/2010/main" val="2029159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630362"/>
          </a:xfrm>
        </p:spPr>
        <p:txBody>
          <a:bodyPr/>
          <a:lstStyle/>
          <a:p>
            <a:pPr eaLnBrk="1" hangingPunct="1"/>
            <a:r>
              <a:rPr lang="en-US" dirty="0" smtClean="0">
                <a:solidFill>
                  <a:srgbClr val="FF0000"/>
                </a:solidFill>
              </a:rPr>
              <a:t>Definition of “Public Records”</a:t>
            </a:r>
          </a:p>
        </p:txBody>
      </p:sp>
      <p:sp>
        <p:nvSpPr>
          <p:cNvPr id="6147" name="Rectangle 3"/>
          <p:cNvSpPr>
            <a:spLocks noGrp="1" noChangeArrowheads="1"/>
          </p:cNvSpPr>
          <p:nvPr>
            <p:ph idx="1"/>
          </p:nvPr>
        </p:nvSpPr>
        <p:spPr>
          <a:xfrm>
            <a:off x="457200" y="1981200"/>
            <a:ext cx="8229600" cy="3886200"/>
          </a:xfrm>
        </p:spPr>
        <p:txBody>
          <a:bodyPr/>
          <a:lstStyle/>
          <a:p>
            <a:pPr eaLnBrk="1" hangingPunct="1">
              <a:buClr>
                <a:schemeClr val="tx1"/>
              </a:buClr>
              <a:buFontTx/>
              <a:buNone/>
            </a:pPr>
            <a:r>
              <a:rPr lang="en-US" sz="2800" dirty="0" smtClean="0"/>
              <a:t>		</a:t>
            </a:r>
            <a:r>
              <a:rPr lang="en-US" sz="2800" dirty="0" smtClean="0">
                <a:solidFill>
                  <a:schemeClr val="accent4">
                    <a:lumMod val="10000"/>
                  </a:schemeClr>
                </a:solidFill>
              </a:rPr>
              <a:t>The definition of “public records” includes:</a:t>
            </a:r>
          </a:p>
          <a:p>
            <a:pPr eaLnBrk="1" hangingPunct="1">
              <a:buClr>
                <a:schemeClr val="tx1"/>
              </a:buClr>
              <a:buFontTx/>
              <a:buNone/>
            </a:pPr>
            <a:r>
              <a:rPr lang="en-US" sz="2800" dirty="0" smtClean="0">
                <a:solidFill>
                  <a:schemeClr val="accent4">
                    <a:lumMod val="10000"/>
                  </a:schemeClr>
                </a:solidFill>
              </a:rPr>
              <a:t>	“</a:t>
            </a:r>
            <a:r>
              <a:rPr lang="en-US" sz="2800" b="1" i="1" dirty="0" smtClean="0">
                <a:solidFill>
                  <a:schemeClr val="accent2">
                    <a:lumMod val="75000"/>
                  </a:schemeClr>
                </a:solidFill>
              </a:rPr>
              <a:t>[A]ll</a:t>
            </a:r>
            <a:r>
              <a:rPr lang="en-US" sz="2800" dirty="0" smtClean="0">
                <a:solidFill>
                  <a:schemeClr val="accent4">
                    <a:lumMod val="10000"/>
                  </a:schemeClr>
                </a:solidFill>
              </a:rPr>
              <a:t> * * * documentary materials </a:t>
            </a:r>
            <a:r>
              <a:rPr lang="en-US" sz="2800" b="1" i="1" dirty="0" smtClean="0">
                <a:solidFill>
                  <a:schemeClr val="accent2">
                    <a:lumMod val="75000"/>
                  </a:schemeClr>
                </a:solidFill>
              </a:rPr>
              <a:t>pertaining to the transaction of public business</a:t>
            </a:r>
            <a:r>
              <a:rPr lang="en-US" sz="2800" dirty="0" smtClean="0">
                <a:solidFill>
                  <a:schemeClr val="accent4">
                    <a:lumMod val="10000"/>
                  </a:schemeClr>
                </a:solidFill>
              </a:rPr>
              <a:t>, regardless of physical form or characteristics, having been prepared by or for, or having been or being used by, received by, </a:t>
            </a:r>
            <a:r>
              <a:rPr lang="en-US" sz="2800" b="1" i="1" dirty="0" smtClean="0">
                <a:solidFill>
                  <a:schemeClr val="accent2">
                    <a:lumMod val="75000"/>
                  </a:schemeClr>
                </a:solidFill>
              </a:rPr>
              <a:t>in the possession of, possessed or under the control</a:t>
            </a:r>
            <a:r>
              <a:rPr lang="en-US" sz="2800" dirty="0" smtClean="0">
                <a:solidFill>
                  <a:schemeClr val="accent4">
                    <a:lumMod val="10000"/>
                  </a:schemeClr>
                </a:solidFill>
              </a:rPr>
              <a:t> of any public body.”</a:t>
            </a:r>
          </a:p>
          <a:p>
            <a:pPr eaLnBrk="1" hangingPunct="1">
              <a:buClr>
                <a:schemeClr val="tx1"/>
              </a:buClr>
              <a:buFontTx/>
              <a:buNone/>
            </a:pPr>
            <a:r>
              <a:rPr lang="en-US" sz="2800" dirty="0" smtClean="0">
                <a:solidFill>
                  <a:schemeClr val="accent4">
                    <a:lumMod val="10000"/>
                  </a:schemeClr>
                </a:solidFill>
              </a:rPr>
              <a:t>	5 ILCS 140/2(c)</a:t>
            </a:r>
          </a:p>
          <a:p>
            <a:pPr eaLnBrk="1" hangingPunct="1">
              <a:buFontTx/>
              <a:buNone/>
            </a:pPr>
            <a:r>
              <a:rPr lang="en-US" sz="2400" dirty="0" smtClean="0"/>
              <a:t>	</a:t>
            </a:r>
            <a:endParaRPr lang="en-US" sz="2800" dirty="0" smtClean="0"/>
          </a:p>
        </p:txBody>
      </p:sp>
    </p:spTree>
    <p:extLst>
      <p:ext uri="{BB962C8B-B14F-4D97-AF65-F5344CB8AC3E}">
        <p14:creationId xmlns:p14="http://schemas.microsoft.com/office/powerpoint/2010/main" val="8473688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046"/>
            <a:ext cx="8229600" cy="1143000"/>
          </a:xfrm>
        </p:spPr>
        <p:txBody>
          <a:bodyPr/>
          <a:lstStyle/>
          <a:p>
            <a:r>
              <a:rPr lang="en-US" dirty="0" smtClean="0">
                <a:solidFill>
                  <a:srgbClr val="FF0000"/>
                </a:solidFill>
                <a:latin typeface="Arial" pitchFamily="34" charset="0"/>
                <a:cs typeface="Arial" pitchFamily="34" charset="0"/>
              </a:rPr>
              <a:t>Exempt Personal Information</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sz="half" idx="1"/>
          </p:nvPr>
        </p:nvSpPr>
        <p:spPr>
          <a:xfrm>
            <a:off x="25400" y="1600200"/>
            <a:ext cx="8953500" cy="4983480"/>
          </a:xfrm>
        </p:spPr>
        <p:txBody>
          <a:bodyPr>
            <a:noAutofit/>
          </a:bodyPr>
          <a:lstStyle/>
          <a:p>
            <a:pPr lvl="2"/>
            <a:r>
              <a:rPr lang="en-US" sz="2800" dirty="0" smtClean="0">
                <a:solidFill>
                  <a:schemeClr val="accent4">
                    <a:lumMod val="10000"/>
                  </a:schemeClr>
                </a:solidFill>
              </a:rPr>
              <a:t>Dates of birth</a:t>
            </a:r>
            <a:endParaRPr lang="en-US" sz="2800" dirty="0">
              <a:solidFill>
                <a:schemeClr val="accent4">
                  <a:lumMod val="10000"/>
                </a:schemeClr>
              </a:solidFill>
            </a:endParaRPr>
          </a:p>
          <a:p>
            <a:pPr lvl="2"/>
            <a:r>
              <a:rPr lang="en-US" sz="2800" dirty="0" smtClean="0">
                <a:solidFill>
                  <a:schemeClr val="accent4">
                    <a:lumMod val="10000"/>
                  </a:schemeClr>
                </a:solidFill>
              </a:rPr>
              <a:t>Victim names/identifying information</a:t>
            </a:r>
            <a:endParaRPr lang="en-US" sz="2800" dirty="0">
              <a:solidFill>
                <a:schemeClr val="accent4">
                  <a:lumMod val="10000"/>
                </a:schemeClr>
              </a:solidFill>
            </a:endParaRPr>
          </a:p>
          <a:p>
            <a:pPr lvl="2"/>
            <a:r>
              <a:rPr lang="en-US" sz="2800" dirty="0" smtClean="0">
                <a:solidFill>
                  <a:schemeClr val="accent4">
                    <a:lumMod val="10000"/>
                  </a:schemeClr>
                </a:solidFill>
              </a:rPr>
              <a:t>Race</a:t>
            </a:r>
            <a:endParaRPr lang="en-US" sz="2800" dirty="0">
              <a:solidFill>
                <a:schemeClr val="accent4">
                  <a:lumMod val="10000"/>
                </a:schemeClr>
              </a:solidFill>
            </a:endParaRPr>
          </a:p>
          <a:p>
            <a:pPr lvl="2"/>
            <a:r>
              <a:rPr lang="en-US" sz="2800" dirty="0" smtClean="0">
                <a:solidFill>
                  <a:schemeClr val="accent4">
                    <a:lumMod val="10000"/>
                  </a:schemeClr>
                </a:solidFill>
              </a:rPr>
              <a:t>Specific medical information (i.e. descriptions of specific injuries and treatment)</a:t>
            </a:r>
          </a:p>
          <a:p>
            <a:pPr lvl="2"/>
            <a:r>
              <a:rPr lang="en-US" sz="2800" dirty="0" smtClean="0">
                <a:solidFill>
                  <a:schemeClr val="accent4">
                    <a:lumMod val="10000"/>
                  </a:schemeClr>
                </a:solidFill>
                <a:latin typeface="Arial" pitchFamily="34" charset="0"/>
                <a:cs typeface="Arial" pitchFamily="34" charset="0"/>
              </a:rPr>
              <a:t>Information </a:t>
            </a:r>
            <a:r>
              <a:rPr lang="en-US" sz="2800" dirty="0" smtClean="0">
                <a:solidFill>
                  <a:schemeClr val="accent4">
                    <a:lumMod val="10000"/>
                  </a:schemeClr>
                </a:solidFill>
                <a:latin typeface="Arial" pitchFamily="34" charset="0"/>
                <a:cs typeface="Arial" pitchFamily="34" charset="0"/>
              </a:rPr>
              <a:t>related to unsuccessful candidates for employment</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26909351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7(1</a:t>
            </a:r>
            <a:r>
              <a:rPr lang="en-US" dirty="0" smtClean="0">
                <a:solidFill>
                  <a:srgbClr val="FF0000"/>
                </a:solidFill>
              </a:rPr>
              <a:t>)(c) </a:t>
            </a:r>
            <a:r>
              <a:rPr lang="en-US" u="sng" dirty="0">
                <a:solidFill>
                  <a:srgbClr val="FF0000"/>
                </a:solidFill>
              </a:rPr>
              <a:t>Not</a:t>
            </a:r>
            <a:r>
              <a:rPr lang="en-US" dirty="0">
                <a:solidFill>
                  <a:srgbClr val="FF0000"/>
                </a:solidFill>
              </a:rPr>
              <a:t> Properly Asserted</a:t>
            </a:r>
          </a:p>
        </p:txBody>
      </p:sp>
      <p:sp>
        <p:nvSpPr>
          <p:cNvPr id="3" name="Content Placeholder 2"/>
          <p:cNvSpPr>
            <a:spLocks noGrp="1"/>
          </p:cNvSpPr>
          <p:nvPr>
            <p:ph idx="1"/>
          </p:nvPr>
        </p:nvSpPr>
        <p:spPr>
          <a:xfrm>
            <a:off x="457200" y="1429361"/>
            <a:ext cx="8229600" cy="4297364"/>
          </a:xfrm>
        </p:spPr>
        <p:txBody>
          <a:bodyPr/>
          <a:lstStyle/>
          <a:p>
            <a:r>
              <a:rPr lang="en-US" sz="2800" dirty="0" smtClean="0">
                <a:solidFill>
                  <a:schemeClr val="bg1">
                    <a:lumMod val="50000"/>
                  </a:schemeClr>
                </a:solidFill>
              </a:rPr>
              <a:t>Personal information concerning requester</a:t>
            </a:r>
          </a:p>
          <a:p>
            <a:r>
              <a:rPr lang="en-US" sz="2800" dirty="0" smtClean="0">
                <a:solidFill>
                  <a:schemeClr val="bg1">
                    <a:lumMod val="50000"/>
                  </a:schemeClr>
                </a:solidFill>
              </a:rPr>
              <a:t>Identifying </a:t>
            </a:r>
            <a:r>
              <a:rPr lang="en-US" sz="2800" dirty="0">
                <a:solidFill>
                  <a:schemeClr val="bg1">
                    <a:lumMod val="50000"/>
                  </a:schemeClr>
                </a:solidFill>
              </a:rPr>
              <a:t>information of an arrestee</a:t>
            </a:r>
          </a:p>
          <a:p>
            <a:r>
              <a:rPr lang="en-US" sz="2800" dirty="0" smtClean="0">
                <a:solidFill>
                  <a:schemeClr val="bg1">
                    <a:lumMod val="50000"/>
                  </a:schemeClr>
                </a:solidFill>
              </a:rPr>
              <a:t>Names </a:t>
            </a:r>
            <a:r>
              <a:rPr lang="en-US" sz="2800" dirty="0" smtClean="0">
                <a:solidFill>
                  <a:schemeClr val="bg1">
                    <a:lumMod val="50000"/>
                  </a:schemeClr>
                </a:solidFill>
              </a:rPr>
              <a:t>of people issued a ticket, citation or notice to appear</a:t>
            </a:r>
          </a:p>
          <a:p>
            <a:r>
              <a:rPr lang="en-US" sz="2800" dirty="0">
                <a:solidFill>
                  <a:schemeClr val="bg1">
                    <a:lumMod val="50000"/>
                  </a:schemeClr>
                </a:solidFill>
              </a:rPr>
              <a:t>Resumes, CVs, certificates and other employment information </a:t>
            </a:r>
            <a:r>
              <a:rPr lang="en-US" sz="2800" dirty="0" smtClean="0">
                <a:solidFill>
                  <a:schemeClr val="bg1">
                    <a:lumMod val="50000"/>
                  </a:schemeClr>
                </a:solidFill>
              </a:rPr>
              <a:t>for public employees</a:t>
            </a:r>
          </a:p>
          <a:p>
            <a:r>
              <a:rPr lang="en-US" sz="2800" dirty="0">
                <a:solidFill>
                  <a:schemeClr val="bg1">
                    <a:lumMod val="50000"/>
                  </a:schemeClr>
                </a:solidFill>
              </a:rPr>
              <a:t>Time sheets, vacation time, accrual sheets, and amount of sick time </a:t>
            </a:r>
            <a:r>
              <a:rPr lang="en-US" sz="2800" dirty="0" smtClean="0">
                <a:solidFill>
                  <a:schemeClr val="bg1">
                    <a:lumMod val="50000"/>
                  </a:schemeClr>
                </a:solidFill>
              </a:rPr>
              <a:t>used for public employees</a:t>
            </a:r>
            <a:endParaRPr lang="en-US" sz="2800" dirty="0">
              <a:solidFill>
                <a:schemeClr val="bg1">
                  <a:lumMod val="50000"/>
                </a:schemeClr>
              </a:solidFill>
            </a:endParaRPr>
          </a:p>
          <a:p>
            <a:endParaRPr lang="en-US" sz="2800" dirty="0" smtClean="0">
              <a:solidFill>
                <a:schemeClr val="bg1">
                  <a:lumMod val="50000"/>
                </a:schemeClr>
              </a:solidFill>
            </a:endParaRPr>
          </a:p>
        </p:txBody>
      </p:sp>
    </p:spTree>
    <p:extLst>
      <p:ext uri="{BB962C8B-B14F-4D97-AF65-F5344CB8AC3E}">
        <p14:creationId xmlns:p14="http://schemas.microsoft.com/office/powerpoint/2010/main" val="42188515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8229600" cy="4526280"/>
          </a:xfrm>
        </p:spPr>
        <p:txBody>
          <a:bodyPr/>
          <a:lstStyle/>
          <a:p>
            <a:r>
              <a:rPr lang="en-US" sz="2800" dirty="0" smtClean="0">
                <a:solidFill>
                  <a:schemeClr val="accent4">
                    <a:lumMod val="10000"/>
                  </a:schemeClr>
                </a:solidFill>
              </a:rPr>
              <a:t>Allows withholding of “records in which opinions are expressed, or policies or actions are formulated”</a:t>
            </a:r>
          </a:p>
          <a:p>
            <a:r>
              <a:rPr lang="en-US" sz="2800" dirty="0" smtClean="0">
                <a:solidFill>
                  <a:schemeClr val="accent4">
                    <a:lumMod val="10000"/>
                  </a:schemeClr>
                </a:solidFill>
              </a:rPr>
              <a:t>Except when record is publicly cited by head of public body</a:t>
            </a:r>
            <a:endParaRPr lang="en-US" sz="2800" dirty="0">
              <a:solidFill>
                <a:schemeClr val="accent4">
                  <a:lumMod val="10000"/>
                </a:schemeClr>
              </a:solidFill>
            </a:endParaRPr>
          </a:p>
          <a:p>
            <a:r>
              <a:rPr lang="en-US" sz="2800" dirty="0" smtClean="0">
                <a:solidFill>
                  <a:schemeClr val="accent4">
                    <a:lumMod val="10000"/>
                  </a:schemeClr>
                </a:solidFill>
                <a:latin typeface="Arial" pitchFamily="34" charset="0"/>
                <a:cs typeface="Arial" pitchFamily="34" charset="0"/>
              </a:rPr>
              <a:t>The purpose of the deliberative process exemption is to protect the </a:t>
            </a:r>
            <a:r>
              <a:rPr lang="en-US" sz="2800" dirty="0" err="1" smtClean="0">
                <a:solidFill>
                  <a:schemeClr val="accent4">
                    <a:lumMod val="10000"/>
                  </a:schemeClr>
                </a:solidFill>
                <a:latin typeface="Arial" pitchFamily="34" charset="0"/>
                <a:cs typeface="Arial" pitchFamily="34" charset="0"/>
              </a:rPr>
              <a:t>predecisional</a:t>
            </a:r>
            <a:r>
              <a:rPr lang="en-US" sz="2800" dirty="0" smtClean="0">
                <a:solidFill>
                  <a:schemeClr val="accent4">
                    <a:lumMod val="10000"/>
                  </a:schemeClr>
                </a:solidFill>
                <a:latin typeface="Arial" pitchFamily="34" charset="0"/>
                <a:cs typeface="Arial" pitchFamily="34" charset="0"/>
              </a:rPr>
              <a:t> communications process and encourage frank and open discussion </a:t>
            </a:r>
            <a:r>
              <a:rPr lang="en-US" sz="2800" b="1" i="1" dirty="0" smtClean="0">
                <a:solidFill>
                  <a:schemeClr val="accent2">
                    <a:lumMod val="75000"/>
                  </a:schemeClr>
                </a:solidFill>
                <a:latin typeface="Arial" pitchFamily="34" charset="0"/>
                <a:cs typeface="Arial" pitchFamily="34" charset="0"/>
              </a:rPr>
              <a:t>among agency employees</a:t>
            </a:r>
            <a:r>
              <a:rPr lang="en-US" sz="2800" dirty="0" smtClean="0">
                <a:solidFill>
                  <a:schemeClr val="accent2">
                    <a:lumMod val="75000"/>
                  </a:schemeClr>
                </a:solidFill>
                <a:latin typeface="Arial" pitchFamily="34" charset="0"/>
                <a:cs typeface="Arial" pitchFamily="34" charset="0"/>
              </a:rPr>
              <a:t>.</a:t>
            </a:r>
            <a:r>
              <a:rPr lang="en-US" sz="2800" i="1" dirty="0" smtClean="0">
                <a:solidFill>
                  <a:schemeClr val="accent2">
                    <a:lumMod val="75000"/>
                  </a:schemeClr>
                </a:solidFill>
                <a:latin typeface="Arial" pitchFamily="34" charset="0"/>
                <a:cs typeface="Arial" pitchFamily="34" charset="0"/>
              </a:rPr>
              <a:t> </a:t>
            </a:r>
          </a:p>
        </p:txBody>
      </p:sp>
      <p:sp>
        <p:nvSpPr>
          <p:cNvPr id="5" name="Rectangle 2"/>
          <p:cNvSpPr>
            <a:spLocks noGrp="1" noChangeArrowheads="1"/>
          </p:cNvSpPr>
          <p:nvPr>
            <p:ph type="title"/>
          </p:nvPr>
        </p:nvSpPr>
        <p:spPr>
          <a:xfrm>
            <a:off x="152400" y="685800"/>
            <a:ext cx="8991600" cy="838200"/>
          </a:xfrm>
        </p:spPr>
        <p:txBody>
          <a:bodyPr>
            <a:noAutofit/>
          </a:bodyPr>
          <a:lstStyle/>
          <a:p>
            <a:pPr eaLnBrk="1" hangingPunct="1"/>
            <a:r>
              <a:rPr lang="en-US" sz="4800" dirty="0">
                <a:solidFill>
                  <a:srgbClr val="FF0000"/>
                </a:solidFill>
                <a:latin typeface="Arial" pitchFamily="34" charset="0"/>
                <a:cs typeface="Arial" pitchFamily="34" charset="0"/>
              </a:rPr>
              <a:t>7(1</a:t>
            </a:r>
            <a:r>
              <a:rPr lang="en-US" sz="4800" dirty="0" smtClean="0">
                <a:solidFill>
                  <a:srgbClr val="FF0000"/>
                </a:solidFill>
                <a:latin typeface="Arial" pitchFamily="34" charset="0"/>
                <a:cs typeface="Arial" pitchFamily="34" charset="0"/>
              </a:rPr>
              <a:t>)(f) </a:t>
            </a:r>
            <a:r>
              <a:rPr lang="en-US" sz="4800" dirty="0">
                <a:solidFill>
                  <a:srgbClr val="FF0000"/>
                </a:solidFill>
                <a:latin typeface="Arial" pitchFamily="34" charset="0"/>
                <a:cs typeface="Arial" pitchFamily="34" charset="0"/>
              </a:rPr>
              <a:t>– </a:t>
            </a:r>
            <a:r>
              <a:rPr lang="en-US" sz="4800" dirty="0" smtClean="0">
                <a:solidFill>
                  <a:srgbClr val="FF0000"/>
                </a:solidFill>
                <a:latin typeface="Arial" pitchFamily="34" charset="0"/>
                <a:cs typeface="Arial" pitchFamily="34" charset="0"/>
              </a:rPr>
              <a:t>Deliberative Process</a:t>
            </a:r>
            <a:endParaRPr lang="en-US" sz="4800" dirty="0" smtClean="0">
              <a:solidFill>
                <a:srgbClr val="FF0000"/>
              </a:solidFill>
            </a:endParaRPr>
          </a:p>
        </p:txBody>
      </p:sp>
    </p:spTree>
    <p:extLst>
      <p:ext uri="{BB962C8B-B14F-4D97-AF65-F5344CB8AC3E}">
        <p14:creationId xmlns:p14="http://schemas.microsoft.com/office/powerpoint/2010/main" val="26217199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7(1)(f</a:t>
            </a:r>
            <a:r>
              <a:rPr lang="en-US" dirty="0" smtClean="0">
                <a:solidFill>
                  <a:srgbClr val="FF0000"/>
                </a:solidFill>
              </a:rPr>
              <a:t>) – Scope</a:t>
            </a:r>
            <a:endParaRPr lang="en-US" dirty="0">
              <a:solidFill>
                <a:srgbClr val="FF0000"/>
              </a:solidFill>
            </a:endParaRPr>
          </a:p>
        </p:txBody>
      </p:sp>
      <p:sp>
        <p:nvSpPr>
          <p:cNvPr id="3" name="Content Placeholder 2"/>
          <p:cNvSpPr>
            <a:spLocks noGrp="1"/>
          </p:cNvSpPr>
          <p:nvPr>
            <p:ph idx="1"/>
          </p:nvPr>
        </p:nvSpPr>
        <p:spPr>
          <a:xfrm>
            <a:off x="457200" y="2133600"/>
            <a:ext cx="8229600" cy="3992564"/>
          </a:xfrm>
        </p:spPr>
        <p:txBody>
          <a:bodyPr/>
          <a:lstStyle/>
          <a:p>
            <a:pPr marL="0" indent="0">
              <a:buNone/>
            </a:pPr>
            <a:r>
              <a:rPr lang="en-US" dirty="0" smtClean="0">
                <a:solidFill>
                  <a:schemeClr val="accent4">
                    <a:lumMod val="10000"/>
                  </a:schemeClr>
                </a:solidFill>
              </a:rPr>
              <a:t>Training </a:t>
            </a:r>
            <a:r>
              <a:rPr lang="en-US" dirty="0">
                <a:solidFill>
                  <a:schemeClr val="accent4">
                    <a:lumMod val="10000"/>
                  </a:schemeClr>
                </a:solidFill>
              </a:rPr>
              <a:t>materials </a:t>
            </a:r>
            <a:r>
              <a:rPr lang="en-US" dirty="0" smtClean="0">
                <a:solidFill>
                  <a:schemeClr val="accent4">
                    <a:lumMod val="10000"/>
                  </a:schemeClr>
                </a:solidFill>
              </a:rPr>
              <a:t>presented </a:t>
            </a:r>
            <a:r>
              <a:rPr lang="en-US" dirty="0">
                <a:solidFill>
                  <a:schemeClr val="accent4">
                    <a:lumMod val="10000"/>
                  </a:schemeClr>
                </a:solidFill>
              </a:rPr>
              <a:t>to budget </a:t>
            </a:r>
            <a:r>
              <a:rPr lang="en-US" dirty="0" smtClean="0">
                <a:solidFill>
                  <a:schemeClr val="accent4">
                    <a:lumMod val="10000"/>
                  </a:schemeClr>
                </a:solidFill>
              </a:rPr>
              <a:t>analysts</a:t>
            </a:r>
            <a:r>
              <a:rPr lang="en-US" dirty="0">
                <a:solidFill>
                  <a:schemeClr val="accent4">
                    <a:lumMod val="10000"/>
                  </a:schemeClr>
                </a:solidFill>
              </a:rPr>
              <a:t> </a:t>
            </a:r>
            <a:r>
              <a:rPr lang="en-US" dirty="0" smtClean="0">
                <a:solidFill>
                  <a:schemeClr val="accent4">
                    <a:lumMod val="10000"/>
                  </a:schemeClr>
                </a:solidFill>
              </a:rPr>
              <a:t>not </a:t>
            </a:r>
            <a:r>
              <a:rPr lang="en-US" dirty="0">
                <a:solidFill>
                  <a:schemeClr val="accent4">
                    <a:lumMod val="10000"/>
                  </a:schemeClr>
                </a:solidFill>
              </a:rPr>
              <a:t>exempt under section 7(1)(f) </a:t>
            </a:r>
            <a:r>
              <a:rPr lang="en-US" dirty="0" smtClean="0">
                <a:solidFill>
                  <a:schemeClr val="accent4">
                    <a:lumMod val="10000"/>
                  </a:schemeClr>
                </a:solidFill>
              </a:rPr>
              <a:t>because they were not in </a:t>
            </a:r>
            <a:r>
              <a:rPr lang="en-US" dirty="0">
                <a:solidFill>
                  <a:schemeClr val="accent4">
                    <a:lumMod val="10000"/>
                  </a:schemeClr>
                </a:solidFill>
              </a:rPr>
              <a:t>draft format, </a:t>
            </a:r>
            <a:r>
              <a:rPr lang="en-US" dirty="0" err="1">
                <a:solidFill>
                  <a:schemeClr val="accent4">
                    <a:lumMod val="10000"/>
                  </a:schemeClr>
                </a:solidFill>
              </a:rPr>
              <a:t>predecisional</a:t>
            </a:r>
            <a:r>
              <a:rPr lang="en-US" dirty="0">
                <a:solidFill>
                  <a:schemeClr val="accent4">
                    <a:lumMod val="10000"/>
                  </a:schemeClr>
                </a:solidFill>
              </a:rPr>
              <a:t> or deliberative.</a:t>
            </a:r>
            <a:endParaRPr lang="en-US" dirty="0" smtClean="0">
              <a:solidFill>
                <a:schemeClr val="accent4">
                  <a:lumMod val="10000"/>
                </a:schemeClr>
              </a:solidFill>
            </a:endParaRPr>
          </a:p>
          <a:p>
            <a:pPr marL="0" indent="0">
              <a:buNone/>
            </a:pPr>
            <a:r>
              <a:rPr lang="en-US" i="1" dirty="0" smtClean="0">
                <a:solidFill>
                  <a:schemeClr val="accent4">
                    <a:lumMod val="10000"/>
                  </a:schemeClr>
                </a:solidFill>
              </a:rPr>
              <a:t>See</a:t>
            </a:r>
            <a:r>
              <a:rPr lang="en-US" dirty="0" smtClean="0">
                <a:solidFill>
                  <a:schemeClr val="accent4">
                    <a:lumMod val="10000"/>
                  </a:schemeClr>
                </a:solidFill>
              </a:rPr>
              <a:t> </a:t>
            </a:r>
            <a:r>
              <a:rPr lang="en-US" dirty="0">
                <a:solidFill>
                  <a:schemeClr val="accent4">
                    <a:lumMod val="10000"/>
                  </a:schemeClr>
                </a:solidFill>
              </a:rPr>
              <a:t>Ill. </a:t>
            </a:r>
            <a:r>
              <a:rPr lang="en-US" dirty="0" err="1">
                <a:solidFill>
                  <a:schemeClr val="accent4">
                    <a:lumMod val="10000"/>
                  </a:schemeClr>
                </a:solidFill>
              </a:rPr>
              <a:t>Att'y</a:t>
            </a:r>
            <a:r>
              <a:rPr lang="en-US" dirty="0">
                <a:solidFill>
                  <a:schemeClr val="accent4">
                    <a:lumMod val="10000"/>
                  </a:schemeClr>
                </a:solidFill>
              </a:rPr>
              <a:t> Gen. Pub. Acc. Op. No. </a:t>
            </a:r>
            <a:r>
              <a:rPr lang="en-US" dirty="0" smtClean="0">
                <a:solidFill>
                  <a:schemeClr val="accent4">
                    <a:lumMod val="10000"/>
                  </a:schemeClr>
                </a:solidFill>
              </a:rPr>
              <a:t>15-015</a:t>
            </a:r>
            <a:r>
              <a:rPr lang="en-US" dirty="0">
                <a:solidFill>
                  <a:schemeClr val="accent4">
                    <a:lumMod val="10000"/>
                  </a:schemeClr>
                </a:solidFill>
              </a:rPr>
              <a:t>, </a:t>
            </a:r>
            <a:r>
              <a:rPr lang="en-US" dirty="0" smtClean="0">
                <a:solidFill>
                  <a:schemeClr val="accent4">
                    <a:lumMod val="10000"/>
                  </a:schemeClr>
                </a:solidFill>
              </a:rPr>
              <a:t>issued December 29, 2015. </a:t>
            </a:r>
            <a:endParaRPr lang="en-US" dirty="0">
              <a:solidFill>
                <a:schemeClr val="accent4">
                  <a:lumMod val="10000"/>
                </a:schemeClr>
              </a:solidFill>
            </a:endParaRPr>
          </a:p>
        </p:txBody>
      </p:sp>
    </p:spTree>
    <p:extLst>
      <p:ext uri="{BB962C8B-B14F-4D97-AF65-F5344CB8AC3E}">
        <p14:creationId xmlns:p14="http://schemas.microsoft.com/office/powerpoint/2010/main" val="39481120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Trade Secrets – Section 7(1)(g)</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lumMod val="50000"/>
                  </a:schemeClr>
                </a:solidFill>
              </a:rPr>
              <a:t>Trade secrets and commercial or financial information obtained from a person or business are exempt pursuant to section 7(1)(g) if provided to the public body under a claim of confidentiality </a:t>
            </a:r>
          </a:p>
          <a:p>
            <a:r>
              <a:rPr lang="en-US" dirty="0" smtClean="0">
                <a:solidFill>
                  <a:schemeClr val="bg1">
                    <a:lumMod val="50000"/>
                  </a:schemeClr>
                </a:solidFill>
              </a:rPr>
              <a:t>But only if disclosure of the information would cause competitive harm</a:t>
            </a:r>
            <a:endParaRPr lang="en-US" dirty="0">
              <a:solidFill>
                <a:schemeClr val="bg1">
                  <a:lumMod val="50000"/>
                </a:schemeClr>
              </a:solidFill>
            </a:endParaRPr>
          </a:p>
        </p:txBody>
      </p:sp>
    </p:spTree>
    <p:extLst>
      <p:ext uri="{BB962C8B-B14F-4D97-AF65-F5344CB8AC3E}">
        <p14:creationId xmlns:p14="http://schemas.microsoft.com/office/powerpoint/2010/main" val="28137460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Pre-Award Proposals and Bids – Section 7(1)(h)</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lumMod val="50000"/>
                  </a:schemeClr>
                </a:solidFill>
              </a:rPr>
              <a:t>Proposals and bids for any contract, grant, or agreement are exempt pursuant to section 7(1)(h)</a:t>
            </a:r>
            <a:endParaRPr lang="en-US" dirty="0">
              <a:solidFill>
                <a:schemeClr val="bg1">
                  <a:lumMod val="50000"/>
                </a:schemeClr>
              </a:solidFill>
            </a:endParaRPr>
          </a:p>
          <a:p>
            <a:pPr marL="0" indent="0">
              <a:buNone/>
            </a:pPr>
            <a:endParaRPr lang="en-US" sz="800" dirty="0" smtClean="0">
              <a:solidFill>
                <a:schemeClr val="bg1">
                  <a:lumMod val="50000"/>
                </a:schemeClr>
              </a:solidFill>
            </a:endParaRPr>
          </a:p>
          <a:p>
            <a:pPr lvl="1">
              <a:buFont typeface="Arial" pitchFamily="34" charset="0"/>
              <a:buChar char="•"/>
            </a:pPr>
            <a:r>
              <a:rPr lang="en-US" dirty="0" smtClean="0">
                <a:solidFill>
                  <a:schemeClr val="bg1">
                    <a:lumMod val="50000"/>
                  </a:schemeClr>
                </a:solidFill>
              </a:rPr>
              <a:t>If disclosure would frustrate procurement or give an advantage to any person proposing to enter into a contractor agreement</a:t>
            </a:r>
          </a:p>
          <a:p>
            <a:pPr lvl="1">
              <a:buFont typeface="Arial" pitchFamily="34" charset="0"/>
              <a:buChar char="•"/>
            </a:pPr>
            <a:endParaRPr lang="en-US" sz="800" dirty="0" smtClean="0">
              <a:solidFill>
                <a:schemeClr val="bg1">
                  <a:lumMod val="50000"/>
                </a:schemeClr>
              </a:solidFill>
            </a:endParaRPr>
          </a:p>
          <a:p>
            <a:pPr lvl="1">
              <a:buFont typeface="Arial" pitchFamily="34" charset="0"/>
              <a:buChar char="•"/>
            </a:pPr>
            <a:r>
              <a:rPr lang="en-US" dirty="0" smtClean="0">
                <a:solidFill>
                  <a:schemeClr val="bg1">
                    <a:lumMod val="50000"/>
                  </a:schemeClr>
                </a:solidFill>
              </a:rPr>
              <a:t>Only until an </a:t>
            </a:r>
            <a:r>
              <a:rPr lang="en-US" b="1" i="1" dirty="0" smtClean="0">
                <a:solidFill>
                  <a:schemeClr val="bg1">
                    <a:lumMod val="50000"/>
                  </a:schemeClr>
                </a:solidFill>
              </a:rPr>
              <a:t>award or final selection</a:t>
            </a:r>
            <a:r>
              <a:rPr lang="en-US" dirty="0" smtClean="0">
                <a:solidFill>
                  <a:schemeClr val="bg1">
                    <a:lumMod val="50000"/>
                  </a:schemeClr>
                </a:solidFill>
              </a:rPr>
              <a:t> is made</a:t>
            </a:r>
            <a:endParaRPr lang="en-US" dirty="0">
              <a:solidFill>
                <a:schemeClr val="bg1">
                  <a:lumMod val="50000"/>
                </a:schemeClr>
              </a:solidFill>
            </a:endParaRPr>
          </a:p>
        </p:txBody>
      </p:sp>
    </p:spTree>
    <p:extLst>
      <p:ext uri="{BB962C8B-B14F-4D97-AF65-F5344CB8AC3E}">
        <p14:creationId xmlns:p14="http://schemas.microsoft.com/office/powerpoint/2010/main" val="21458925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r>
              <a:rPr lang="en-US" dirty="0">
                <a:solidFill>
                  <a:srgbClr val="FF0000"/>
                </a:solidFill>
                <a:latin typeface="Arial" pitchFamily="34" charset="0"/>
                <a:cs typeface="Arial" pitchFamily="34" charset="0"/>
              </a:rPr>
              <a:t>7(1</a:t>
            </a:r>
            <a:r>
              <a:rPr lang="en-US" dirty="0" smtClean="0">
                <a:solidFill>
                  <a:srgbClr val="FF0000"/>
                </a:solidFill>
                <a:latin typeface="Arial" pitchFamily="34" charset="0"/>
                <a:cs typeface="Arial" pitchFamily="34" charset="0"/>
              </a:rPr>
              <a:t>)(m) –</a:t>
            </a:r>
            <a:r>
              <a:rPr lang="en-US" dirty="0" smtClean="0">
                <a:solidFill>
                  <a:srgbClr val="FF0000"/>
                </a:solidFill>
              </a:rPr>
              <a:t>Privileged Information</a:t>
            </a:r>
            <a:endParaRPr lang="en-US" dirty="0">
              <a:solidFill>
                <a:srgbClr val="FF0000"/>
              </a:solidFill>
            </a:endParaRPr>
          </a:p>
        </p:txBody>
      </p:sp>
      <p:sp>
        <p:nvSpPr>
          <p:cNvPr id="3" name="Content Placeholder 2"/>
          <p:cNvSpPr>
            <a:spLocks noGrp="1"/>
          </p:cNvSpPr>
          <p:nvPr>
            <p:ph idx="1"/>
          </p:nvPr>
        </p:nvSpPr>
        <p:spPr>
          <a:xfrm>
            <a:off x="533400" y="2133600"/>
            <a:ext cx="8229600" cy="3840163"/>
          </a:xfrm>
        </p:spPr>
        <p:txBody>
          <a:bodyPr/>
          <a:lstStyle/>
          <a:p>
            <a:pPr marL="0" indent="0">
              <a:buNone/>
            </a:pPr>
            <a:r>
              <a:rPr lang="en-US" dirty="0" smtClean="0"/>
              <a:t>	</a:t>
            </a:r>
            <a:r>
              <a:rPr lang="en-US" dirty="0" smtClean="0">
                <a:solidFill>
                  <a:schemeClr val="accent4">
                    <a:lumMod val="10000"/>
                  </a:schemeClr>
                </a:solidFill>
              </a:rPr>
              <a:t>Communications between a public body and an attorney or auditor representing the public body that would not be subject to discovery in litigation, or are prepared in anticipation of  litigation, are exempt from disclosure under section 7(1)(m) of FOIA.</a:t>
            </a:r>
            <a:endParaRPr lang="en-US" dirty="0">
              <a:solidFill>
                <a:schemeClr val="accent4">
                  <a:lumMod val="10000"/>
                </a:schemeClr>
              </a:solidFill>
            </a:endParaRPr>
          </a:p>
        </p:txBody>
      </p:sp>
    </p:spTree>
    <p:extLst>
      <p:ext uri="{BB962C8B-B14F-4D97-AF65-F5344CB8AC3E}">
        <p14:creationId xmlns:p14="http://schemas.microsoft.com/office/powerpoint/2010/main" val="25093531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solidFill>
                  <a:srgbClr val="FF0000"/>
                </a:solidFill>
              </a:rPr>
              <a:t>7(1)(m) cont.</a:t>
            </a:r>
            <a:endParaRPr lang="en-US" dirty="0">
              <a:solidFill>
                <a:srgbClr val="FF0000"/>
              </a:solidFill>
            </a:endParaRPr>
          </a:p>
        </p:txBody>
      </p:sp>
      <p:sp>
        <p:nvSpPr>
          <p:cNvPr id="3" name="Content Placeholder 2"/>
          <p:cNvSpPr>
            <a:spLocks noGrp="1"/>
          </p:cNvSpPr>
          <p:nvPr>
            <p:ph idx="1"/>
          </p:nvPr>
        </p:nvSpPr>
        <p:spPr>
          <a:xfrm>
            <a:off x="457200" y="1371601"/>
            <a:ext cx="8229600" cy="4754564"/>
          </a:xfrm>
        </p:spPr>
        <p:txBody>
          <a:bodyPr/>
          <a:lstStyle/>
          <a:p>
            <a:pPr>
              <a:buFont typeface="Arial" panose="020B0604020202020204" pitchFamily="34" charset="0"/>
              <a:buChar char="•"/>
            </a:pPr>
            <a:r>
              <a:rPr lang="en-US" sz="2800" dirty="0" smtClean="0">
                <a:solidFill>
                  <a:schemeClr val="accent4">
                    <a:lumMod val="10000"/>
                  </a:schemeClr>
                </a:solidFill>
              </a:rPr>
              <a:t>Not all attorney/client communications are privileged.</a:t>
            </a:r>
          </a:p>
          <a:p>
            <a:pPr marL="0" indent="0">
              <a:buNone/>
            </a:pPr>
            <a:r>
              <a:rPr lang="en-US" sz="2400" dirty="0" err="1" smtClean="0">
                <a:solidFill>
                  <a:schemeClr val="accent4">
                    <a:lumMod val="10000"/>
                  </a:schemeClr>
                </a:solidFill>
              </a:rPr>
              <a:t>llinois</a:t>
            </a:r>
            <a:r>
              <a:rPr lang="en-US" sz="2400" dirty="0" smtClean="0">
                <a:solidFill>
                  <a:schemeClr val="accent4">
                    <a:lumMod val="10000"/>
                  </a:schemeClr>
                </a:solidFill>
              </a:rPr>
              <a:t> Education </a:t>
            </a:r>
            <a:r>
              <a:rPr lang="en-US" sz="2400" dirty="0" err="1" smtClean="0">
                <a:solidFill>
                  <a:schemeClr val="accent4">
                    <a:lumMod val="10000"/>
                  </a:schemeClr>
                </a:solidFill>
              </a:rPr>
              <a:t>Ass’n</a:t>
            </a:r>
            <a:r>
              <a:rPr lang="en-US" sz="2400" dirty="0" smtClean="0">
                <a:solidFill>
                  <a:schemeClr val="accent4">
                    <a:lumMod val="10000"/>
                  </a:schemeClr>
                </a:solidFill>
              </a:rPr>
              <a:t> v. Illinois State Board of Education, 204 Ill 2d 456 (2003).</a:t>
            </a:r>
          </a:p>
          <a:p>
            <a:pPr>
              <a:buFont typeface="Arial" panose="020B0604020202020204" pitchFamily="34" charset="0"/>
              <a:buChar char="•"/>
            </a:pPr>
            <a:r>
              <a:rPr lang="en-US" sz="2800" dirty="0" smtClean="0">
                <a:solidFill>
                  <a:schemeClr val="accent4">
                    <a:lumMod val="10000"/>
                  </a:schemeClr>
                </a:solidFill>
              </a:rPr>
              <a:t>Lists containing names and pay rate of outside counsel for State agencies not exempt. </a:t>
            </a:r>
          </a:p>
          <a:p>
            <a:pPr marL="0" indent="0">
              <a:buNone/>
            </a:pPr>
            <a:r>
              <a:rPr lang="en-US" sz="2400" dirty="0" smtClean="0">
                <a:solidFill>
                  <a:schemeClr val="accent4">
                    <a:lumMod val="10000"/>
                  </a:schemeClr>
                </a:solidFill>
              </a:rPr>
              <a:t>Ill. </a:t>
            </a:r>
            <a:r>
              <a:rPr lang="en-US" sz="2400" dirty="0" err="1" smtClean="0">
                <a:solidFill>
                  <a:schemeClr val="accent4">
                    <a:lumMod val="10000"/>
                  </a:schemeClr>
                </a:solidFill>
              </a:rPr>
              <a:t>Att’y</a:t>
            </a:r>
            <a:r>
              <a:rPr lang="en-US" sz="2400" dirty="0" smtClean="0">
                <a:solidFill>
                  <a:schemeClr val="accent4">
                    <a:lumMod val="10000"/>
                  </a:schemeClr>
                </a:solidFill>
              </a:rPr>
              <a:t> Gen. Pub. Acc. Op. No. 15-010, issued October 21, 2015.</a:t>
            </a:r>
          </a:p>
          <a:p>
            <a:pPr>
              <a:buFont typeface="Arial" panose="020B0604020202020204" pitchFamily="34" charset="0"/>
              <a:buChar char="•"/>
            </a:pPr>
            <a:r>
              <a:rPr lang="en-US" sz="2800" dirty="0" smtClean="0">
                <a:solidFill>
                  <a:schemeClr val="accent4">
                    <a:lumMod val="10000"/>
                  </a:schemeClr>
                </a:solidFill>
              </a:rPr>
              <a:t>Invoices for legal </a:t>
            </a:r>
            <a:r>
              <a:rPr lang="en-US" sz="2800" dirty="0">
                <a:solidFill>
                  <a:schemeClr val="accent4">
                    <a:lumMod val="10000"/>
                  </a:schemeClr>
                </a:solidFill>
              </a:rPr>
              <a:t>s</a:t>
            </a:r>
            <a:r>
              <a:rPr lang="en-US" sz="2800" dirty="0" smtClean="0">
                <a:solidFill>
                  <a:schemeClr val="accent4">
                    <a:lumMod val="10000"/>
                  </a:schemeClr>
                </a:solidFill>
              </a:rPr>
              <a:t>ervices not exempt.</a:t>
            </a:r>
          </a:p>
          <a:p>
            <a:pPr marL="0" indent="0">
              <a:buNone/>
            </a:pPr>
            <a:r>
              <a:rPr lang="en-US" sz="2400" dirty="0" smtClean="0">
                <a:solidFill>
                  <a:schemeClr val="accent4">
                    <a:lumMod val="10000"/>
                  </a:schemeClr>
                </a:solidFill>
              </a:rPr>
              <a:t>Ill. </a:t>
            </a:r>
            <a:r>
              <a:rPr lang="en-US" sz="2400" dirty="0" err="1" smtClean="0">
                <a:solidFill>
                  <a:schemeClr val="accent4">
                    <a:lumMod val="10000"/>
                  </a:schemeClr>
                </a:solidFill>
              </a:rPr>
              <a:t>Att’y</a:t>
            </a:r>
            <a:r>
              <a:rPr lang="en-US" sz="2400" dirty="0" smtClean="0">
                <a:solidFill>
                  <a:schemeClr val="accent4">
                    <a:lumMod val="10000"/>
                  </a:schemeClr>
                </a:solidFill>
              </a:rPr>
              <a:t> Gen. Pub. Acc. Op. No. 14-002. issued April 15, 2014.</a:t>
            </a:r>
          </a:p>
          <a:p>
            <a:pPr marL="0" indent="0">
              <a:buNone/>
            </a:pPr>
            <a:endParaRPr lang="en-US" sz="2400" dirty="0" smtClean="0">
              <a:solidFill>
                <a:schemeClr val="accent6">
                  <a:lumMod val="60000"/>
                  <a:lumOff val="40000"/>
                </a:schemeClr>
              </a:solidFill>
            </a:endParaRPr>
          </a:p>
          <a:p>
            <a:pPr marL="0" indent="0">
              <a:buNone/>
            </a:pPr>
            <a:endParaRPr lang="en-US" dirty="0" smtClean="0"/>
          </a:p>
          <a:p>
            <a:pPr marL="0" indent="0">
              <a:buNone/>
            </a:pPr>
            <a:endParaRPr lang="en-US" sz="2400" dirty="0">
              <a:solidFill>
                <a:schemeClr val="accent6">
                  <a:lumMod val="60000"/>
                  <a:lumOff val="40000"/>
                </a:schemeClr>
              </a:solidFill>
            </a:endParaRPr>
          </a:p>
        </p:txBody>
      </p:sp>
    </p:spTree>
    <p:extLst>
      <p:ext uri="{BB962C8B-B14F-4D97-AF65-F5344CB8AC3E}">
        <p14:creationId xmlns:p14="http://schemas.microsoft.com/office/powerpoint/2010/main" val="42383381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normAutofit/>
          </a:bodyPr>
          <a:lstStyle/>
          <a:p>
            <a:r>
              <a:rPr lang="en-US" dirty="0">
                <a:solidFill>
                  <a:srgbClr val="FF0000"/>
                </a:solidFill>
                <a:latin typeface="Arial" pitchFamily="34" charset="0"/>
                <a:cs typeface="Arial" pitchFamily="34" charset="0"/>
              </a:rPr>
              <a:t>7(1</a:t>
            </a:r>
            <a:r>
              <a:rPr lang="en-US" dirty="0" smtClean="0">
                <a:solidFill>
                  <a:srgbClr val="FF0000"/>
                </a:solidFill>
                <a:latin typeface="Arial" pitchFamily="34" charset="0"/>
                <a:cs typeface="Arial" pitchFamily="34" charset="0"/>
              </a:rPr>
              <a:t>)(n) – Disciplinary Cases</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304800" y="1828800"/>
            <a:ext cx="8534400" cy="4572317"/>
          </a:xfrm>
        </p:spPr>
        <p:txBody>
          <a:bodyPr>
            <a:normAutofit fontScale="92500" lnSpcReduction="10000"/>
          </a:bodyPr>
          <a:lstStyle/>
          <a:p>
            <a:r>
              <a:rPr lang="en-US" sz="2800" spc="100" dirty="0" smtClean="0">
                <a:solidFill>
                  <a:schemeClr val="accent4">
                    <a:lumMod val="10000"/>
                  </a:schemeClr>
                </a:solidFill>
                <a:cs typeface="Arial" pitchFamily="34" charset="0"/>
              </a:rPr>
              <a:t>Allows a public body to withhold “records relating to a public body's adjudication of employee grievances or disciplinary cases; however, this exemption shall not extend to the final outcome of cases in which discipline is imposed.”</a:t>
            </a:r>
          </a:p>
          <a:p>
            <a:r>
              <a:rPr lang="en-US" sz="2800" spc="100" dirty="0" smtClean="0">
                <a:solidFill>
                  <a:schemeClr val="accent4">
                    <a:lumMod val="10000"/>
                  </a:schemeClr>
                </a:solidFill>
                <a:cs typeface="Arial" pitchFamily="34" charset="0"/>
              </a:rPr>
              <a:t>Investigative records (police reports, citations, etc.) that do not relate to an actual adjudication are not exempt.</a:t>
            </a:r>
          </a:p>
          <a:p>
            <a:pPr>
              <a:buNone/>
            </a:pPr>
            <a:r>
              <a:rPr lang="en-US" sz="2800" i="1" spc="100" dirty="0" smtClean="0">
                <a:solidFill>
                  <a:schemeClr val="accent4">
                    <a:lumMod val="10000"/>
                  </a:schemeClr>
                </a:solidFill>
                <a:cs typeface="Arial" pitchFamily="34" charset="0"/>
              </a:rPr>
              <a:t>	</a:t>
            </a:r>
            <a:r>
              <a:rPr lang="en-US" sz="2800" i="1" dirty="0" smtClean="0">
                <a:solidFill>
                  <a:schemeClr val="accent4">
                    <a:lumMod val="10000"/>
                  </a:schemeClr>
                </a:solidFill>
              </a:rPr>
              <a:t>Peoria </a:t>
            </a:r>
            <a:r>
              <a:rPr lang="en-US" sz="2800" i="1" dirty="0">
                <a:solidFill>
                  <a:schemeClr val="accent4">
                    <a:lumMod val="10000"/>
                  </a:schemeClr>
                </a:solidFill>
              </a:rPr>
              <a:t>Journal Star v. City of Peoria</a:t>
            </a:r>
            <a:r>
              <a:rPr lang="en-US" sz="2800" dirty="0">
                <a:solidFill>
                  <a:schemeClr val="accent4">
                    <a:lumMod val="10000"/>
                  </a:schemeClr>
                </a:solidFill>
              </a:rPr>
              <a:t>, 2016 IL App (3d) </a:t>
            </a:r>
            <a:r>
              <a:rPr lang="en-US" sz="2800" dirty="0" smtClean="0">
                <a:solidFill>
                  <a:schemeClr val="accent4">
                    <a:lumMod val="10000"/>
                  </a:schemeClr>
                </a:solidFill>
              </a:rPr>
              <a:t>140838, 52 </a:t>
            </a:r>
            <a:r>
              <a:rPr lang="en-US" sz="2800" dirty="0">
                <a:solidFill>
                  <a:schemeClr val="accent4">
                    <a:lumMod val="10000"/>
                  </a:schemeClr>
                </a:solidFill>
              </a:rPr>
              <a:t>N.E.3d </a:t>
            </a:r>
            <a:r>
              <a:rPr lang="en-US" sz="2800" dirty="0" smtClean="0">
                <a:solidFill>
                  <a:schemeClr val="accent4">
                    <a:lumMod val="10000"/>
                  </a:schemeClr>
                </a:solidFill>
              </a:rPr>
              <a:t>711</a:t>
            </a:r>
            <a:r>
              <a:rPr lang="en-US" sz="2800" dirty="0">
                <a:solidFill>
                  <a:schemeClr val="accent4">
                    <a:lumMod val="10000"/>
                  </a:schemeClr>
                </a:solidFill>
              </a:rPr>
              <a:t> </a:t>
            </a:r>
            <a:r>
              <a:rPr lang="en-US" sz="2800" dirty="0" smtClean="0">
                <a:solidFill>
                  <a:schemeClr val="accent4">
                    <a:lumMod val="10000"/>
                  </a:schemeClr>
                </a:solidFill>
              </a:rPr>
              <a:t>(2016</a:t>
            </a:r>
            <a:r>
              <a:rPr lang="en-US" sz="2800" dirty="0">
                <a:solidFill>
                  <a:schemeClr val="accent4">
                    <a:lumMod val="10000"/>
                  </a:schemeClr>
                </a:solidFill>
              </a:rPr>
              <a:t>) (police department improperly withheld report of investigation of grievance that was created before any adjudication).</a:t>
            </a:r>
          </a:p>
        </p:txBody>
      </p:sp>
    </p:spTree>
    <p:extLst>
      <p:ext uri="{BB962C8B-B14F-4D97-AF65-F5344CB8AC3E}">
        <p14:creationId xmlns:p14="http://schemas.microsoft.com/office/powerpoint/2010/main" val="3389353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itchFamily="34" charset="0"/>
                <a:cs typeface="Arial" pitchFamily="34" charset="0"/>
              </a:rPr>
              <a:t>Section 7.5 – Other IL statutes</a:t>
            </a:r>
            <a:endParaRPr lang="en-US" dirty="0"/>
          </a:p>
        </p:txBody>
      </p:sp>
      <p:sp>
        <p:nvSpPr>
          <p:cNvPr id="3" name="Content Placeholder 2"/>
          <p:cNvSpPr>
            <a:spLocks noGrp="1"/>
          </p:cNvSpPr>
          <p:nvPr>
            <p:ph idx="1"/>
          </p:nvPr>
        </p:nvSpPr>
        <p:spPr/>
        <p:txBody>
          <a:bodyPr/>
          <a:lstStyle/>
          <a:p>
            <a:r>
              <a:rPr lang="en-US" dirty="0" smtClean="0">
                <a:solidFill>
                  <a:schemeClr val="accent4">
                    <a:lumMod val="10000"/>
                  </a:schemeClr>
                </a:solidFill>
              </a:rPr>
              <a:t>Section 7.5(q) – Personnel Record Review Act (exempts employee evaluations)</a:t>
            </a:r>
          </a:p>
          <a:p>
            <a:pPr marL="0" indent="0">
              <a:buNone/>
            </a:pPr>
            <a:endParaRPr lang="en-US" dirty="0" smtClean="0">
              <a:solidFill>
                <a:schemeClr val="accent4">
                  <a:lumMod val="10000"/>
                </a:schemeClr>
              </a:solidFill>
            </a:endParaRPr>
          </a:p>
        </p:txBody>
      </p:sp>
    </p:spTree>
    <p:extLst>
      <p:ext uri="{BB962C8B-B14F-4D97-AF65-F5344CB8AC3E}">
        <p14:creationId xmlns:p14="http://schemas.microsoft.com/office/powerpoint/2010/main" val="389446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1173162"/>
          </a:xfrm>
        </p:spPr>
        <p:txBody>
          <a:bodyPr/>
          <a:lstStyle/>
          <a:p>
            <a:pPr eaLnBrk="1" hangingPunct="1"/>
            <a:r>
              <a:rPr lang="en-US" dirty="0" smtClean="0">
                <a:solidFill>
                  <a:srgbClr val="FF0000"/>
                </a:solidFill>
              </a:rPr>
              <a:t>Presumption of Openness</a:t>
            </a:r>
          </a:p>
        </p:txBody>
      </p:sp>
      <p:sp>
        <p:nvSpPr>
          <p:cNvPr id="9219" name="Rectangle 3"/>
          <p:cNvSpPr>
            <a:spLocks noGrp="1" noChangeArrowheads="1"/>
          </p:cNvSpPr>
          <p:nvPr>
            <p:ph idx="1"/>
          </p:nvPr>
        </p:nvSpPr>
        <p:spPr>
          <a:xfrm>
            <a:off x="457200" y="1600200"/>
            <a:ext cx="8229600" cy="4724400"/>
          </a:xfrm>
        </p:spPr>
        <p:txBody>
          <a:bodyPr/>
          <a:lstStyle/>
          <a:p>
            <a:pPr eaLnBrk="1" hangingPunct="1">
              <a:lnSpc>
                <a:spcPct val="90000"/>
              </a:lnSpc>
              <a:buClr>
                <a:schemeClr val="tx1"/>
              </a:buClr>
              <a:buFontTx/>
              <a:buNone/>
            </a:pPr>
            <a:r>
              <a:rPr lang="en-US" sz="2800" dirty="0" smtClean="0"/>
              <a:t>		</a:t>
            </a:r>
            <a:r>
              <a:rPr lang="en-US" sz="2800" dirty="0" smtClean="0">
                <a:solidFill>
                  <a:schemeClr val="accent4">
                    <a:lumMod val="10000"/>
                  </a:schemeClr>
                </a:solidFill>
              </a:rPr>
              <a:t>Under FOIA, there is a presumption that all public records are </a:t>
            </a:r>
            <a:r>
              <a:rPr lang="en-US" sz="2800" b="1" i="1" dirty="0" smtClean="0">
                <a:solidFill>
                  <a:schemeClr val="accent2">
                    <a:lumMod val="75000"/>
                  </a:schemeClr>
                </a:solidFill>
              </a:rPr>
              <a:t>open to inspection or copying</a:t>
            </a:r>
            <a:r>
              <a:rPr lang="en-US" sz="2800" dirty="0" smtClean="0">
                <a:solidFill>
                  <a:schemeClr val="accent4">
                    <a:lumMod val="10000"/>
                  </a:schemeClr>
                </a:solidFill>
              </a:rPr>
              <a:t>:</a:t>
            </a:r>
          </a:p>
          <a:p>
            <a:pPr eaLnBrk="1" hangingPunct="1">
              <a:lnSpc>
                <a:spcPct val="90000"/>
              </a:lnSpc>
              <a:buClr>
                <a:schemeClr val="tx1"/>
              </a:buClr>
              <a:buFontTx/>
              <a:buNone/>
            </a:pPr>
            <a:endParaRPr lang="en-US" sz="2800" dirty="0" smtClean="0">
              <a:solidFill>
                <a:schemeClr val="accent4">
                  <a:lumMod val="10000"/>
                </a:schemeClr>
              </a:solidFill>
            </a:endParaRPr>
          </a:p>
          <a:p>
            <a:pPr eaLnBrk="1" hangingPunct="1">
              <a:lnSpc>
                <a:spcPct val="90000"/>
              </a:lnSpc>
              <a:buClr>
                <a:schemeClr val="tx1"/>
              </a:buClr>
              <a:buFontTx/>
              <a:buNone/>
            </a:pPr>
            <a:r>
              <a:rPr lang="en-US" sz="2800" dirty="0" smtClean="0">
                <a:solidFill>
                  <a:schemeClr val="accent4">
                    <a:lumMod val="10000"/>
                  </a:schemeClr>
                </a:solidFill>
              </a:rPr>
              <a:t>		“Presumption. All records in the custody or possession of a public body are presumed to be open to inspection or copying. Any public body that asserts that a record is exempt from disclosure has the burden of proving by </a:t>
            </a:r>
            <a:r>
              <a:rPr lang="en-US" sz="2800" b="1" i="1" dirty="0" smtClean="0">
                <a:solidFill>
                  <a:schemeClr val="accent2">
                    <a:lumMod val="75000"/>
                  </a:schemeClr>
                </a:solidFill>
              </a:rPr>
              <a:t>clear and convincing evidence</a:t>
            </a:r>
            <a:r>
              <a:rPr lang="en-US" sz="2800" dirty="0" smtClean="0">
                <a:solidFill>
                  <a:schemeClr val="accent2">
                    <a:lumMod val="75000"/>
                  </a:schemeClr>
                </a:solidFill>
              </a:rPr>
              <a:t> </a:t>
            </a:r>
            <a:r>
              <a:rPr lang="en-US" sz="2800" dirty="0" smtClean="0">
                <a:solidFill>
                  <a:schemeClr val="accent4">
                    <a:lumMod val="10000"/>
                  </a:schemeClr>
                </a:solidFill>
              </a:rPr>
              <a:t>that it is exempt.” </a:t>
            </a:r>
          </a:p>
          <a:p>
            <a:pPr eaLnBrk="1" hangingPunct="1">
              <a:lnSpc>
                <a:spcPct val="90000"/>
              </a:lnSpc>
              <a:buClr>
                <a:schemeClr val="tx1"/>
              </a:buClr>
              <a:buFontTx/>
              <a:buNone/>
            </a:pPr>
            <a:r>
              <a:rPr lang="en-US" sz="2800" dirty="0" smtClean="0">
                <a:solidFill>
                  <a:schemeClr val="accent4">
                    <a:lumMod val="10000"/>
                  </a:schemeClr>
                </a:solidFill>
              </a:rPr>
              <a:t>	5 ILCS 140/1.2 (added by 2010 amendments)</a:t>
            </a:r>
          </a:p>
        </p:txBody>
      </p:sp>
    </p:spTree>
    <p:extLst>
      <p:ext uri="{BB962C8B-B14F-4D97-AF65-F5344CB8AC3E}">
        <p14:creationId xmlns:p14="http://schemas.microsoft.com/office/powerpoint/2010/main" val="37358046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30362"/>
          </a:xfrm>
        </p:spPr>
        <p:txBody>
          <a:bodyPr/>
          <a:lstStyle/>
          <a:p>
            <a:r>
              <a:rPr lang="en-US" dirty="0" smtClean="0">
                <a:solidFill>
                  <a:srgbClr val="FF0000"/>
                </a:solidFill>
              </a:rPr>
              <a:t>Special Types of </a:t>
            </a:r>
            <a:br>
              <a:rPr lang="en-US" dirty="0" smtClean="0">
                <a:solidFill>
                  <a:srgbClr val="FF0000"/>
                </a:solidFill>
              </a:rPr>
            </a:br>
            <a:r>
              <a:rPr lang="en-US" dirty="0" smtClean="0">
                <a:solidFill>
                  <a:srgbClr val="FF0000"/>
                </a:solidFill>
              </a:rPr>
              <a:t>Requesters and Requests</a:t>
            </a:r>
            <a:endParaRPr lang="en-US" dirty="0">
              <a:solidFill>
                <a:srgbClr val="FF0000"/>
              </a:solidFill>
            </a:endParaRPr>
          </a:p>
        </p:txBody>
      </p:sp>
      <p:sp>
        <p:nvSpPr>
          <p:cNvPr id="3" name="Content Placeholder 2"/>
          <p:cNvSpPr>
            <a:spLocks noGrp="1"/>
          </p:cNvSpPr>
          <p:nvPr>
            <p:ph idx="1"/>
          </p:nvPr>
        </p:nvSpPr>
        <p:spPr>
          <a:xfrm>
            <a:off x="2057400" y="2438400"/>
            <a:ext cx="6629400" cy="4068764"/>
          </a:xfrm>
        </p:spPr>
        <p:txBody>
          <a:bodyPr/>
          <a:lstStyle/>
          <a:p>
            <a:r>
              <a:rPr lang="en-US" sz="4400" dirty="0" smtClean="0">
                <a:solidFill>
                  <a:schemeClr val="accent4">
                    <a:lumMod val="10000"/>
                  </a:schemeClr>
                </a:solidFill>
              </a:rPr>
              <a:t>Commercial</a:t>
            </a:r>
          </a:p>
          <a:p>
            <a:endParaRPr lang="en-US" sz="800" dirty="0" smtClean="0">
              <a:solidFill>
                <a:schemeClr val="accent4">
                  <a:lumMod val="10000"/>
                </a:schemeClr>
              </a:solidFill>
            </a:endParaRPr>
          </a:p>
          <a:p>
            <a:r>
              <a:rPr lang="en-US" sz="4400" dirty="0" smtClean="0">
                <a:solidFill>
                  <a:schemeClr val="accent4">
                    <a:lumMod val="10000"/>
                  </a:schemeClr>
                </a:solidFill>
              </a:rPr>
              <a:t>Recurrent</a:t>
            </a:r>
          </a:p>
          <a:p>
            <a:endParaRPr lang="en-US" sz="800" dirty="0" smtClean="0">
              <a:solidFill>
                <a:schemeClr val="accent4">
                  <a:lumMod val="10000"/>
                </a:schemeClr>
              </a:solidFill>
            </a:endParaRPr>
          </a:p>
          <a:p>
            <a:r>
              <a:rPr lang="en-US" sz="4400" dirty="0" smtClean="0">
                <a:solidFill>
                  <a:schemeClr val="accent4">
                    <a:lumMod val="10000"/>
                  </a:schemeClr>
                </a:solidFill>
              </a:rPr>
              <a:t>Voluminous</a:t>
            </a:r>
            <a:endParaRPr lang="en-US" sz="4400" dirty="0">
              <a:solidFill>
                <a:schemeClr val="accent4">
                  <a:lumMod val="10000"/>
                </a:schemeClr>
              </a:solidFill>
            </a:endParaRPr>
          </a:p>
        </p:txBody>
      </p:sp>
    </p:spTree>
    <p:extLst>
      <p:ext uri="{BB962C8B-B14F-4D97-AF65-F5344CB8AC3E}">
        <p14:creationId xmlns:p14="http://schemas.microsoft.com/office/powerpoint/2010/main" val="5316447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ctrTitle"/>
          </p:nvPr>
        </p:nvSpPr>
        <p:spPr>
          <a:xfrm>
            <a:off x="685800" y="457200"/>
            <a:ext cx="7772400" cy="1828800"/>
          </a:xfrm>
        </p:spPr>
        <p:txBody>
          <a:bodyPr/>
          <a:lstStyle/>
          <a:p>
            <a:pPr eaLnBrk="1" hangingPunct="1"/>
            <a:r>
              <a:rPr lang="en-US" dirty="0" smtClean="0">
                <a:solidFill>
                  <a:srgbClr val="FF0000"/>
                </a:solidFill>
              </a:rPr>
              <a:t>Commercial Purpose Requests</a:t>
            </a:r>
          </a:p>
        </p:txBody>
      </p:sp>
      <p:sp>
        <p:nvSpPr>
          <p:cNvPr id="27651" name="Rectangle 3"/>
          <p:cNvSpPr>
            <a:spLocks noGrp="1" noChangeArrowheads="1"/>
          </p:cNvSpPr>
          <p:nvPr>
            <p:ph type="subTitle" idx="1"/>
          </p:nvPr>
        </p:nvSpPr>
        <p:spPr>
          <a:xfrm>
            <a:off x="609600" y="1600200"/>
            <a:ext cx="8153400" cy="4572000"/>
          </a:xfrm>
        </p:spPr>
        <p:txBody>
          <a:bodyPr/>
          <a:lstStyle/>
          <a:p>
            <a:pPr algn="l" eaLnBrk="1" hangingPunct="1">
              <a:buClr>
                <a:schemeClr val="tx1"/>
              </a:buClr>
            </a:pPr>
            <a:r>
              <a:rPr lang="en-US" sz="2800" dirty="0" smtClean="0"/>
              <a:t>	</a:t>
            </a:r>
          </a:p>
          <a:p>
            <a:pPr algn="l" eaLnBrk="1" hangingPunct="1">
              <a:buClr>
                <a:schemeClr val="tx1"/>
              </a:buClr>
            </a:pPr>
            <a:r>
              <a:rPr lang="en-US" sz="2800" dirty="0"/>
              <a:t>	</a:t>
            </a:r>
            <a:r>
              <a:rPr lang="en-US" sz="2800" dirty="0" smtClean="0">
                <a:solidFill>
                  <a:schemeClr val="accent4">
                    <a:lumMod val="10000"/>
                  </a:schemeClr>
                </a:solidFill>
              </a:rPr>
              <a:t>“’Commercial purpose’ means the use of any part of a public record or records, or information derived from public records, in any form for sale, resale, or solicitation or advertisement for sales or services.”  </a:t>
            </a:r>
          </a:p>
          <a:p>
            <a:pPr algn="l" eaLnBrk="1" hangingPunct="1">
              <a:buClr>
                <a:schemeClr val="tx1"/>
              </a:buClr>
            </a:pPr>
            <a:r>
              <a:rPr lang="en-US" sz="2800" dirty="0" smtClean="0">
                <a:solidFill>
                  <a:schemeClr val="accent4">
                    <a:lumMod val="10000"/>
                  </a:schemeClr>
                </a:solidFill>
              </a:rPr>
              <a:t>5 ILCS 140/2(c-10)</a:t>
            </a:r>
          </a:p>
          <a:p>
            <a:pPr algn="l" eaLnBrk="1" hangingPunct="1">
              <a:buClr>
                <a:schemeClr val="tx1"/>
              </a:buClr>
            </a:pPr>
            <a:r>
              <a:rPr lang="en-US" sz="2800" dirty="0" smtClean="0">
                <a:solidFill>
                  <a:schemeClr val="accent2">
                    <a:lumMod val="75000"/>
                  </a:schemeClr>
                </a:solidFill>
              </a:rPr>
              <a:t>Must respond within </a:t>
            </a:r>
            <a:r>
              <a:rPr lang="en-US" sz="2800" b="1" dirty="0" smtClean="0">
                <a:solidFill>
                  <a:schemeClr val="accent2">
                    <a:lumMod val="75000"/>
                  </a:schemeClr>
                </a:solidFill>
              </a:rPr>
              <a:t>21</a:t>
            </a:r>
            <a:r>
              <a:rPr lang="en-US" sz="2800" dirty="0" smtClean="0">
                <a:solidFill>
                  <a:schemeClr val="accent2">
                    <a:lumMod val="75000"/>
                  </a:schemeClr>
                </a:solidFill>
              </a:rPr>
              <a:t> working days after receipt</a:t>
            </a:r>
            <a:r>
              <a:rPr lang="en-US" sz="2800" dirty="0" smtClean="0">
                <a:solidFill>
                  <a:schemeClr val="accent6">
                    <a:lumMod val="60000"/>
                    <a:lumOff val="40000"/>
                  </a:schemeClr>
                </a:solidFill>
              </a:rPr>
              <a:t>.</a:t>
            </a:r>
          </a:p>
        </p:txBody>
      </p:sp>
    </p:spTree>
    <p:extLst>
      <p:ext uri="{BB962C8B-B14F-4D97-AF65-F5344CB8AC3E}">
        <p14:creationId xmlns:p14="http://schemas.microsoft.com/office/powerpoint/2010/main" val="18413098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Recurrent Requester</a:t>
            </a:r>
          </a:p>
        </p:txBody>
      </p:sp>
      <p:sp>
        <p:nvSpPr>
          <p:cNvPr id="37890" name="Content Placeholder 2"/>
          <p:cNvSpPr>
            <a:spLocks noGrp="1"/>
          </p:cNvSpPr>
          <p:nvPr>
            <p:ph idx="1"/>
          </p:nvPr>
        </p:nvSpPr>
        <p:spPr>
          <a:xfrm>
            <a:off x="533400" y="1371600"/>
            <a:ext cx="8229600" cy="4525963"/>
          </a:xfrm>
        </p:spPr>
        <p:txBody>
          <a:bodyPr/>
          <a:lstStyle/>
          <a:p>
            <a:pPr>
              <a:buFontTx/>
              <a:buNone/>
            </a:pPr>
            <a:r>
              <a:rPr lang="en-US" sz="2800" dirty="0"/>
              <a:t>	</a:t>
            </a:r>
            <a:r>
              <a:rPr lang="en-US" b="1" dirty="0">
                <a:solidFill>
                  <a:schemeClr val="accent4">
                    <a:lumMod val="10000"/>
                  </a:schemeClr>
                </a:solidFill>
              </a:rPr>
              <a:t>	</a:t>
            </a:r>
            <a:r>
              <a:rPr lang="en-US" sz="2800" dirty="0" smtClean="0">
                <a:solidFill>
                  <a:schemeClr val="accent4">
                    <a:lumMod val="10000"/>
                  </a:schemeClr>
                </a:solidFill>
              </a:rPr>
              <a:t>A person who, in the 12 months immediately preceding the request, has submitted to the same public body:</a:t>
            </a:r>
          </a:p>
          <a:p>
            <a:pPr>
              <a:buFontTx/>
              <a:buNone/>
            </a:pPr>
            <a:r>
              <a:rPr lang="en-US" sz="2800" dirty="0" smtClean="0">
                <a:solidFill>
                  <a:schemeClr val="accent4">
                    <a:lumMod val="10000"/>
                  </a:schemeClr>
                </a:solidFill>
              </a:rPr>
              <a:t>	(i)  	a minimum of 50 requests for records, </a:t>
            </a:r>
          </a:p>
          <a:p>
            <a:pPr>
              <a:buFontTx/>
              <a:buNone/>
            </a:pPr>
            <a:r>
              <a:rPr lang="en-US" sz="2800" dirty="0" smtClean="0">
                <a:solidFill>
                  <a:schemeClr val="accent4">
                    <a:lumMod val="10000"/>
                  </a:schemeClr>
                </a:solidFill>
              </a:rPr>
              <a:t>	(ii) 	a minimum of 15 requests for records within 	a 30-day period, </a:t>
            </a:r>
          </a:p>
          <a:p>
            <a:pPr>
              <a:buFontTx/>
              <a:buNone/>
            </a:pPr>
            <a:r>
              <a:rPr lang="en-US" sz="2800" dirty="0" smtClean="0">
                <a:solidFill>
                  <a:schemeClr val="accent4">
                    <a:lumMod val="10000"/>
                  </a:schemeClr>
                </a:solidFill>
              </a:rPr>
              <a:t>	(iii) a minimum of 7 requests for records within a 	7-day period.  5 ILCS 140/2(g)</a:t>
            </a:r>
          </a:p>
          <a:p>
            <a:pPr>
              <a:buFontTx/>
              <a:buNone/>
            </a:pPr>
            <a:r>
              <a:rPr lang="en-US" sz="2800" dirty="0" smtClean="0">
                <a:solidFill>
                  <a:schemeClr val="accent4">
                    <a:lumMod val="10000"/>
                  </a:schemeClr>
                </a:solidFill>
              </a:rPr>
              <a:t>	</a:t>
            </a:r>
            <a:r>
              <a:rPr lang="en-US" sz="2800" b="1" dirty="0" smtClean="0">
                <a:solidFill>
                  <a:schemeClr val="accent4">
                    <a:lumMod val="10000"/>
                  </a:schemeClr>
                </a:solidFill>
              </a:rPr>
              <a:t>News media and non-profit, scientific, or academic organizations are generally excluded.</a:t>
            </a:r>
            <a:endParaRPr lang="en-US" dirty="0" smtClean="0">
              <a:solidFill>
                <a:schemeClr val="accent4">
                  <a:lumMod val="10000"/>
                </a:schemeClr>
              </a:solidFill>
            </a:endParaRPr>
          </a:p>
        </p:txBody>
      </p:sp>
    </p:spTree>
    <p:extLst>
      <p:ext uri="{BB962C8B-B14F-4D97-AF65-F5344CB8AC3E}">
        <p14:creationId xmlns:p14="http://schemas.microsoft.com/office/powerpoint/2010/main" val="15159181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Voluminous Request - Definition</a:t>
            </a:r>
            <a:endParaRPr lang="en-US" dirty="0">
              <a:solidFill>
                <a:srgbClr val="FF0000"/>
              </a:solidFill>
            </a:endParaRPr>
          </a:p>
        </p:txBody>
      </p:sp>
      <p:sp>
        <p:nvSpPr>
          <p:cNvPr id="3" name="Content Placeholder 2"/>
          <p:cNvSpPr>
            <a:spLocks noGrp="1"/>
          </p:cNvSpPr>
          <p:nvPr>
            <p:ph idx="1"/>
          </p:nvPr>
        </p:nvSpPr>
        <p:spPr>
          <a:xfrm>
            <a:off x="457200" y="1219200"/>
            <a:ext cx="8229600" cy="4983164"/>
          </a:xfrm>
        </p:spPr>
        <p:txBody>
          <a:bodyPr/>
          <a:lstStyle/>
          <a:p>
            <a:pPr marL="0" indent="0">
              <a:buNone/>
            </a:pPr>
            <a:r>
              <a:rPr lang="en-US" sz="2400" dirty="0" smtClean="0">
                <a:solidFill>
                  <a:schemeClr val="accent6">
                    <a:lumMod val="60000"/>
                    <a:lumOff val="40000"/>
                  </a:schemeClr>
                </a:solidFill>
              </a:rPr>
              <a:t>	</a:t>
            </a:r>
            <a:r>
              <a:rPr lang="en-US" sz="2400" dirty="0" smtClean="0">
                <a:solidFill>
                  <a:schemeClr val="accent4">
                    <a:lumMod val="10000"/>
                  </a:schemeClr>
                </a:solidFill>
              </a:rPr>
              <a:t>Section </a:t>
            </a:r>
            <a:r>
              <a:rPr lang="en-US" sz="2400" dirty="0">
                <a:solidFill>
                  <a:schemeClr val="accent4">
                    <a:lumMod val="10000"/>
                  </a:schemeClr>
                </a:solidFill>
              </a:rPr>
              <a:t>2(h) of FOIA:</a:t>
            </a:r>
          </a:p>
          <a:p>
            <a:pPr marL="0" indent="0">
              <a:buNone/>
            </a:pPr>
            <a:r>
              <a:rPr lang="en-US" sz="2000" dirty="0">
                <a:solidFill>
                  <a:schemeClr val="accent4">
                    <a:lumMod val="10000"/>
                  </a:schemeClr>
                </a:solidFill>
              </a:rPr>
              <a:t> </a:t>
            </a:r>
            <a:r>
              <a:rPr lang="en-US" sz="2400" dirty="0" smtClean="0">
                <a:solidFill>
                  <a:schemeClr val="accent4">
                    <a:lumMod val="10000"/>
                  </a:schemeClr>
                </a:solidFill>
              </a:rPr>
              <a:t>"</a:t>
            </a:r>
            <a:r>
              <a:rPr lang="en-US" sz="2400" dirty="0">
                <a:solidFill>
                  <a:schemeClr val="accent4">
                    <a:lumMod val="10000"/>
                  </a:schemeClr>
                </a:solidFill>
              </a:rPr>
              <a:t>Voluminous request" means a request that: </a:t>
            </a:r>
          </a:p>
          <a:p>
            <a:pPr marL="971550" lvl="1" indent="-514350">
              <a:buAutoNum type="romanLcParenBoth"/>
            </a:pPr>
            <a:r>
              <a:rPr lang="en-US" sz="2400" dirty="0" smtClean="0">
                <a:solidFill>
                  <a:schemeClr val="accent4">
                    <a:lumMod val="10000"/>
                  </a:schemeClr>
                </a:solidFill>
              </a:rPr>
              <a:t>includes </a:t>
            </a:r>
            <a:r>
              <a:rPr lang="en-US" sz="2400" dirty="0">
                <a:solidFill>
                  <a:schemeClr val="accent4">
                    <a:lumMod val="10000"/>
                  </a:schemeClr>
                </a:solidFill>
              </a:rPr>
              <a:t>more than 5 individual requests for more </a:t>
            </a:r>
            <a:r>
              <a:rPr lang="en-US" sz="2400" dirty="0" smtClean="0">
                <a:solidFill>
                  <a:schemeClr val="accent4">
                    <a:lumMod val="10000"/>
                  </a:schemeClr>
                </a:solidFill>
              </a:rPr>
              <a:t>than </a:t>
            </a:r>
            <a:r>
              <a:rPr lang="en-US" sz="2400" dirty="0">
                <a:solidFill>
                  <a:schemeClr val="accent4">
                    <a:lumMod val="10000"/>
                  </a:schemeClr>
                </a:solidFill>
              </a:rPr>
              <a:t>5 different categories of records or a </a:t>
            </a:r>
            <a:r>
              <a:rPr lang="en-US" sz="2400" dirty="0" smtClean="0">
                <a:solidFill>
                  <a:schemeClr val="accent4">
                    <a:lumMod val="10000"/>
                  </a:schemeClr>
                </a:solidFill>
              </a:rPr>
              <a:t>combination </a:t>
            </a:r>
            <a:r>
              <a:rPr lang="en-US" sz="2400" dirty="0">
                <a:solidFill>
                  <a:schemeClr val="accent4">
                    <a:lumMod val="10000"/>
                  </a:schemeClr>
                </a:solidFill>
              </a:rPr>
              <a:t>of individual requests that total requests </a:t>
            </a:r>
            <a:r>
              <a:rPr lang="en-US" sz="2400" dirty="0" smtClean="0">
                <a:solidFill>
                  <a:schemeClr val="accent4">
                    <a:lumMod val="10000"/>
                  </a:schemeClr>
                </a:solidFill>
              </a:rPr>
              <a:t>for </a:t>
            </a:r>
            <a:r>
              <a:rPr lang="en-US" sz="2400" dirty="0">
                <a:solidFill>
                  <a:schemeClr val="accent4">
                    <a:lumMod val="10000"/>
                  </a:schemeClr>
                </a:solidFill>
              </a:rPr>
              <a:t>more than 5 different categories of records in a </a:t>
            </a:r>
            <a:r>
              <a:rPr lang="en-US" sz="2400" dirty="0" smtClean="0">
                <a:solidFill>
                  <a:schemeClr val="accent4">
                    <a:lumMod val="10000"/>
                  </a:schemeClr>
                </a:solidFill>
              </a:rPr>
              <a:t>period </a:t>
            </a:r>
            <a:r>
              <a:rPr lang="en-US" sz="2400" dirty="0">
                <a:solidFill>
                  <a:schemeClr val="accent4">
                    <a:lumMod val="10000"/>
                  </a:schemeClr>
                </a:solidFill>
              </a:rPr>
              <a:t>of 20 business days; or </a:t>
            </a:r>
          </a:p>
          <a:p>
            <a:pPr marL="971550" lvl="1" indent="-514350">
              <a:buAutoNum type="romanLcParenBoth"/>
            </a:pPr>
            <a:r>
              <a:rPr lang="en-US" sz="2400" dirty="0" smtClean="0">
                <a:solidFill>
                  <a:schemeClr val="accent4">
                    <a:lumMod val="10000"/>
                  </a:schemeClr>
                </a:solidFill>
              </a:rPr>
              <a:t>requires </a:t>
            </a:r>
            <a:r>
              <a:rPr lang="en-US" sz="2400" dirty="0">
                <a:solidFill>
                  <a:schemeClr val="accent4">
                    <a:lumMod val="10000"/>
                  </a:schemeClr>
                </a:solidFill>
              </a:rPr>
              <a:t>the compilation of more than 500 letter or </a:t>
            </a:r>
            <a:r>
              <a:rPr lang="en-US" sz="2400" dirty="0" smtClean="0">
                <a:solidFill>
                  <a:schemeClr val="accent4">
                    <a:lumMod val="10000"/>
                  </a:schemeClr>
                </a:solidFill>
              </a:rPr>
              <a:t>           legal-sized </a:t>
            </a:r>
            <a:r>
              <a:rPr lang="en-US" sz="2400" dirty="0">
                <a:solidFill>
                  <a:schemeClr val="accent4">
                    <a:lumMod val="10000"/>
                  </a:schemeClr>
                </a:solidFill>
              </a:rPr>
              <a:t>pages of public records unless a single requested record exceeds 500 pages. "Single requested record" may include, but is not limited to, one report, form, e-mail, letter, memorandum, book, map, microfilm, tape, or recording.  </a:t>
            </a:r>
          </a:p>
          <a:p>
            <a:pPr marL="0" indent="0">
              <a:buNone/>
            </a:pPr>
            <a:r>
              <a:rPr lang="en-US" sz="2000" dirty="0"/>
              <a:t>  </a:t>
            </a:r>
          </a:p>
        </p:txBody>
      </p:sp>
    </p:spTree>
    <p:extLst>
      <p:ext uri="{BB962C8B-B14F-4D97-AF65-F5344CB8AC3E}">
        <p14:creationId xmlns:p14="http://schemas.microsoft.com/office/powerpoint/2010/main" val="39157846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04800"/>
            <a:ext cx="9144000" cy="1143000"/>
          </a:xfrm>
        </p:spPr>
        <p:txBody>
          <a:bodyPr>
            <a:normAutofit fontScale="90000"/>
          </a:bodyPr>
          <a:lstStyle/>
          <a:p>
            <a:r>
              <a:rPr lang="en-US" dirty="0" smtClean="0">
                <a:solidFill>
                  <a:srgbClr val="FF0000"/>
                </a:solidFill>
                <a:latin typeface="Arial" pitchFamily="34" charset="0"/>
                <a:cs typeface="Arial" pitchFamily="34" charset="0"/>
              </a:rPr>
              <a:t>Review of FOIA Denials –</a:t>
            </a:r>
            <a:br>
              <a:rPr lang="en-US" dirty="0" smtClean="0">
                <a:solidFill>
                  <a:srgbClr val="FF0000"/>
                </a:solidFill>
                <a:latin typeface="Arial" pitchFamily="34" charset="0"/>
                <a:cs typeface="Arial" pitchFamily="34" charset="0"/>
              </a:rPr>
            </a:br>
            <a:r>
              <a:rPr lang="en-US" dirty="0" smtClean="0">
                <a:solidFill>
                  <a:srgbClr val="FF0000"/>
                </a:solidFill>
                <a:latin typeface="Arial" pitchFamily="34" charset="0"/>
                <a:cs typeface="Arial" pitchFamily="34" charset="0"/>
              </a:rPr>
              <a:t>Request for Review</a:t>
            </a:r>
            <a:endParaRPr lang="en-US" dirty="0">
              <a:solidFill>
                <a:srgbClr val="FF0000"/>
              </a:solidFill>
            </a:endParaRPr>
          </a:p>
        </p:txBody>
      </p:sp>
      <p:sp>
        <p:nvSpPr>
          <p:cNvPr id="3" name="Content Placeholder 2"/>
          <p:cNvSpPr>
            <a:spLocks noGrp="1"/>
          </p:cNvSpPr>
          <p:nvPr>
            <p:ph idx="4294967295"/>
          </p:nvPr>
        </p:nvSpPr>
        <p:spPr>
          <a:xfrm>
            <a:off x="381000" y="1558140"/>
            <a:ext cx="8229600" cy="4525963"/>
          </a:xfrm>
        </p:spPr>
        <p:txBody>
          <a:bodyPr>
            <a:normAutofit fontScale="25000" lnSpcReduction="20000"/>
          </a:bodyPr>
          <a:lstStyle/>
          <a:p>
            <a:pPr>
              <a:lnSpc>
                <a:spcPct val="120000"/>
              </a:lnSpc>
              <a:buNone/>
            </a:pPr>
            <a:r>
              <a:rPr lang="en-US" sz="4400" spc="100" dirty="0" smtClean="0">
                <a:latin typeface="Arial" pitchFamily="34" charset="0"/>
                <a:cs typeface="Arial" pitchFamily="34" charset="0"/>
              </a:rPr>
              <a:t>  		</a:t>
            </a:r>
            <a:r>
              <a:rPr lang="en-US" sz="11200" spc="100" dirty="0" smtClean="0">
                <a:solidFill>
                  <a:schemeClr val="accent4">
                    <a:lumMod val="10000"/>
                  </a:schemeClr>
                </a:solidFill>
                <a:latin typeface="Arial" pitchFamily="34" charset="0"/>
                <a:cs typeface="Arial" pitchFamily="34" charset="0"/>
              </a:rPr>
              <a:t>A Request for Review must be filed with the Public Access Counselor “not later than 60 days after the date of the final denial.”</a:t>
            </a:r>
          </a:p>
          <a:p>
            <a:pPr>
              <a:lnSpc>
                <a:spcPct val="120000"/>
              </a:lnSpc>
              <a:buNone/>
            </a:pPr>
            <a:endParaRPr lang="en-US" sz="11200" spc="100" dirty="0">
              <a:solidFill>
                <a:schemeClr val="accent4">
                  <a:lumMod val="10000"/>
                </a:schemeClr>
              </a:solidFill>
              <a:latin typeface="Arial" pitchFamily="34" charset="0"/>
              <a:cs typeface="Arial" pitchFamily="34" charset="0"/>
            </a:endParaRPr>
          </a:p>
          <a:p>
            <a:pPr>
              <a:lnSpc>
                <a:spcPct val="120000"/>
              </a:lnSpc>
              <a:buNone/>
            </a:pPr>
            <a:r>
              <a:rPr lang="en-US" sz="11200" spc="100" dirty="0" smtClean="0">
                <a:solidFill>
                  <a:schemeClr val="accent4">
                    <a:lumMod val="10000"/>
                  </a:schemeClr>
                </a:solidFill>
                <a:latin typeface="Arial" pitchFamily="34" charset="0"/>
                <a:cs typeface="Arial" pitchFamily="34" charset="0"/>
              </a:rPr>
              <a:t>	The request must be in writing, signed by the requester and include:</a:t>
            </a:r>
          </a:p>
          <a:p>
            <a:pPr>
              <a:lnSpc>
                <a:spcPct val="120000"/>
              </a:lnSpc>
              <a:buNone/>
            </a:pPr>
            <a:r>
              <a:rPr lang="en-US" sz="11200" spc="100" dirty="0">
                <a:solidFill>
                  <a:schemeClr val="accent4">
                    <a:lumMod val="10000"/>
                  </a:schemeClr>
                </a:solidFill>
                <a:latin typeface="Arial" pitchFamily="34" charset="0"/>
                <a:cs typeface="Arial" pitchFamily="34" charset="0"/>
              </a:rPr>
              <a:t>	</a:t>
            </a:r>
            <a:r>
              <a:rPr lang="en-US" sz="11200" spc="100" dirty="0" smtClean="0">
                <a:solidFill>
                  <a:schemeClr val="accent4">
                    <a:lumMod val="10000"/>
                  </a:schemeClr>
                </a:solidFill>
                <a:latin typeface="Arial" pitchFamily="34" charset="0"/>
                <a:cs typeface="Arial" pitchFamily="34" charset="0"/>
              </a:rPr>
              <a:t>	1) a copy of the request for records, and</a:t>
            </a:r>
          </a:p>
          <a:p>
            <a:pPr>
              <a:lnSpc>
                <a:spcPct val="120000"/>
              </a:lnSpc>
              <a:buNone/>
            </a:pPr>
            <a:r>
              <a:rPr lang="en-US" sz="11200" spc="100" dirty="0">
                <a:solidFill>
                  <a:schemeClr val="accent4">
                    <a:lumMod val="10000"/>
                  </a:schemeClr>
                </a:solidFill>
                <a:latin typeface="Arial" pitchFamily="34" charset="0"/>
                <a:cs typeface="Arial" pitchFamily="34" charset="0"/>
              </a:rPr>
              <a:t>	</a:t>
            </a:r>
            <a:r>
              <a:rPr lang="en-US" sz="11200" spc="100" dirty="0" smtClean="0">
                <a:solidFill>
                  <a:schemeClr val="accent4">
                    <a:lumMod val="10000"/>
                  </a:schemeClr>
                </a:solidFill>
                <a:latin typeface="Arial" pitchFamily="34" charset="0"/>
                <a:cs typeface="Arial" pitchFamily="34" charset="0"/>
              </a:rPr>
              <a:t>	2) any responses from the public body</a:t>
            </a:r>
          </a:p>
          <a:p>
            <a:pPr>
              <a:lnSpc>
                <a:spcPct val="120000"/>
              </a:lnSpc>
              <a:buNone/>
            </a:pPr>
            <a:endParaRPr lang="en-US" sz="11200" spc="100" dirty="0">
              <a:solidFill>
                <a:schemeClr val="accent4">
                  <a:lumMod val="10000"/>
                </a:schemeClr>
              </a:solidFill>
              <a:latin typeface="Arial" pitchFamily="34" charset="0"/>
              <a:cs typeface="Arial" pitchFamily="34" charset="0"/>
            </a:endParaRPr>
          </a:p>
          <a:p>
            <a:pPr>
              <a:buNone/>
            </a:pPr>
            <a:r>
              <a:rPr lang="en-US" sz="11200" dirty="0" smtClean="0">
                <a:solidFill>
                  <a:schemeClr val="accent4">
                    <a:lumMod val="10000"/>
                  </a:schemeClr>
                </a:solidFill>
                <a:latin typeface="Arial" pitchFamily="34" charset="0"/>
                <a:cs typeface="Arial" pitchFamily="34" charset="0"/>
              </a:rPr>
              <a:t>		5 </a:t>
            </a:r>
            <a:r>
              <a:rPr lang="en-US" sz="11200" dirty="0">
                <a:solidFill>
                  <a:schemeClr val="accent4">
                    <a:lumMod val="10000"/>
                  </a:schemeClr>
                </a:solidFill>
                <a:latin typeface="Arial" pitchFamily="34" charset="0"/>
                <a:cs typeface="Arial" pitchFamily="34" charset="0"/>
              </a:rPr>
              <a:t>ILCS 140/9.5(a</a:t>
            </a:r>
            <a:r>
              <a:rPr lang="en-US" sz="11200" dirty="0" smtClean="0">
                <a:solidFill>
                  <a:schemeClr val="accent4">
                    <a:lumMod val="10000"/>
                  </a:schemeClr>
                </a:solidFill>
                <a:latin typeface="Arial" pitchFamily="34" charset="0"/>
                <a:cs typeface="Arial" pitchFamily="34" charset="0"/>
              </a:rPr>
              <a:t>)</a:t>
            </a:r>
            <a:endParaRPr lang="en-US" sz="11200" dirty="0">
              <a:solidFill>
                <a:schemeClr val="accent4">
                  <a:lumMod val="10000"/>
                </a:schemeClr>
              </a:solidFill>
              <a:latin typeface="Arial" pitchFamily="34" charset="0"/>
              <a:cs typeface="Arial" pitchFamily="34" charset="0"/>
            </a:endParaRPr>
          </a:p>
          <a:p>
            <a:pPr>
              <a:buNone/>
            </a:pPr>
            <a:endParaRPr lang="en-US" sz="11200" spc="100" dirty="0" smtClean="0">
              <a:latin typeface="Arial" pitchFamily="34" charset="0"/>
              <a:cs typeface="Arial" pitchFamily="34" charset="0"/>
            </a:endParaRPr>
          </a:p>
          <a:p>
            <a:pPr>
              <a:buNone/>
            </a:pPr>
            <a:endParaRPr lang="en-US" sz="11200" spc="100" dirty="0">
              <a:latin typeface="Arial" pitchFamily="34" charset="0"/>
              <a:cs typeface="Arial" pitchFamily="34" charset="0"/>
            </a:endParaRPr>
          </a:p>
          <a:p>
            <a:pPr>
              <a:buNone/>
            </a:pPr>
            <a:endParaRPr lang="en-US" sz="11200" spc="100" dirty="0" smtClean="0">
              <a:latin typeface="Arial" pitchFamily="34" charset="0"/>
              <a:cs typeface="Arial" pitchFamily="34" charset="0"/>
            </a:endParaRPr>
          </a:p>
          <a:p>
            <a:pPr>
              <a:buNone/>
            </a:pPr>
            <a:endParaRPr lang="en-US" sz="11200" spc="100" dirty="0" smtClean="0">
              <a:latin typeface="Arial" pitchFamily="34" charset="0"/>
              <a:cs typeface="Arial" pitchFamily="34" charset="0"/>
            </a:endParaRPr>
          </a:p>
          <a:p>
            <a:pPr>
              <a:buNone/>
            </a:pPr>
            <a:r>
              <a:rPr lang="en-US" sz="11200" spc="100" dirty="0" smtClean="0">
                <a:latin typeface="Arial" pitchFamily="34" charset="0"/>
                <a:cs typeface="Arial" pitchFamily="34" charset="0"/>
              </a:rPr>
              <a:t>    </a:t>
            </a:r>
            <a:r>
              <a:rPr lang="en-US" sz="11200" dirty="0" smtClean="0">
                <a:latin typeface="Arial" pitchFamily="34" charset="0"/>
                <a:cs typeface="Arial" pitchFamily="34" charset="0"/>
              </a:rPr>
              <a:t>	</a:t>
            </a:r>
            <a:endParaRPr lang="en-US" sz="11200" spc="100" dirty="0" smtClean="0">
              <a:latin typeface="Arial" pitchFamily="34" charset="0"/>
              <a:cs typeface="Arial" pitchFamily="34" charset="0"/>
            </a:endParaRPr>
          </a:p>
          <a:p>
            <a:pPr>
              <a:buNone/>
            </a:pPr>
            <a:r>
              <a:rPr lang="en-US" sz="11200" spc="100" dirty="0" smtClean="0">
                <a:latin typeface="Arial" pitchFamily="34" charset="0"/>
                <a:cs typeface="Arial" pitchFamily="34" charset="0"/>
              </a:rPr>
              <a:t>    </a:t>
            </a:r>
            <a:endParaRPr lang="en-US" sz="11200" dirty="0"/>
          </a:p>
        </p:txBody>
      </p:sp>
    </p:spTree>
    <p:extLst>
      <p:ext uri="{BB962C8B-B14F-4D97-AF65-F5344CB8AC3E}">
        <p14:creationId xmlns:p14="http://schemas.microsoft.com/office/powerpoint/2010/main" val="3556583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Requests for Review</a:t>
            </a:r>
            <a:endParaRPr lang="en-US" dirty="0">
              <a:solidFill>
                <a:srgbClr val="FF0000"/>
              </a:solidFill>
            </a:endParaRPr>
          </a:p>
        </p:txBody>
      </p:sp>
      <p:sp>
        <p:nvSpPr>
          <p:cNvPr id="3" name="Content Placeholder 2"/>
          <p:cNvSpPr>
            <a:spLocks noGrp="1"/>
          </p:cNvSpPr>
          <p:nvPr>
            <p:ph idx="1"/>
          </p:nvPr>
        </p:nvSpPr>
        <p:spPr>
          <a:xfrm>
            <a:off x="914400" y="1828800"/>
            <a:ext cx="7848600" cy="4525963"/>
          </a:xfrm>
        </p:spPr>
        <p:txBody>
          <a:bodyPr/>
          <a:lstStyle/>
          <a:p>
            <a:pPr marL="0" indent="0">
              <a:buNone/>
            </a:pPr>
            <a:r>
              <a:rPr lang="en-US" dirty="0" smtClean="0"/>
              <a:t>	</a:t>
            </a:r>
            <a:r>
              <a:rPr lang="en-US" dirty="0" smtClean="0">
                <a:solidFill>
                  <a:schemeClr val="accent4">
                    <a:lumMod val="10000"/>
                  </a:schemeClr>
                </a:solidFill>
              </a:rPr>
              <a:t>“A person whose request to inspect or copy a public record is denied by a public body, </a:t>
            </a:r>
            <a:r>
              <a:rPr lang="en-US" i="1" dirty="0" smtClean="0">
                <a:solidFill>
                  <a:schemeClr val="accent2">
                    <a:lumMod val="75000"/>
                  </a:schemeClr>
                </a:solidFill>
              </a:rPr>
              <a:t>except the General Assembly and committees, commissions, and agencies thereof</a:t>
            </a:r>
            <a:r>
              <a:rPr lang="en-US" i="1" dirty="0" smtClean="0">
                <a:solidFill>
                  <a:schemeClr val="accent4">
                    <a:lumMod val="10000"/>
                  </a:schemeClr>
                </a:solidFill>
              </a:rPr>
              <a:t>, </a:t>
            </a:r>
            <a:r>
              <a:rPr lang="en-US" dirty="0" smtClean="0">
                <a:solidFill>
                  <a:schemeClr val="accent4">
                    <a:lumMod val="10000"/>
                  </a:schemeClr>
                </a:solidFill>
              </a:rPr>
              <a:t>may file a request for review with the Public Access Counselor [.]” </a:t>
            </a:r>
          </a:p>
          <a:p>
            <a:pPr marL="0" indent="0">
              <a:buNone/>
            </a:pPr>
            <a:r>
              <a:rPr lang="en-US" sz="2800" dirty="0" smtClean="0">
                <a:solidFill>
                  <a:schemeClr val="accent4">
                    <a:lumMod val="10000"/>
                  </a:schemeClr>
                </a:solidFill>
              </a:rPr>
              <a:t>5 ILCS 140/9.5</a:t>
            </a:r>
            <a:endParaRPr lang="en-US" sz="2800" dirty="0">
              <a:solidFill>
                <a:schemeClr val="accent4">
                  <a:lumMod val="10000"/>
                </a:schemeClr>
              </a:solidFill>
            </a:endParaRPr>
          </a:p>
        </p:txBody>
      </p:sp>
    </p:spTree>
    <p:extLst>
      <p:ext uri="{BB962C8B-B14F-4D97-AF65-F5344CB8AC3E}">
        <p14:creationId xmlns:p14="http://schemas.microsoft.com/office/powerpoint/2010/main" val="24722680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solidFill>
                  <a:srgbClr val="FF0000"/>
                </a:solidFill>
              </a:rPr>
              <a:t>PAC Review Process</a:t>
            </a:r>
            <a:endParaRPr lang="en-US" dirty="0">
              <a:solidFill>
                <a:srgbClr val="FF0000"/>
              </a:solidFill>
            </a:endParaRPr>
          </a:p>
        </p:txBody>
      </p:sp>
      <p:sp>
        <p:nvSpPr>
          <p:cNvPr id="3" name="Content Placeholder 2"/>
          <p:cNvSpPr>
            <a:spLocks noGrp="1"/>
          </p:cNvSpPr>
          <p:nvPr>
            <p:ph idx="1"/>
          </p:nvPr>
        </p:nvSpPr>
        <p:spPr>
          <a:xfrm>
            <a:off x="533400" y="1676400"/>
            <a:ext cx="8153400" cy="4449764"/>
          </a:xfrm>
        </p:spPr>
        <p:txBody>
          <a:bodyPr/>
          <a:lstStyle/>
          <a:p>
            <a:r>
              <a:rPr lang="en-US" dirty="0" smtClean="0">
                <a:solidFill>
                  <a:schemeClr val="accent4">
                    <a:lumMod val="10000"/>
                  </a:schemeClr>
                </a:solidFill>
              </a:rPr>
              <a:t>Determine whether further action is warranted.</a:t>
            </a:r>
          </a:p>
          <a:p>
            <a:r>
              <a:rPr lang="en-US" dirty="0" smtClean="0">
                <a:solidFill>
                  <a:schemeClr val="accent4">
                    <a:lumMod val="10000"/>
                  </a:schemeClr>
                </a:solidFill>
              </a:rPr>
              <a:t>If unfounded, advise public body and requester, no further action.</a:t>
            </a:r>
          </a:p>
          <a:p>
            <a:r>
              <a:rPr lang="en-US" dirty="0" smtClean="0">
                <a:solidFill>
                  <a:schemeClr val="accent4">
                    <a:lumMod val="10000"/>
                  </a:schemeClr>
                </a:solidFill>
              </a:rPr>
              <a:t>Otherwise, send to public body and request records and response; requester has opportunity to reply.</a:t>
            </a:r>
          </a:p>
          <a:p>
            <a:r>
              <a:rPr lang="en-US" dirty="0" smtClean="0">
                <a:solidFill>
                  <a:schemeClr val="accent4">
                    <a:lumMod val="10000"/>
                  </a:schemeClr>
                </a:solidFill>
              </a:rPr>
              <a:t>Follow up with additional questions as necessary.</a:t>
            </a:r>
            <a:endParaRPr lang="en-US" dirty="0">
              <a:solidFill>
                <a:schemeClr val="accent4">
                  <a:lumMod val="10000"/>
                </a:schemeClr>
              </a:solidFill>
            </a:endParaRPr>
          </a:p>
        </p:txBody>
      </p:sp>
    </p:spTree>
    <p:extLst>
      <p:ext uri="{BB962C8B-B14F-4D97-AF65-F5344CB8AC3E}">
        <p14:creationId xmlns:p14="http://schemas.microsoft.com/office/powerpoint/2010/main" val="20587628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Resolution of Requests for Review</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solidFill>
                  <a:schemeClr val="accent4">
                    <a:lumMod val="10000"/>
                  </a:schemeClr>
                </a:solidFill>
              </a:rPr>
              <a:t>The Public Access Counselor may:</a:t>
            </a:r>
            <a:endParaRPr lang="en-US" sz="800" dirty="0" smtClean="0">
              <a:solidFill>
                <a:schemeClr val="accent4">
                  <a:lumMod val="10000"/>
                </a:schemeClr>
              </a:solidFill>
            </a:endParaRPr>
          </a:p>
          <a:p>
            <a:pPr marL="0" indent="0">
              <a:buNone/>
            </a:pPr>
            <a:r>
              <a:rPr lang="en-US" sz="800" dirty="0" smtClean="0">
                <a:solidFill>
                  <a:schemeClr val="accent4">
                    <a:lumMod val="10000"/>
                  </a:schemeClr>
                </a:solidFill>
              </a:rPr>
              <a:t>	</a:t>
            </a:r>
          </a:p>
          <a:p>
            <a:r>
              <a:rPr lang="en-US" sz="2800" dirty="0" smtClean="0">
                <a:solidFill>
                  <a:schemeClr val="accent4">
                    <a:lumMod val="10000"/>
                  </a:schemeClr>
                </a:solidFill>
              </a:rPr>
              <a:t>Issue a binding opinion, which is subject to 	administrative review under section 11.5 of 	FOIA, or</a:t>
            </a:r>
          </a:p>
          <a:p>
            <a:endParaRPr lang="en-US" sz="800" dirty="0" smtClean="0">
              <a:solidFill>
                <a:schemeClr val="accent4">
                  <a:lumMod val="10000"/>
                </a:schemeClr>
              </a:solidFill>
            </a:endParaRPr>
          </a:p>
          <a:p>
            <a:r>
              <a:rPr lang="en-US" sz="2800" dirty="0" smtClean="0">
                <a:solidFill>
                  <a:schemeClr val="accent4">
                    <a:lumMod val="10000"/>
                  </a:schemeClr>
                </a:solidFill>
              </a:rPr>
              <a:t>Resolve a request for review by mediation or 	by a means other than the issuance of a 	binding opinion.  5 ILCS 140/9.5(f)</a:t>
            </a:r>
          </a:p>
          <a:p>
            <a:endParaRPr lang="en-US" sz="800" dirty="0" smtClean="0">
              <a:solidFill>
                <a:schemeClr val="accent4">
                  <a:lumMod val="10000"/>
                </a:schemeClr>
              </a:solidFill>
            </a:endParaRPr>
          </a:p>
          <a:p>
            <a:r>
              <a:rPr lang="en-US" sz="2800" dirty="0" smtClean="0">
                <a:solidFill>
                  <a:schemeClr val="accent4">
                    <a:lumMod val="10000"/>
                  </a:schemeClr>
                </a:solidFill>
              </a:rPr>
              <a:t>Other means – determination letter.</a:t>
            </a:r>
            <a:endParaRPr lang="en-US" sz="2800" dirty="0">
              <a:solidFill>
                <a:schemeClr val="accent4">
                  <a:lumMod val="10000"/>
                </a:schemeClr>
              </a:solidFill>
            </a:endParaRPr>
          </a:p>
        </p:txBody>
      </p:sp>
    </p:spTree>
    <p:extLst>
      <p:ext uri="{BB962C8B-B14F-4D97-AF65-F5344CB8AC3E}">
        <p14:creationId xmlns:p14="http://schemas.microsoft.com/office/powerpoint/2010/main" val="198920126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solidFill>
                  <a:srgbClr val="FF0000"/>
                </a:solidFill>
              </a:rPr>
              <a:t>Judicial Review</a:t>
            </a:r>
            <a:endParaRPr lang="en-US" dirty="0">
              <a:solidFill>
                <a:srgbClr val="FF0000"/>
              </a:solidFill>
            </a:endParaRPr>
          </a:p>
        </p:txBody>
      </p:sp>
      <p:sp>
        <p:nvSpPr>
          <p:cNvPr id="3" name="Content Placeholder 2"/>
          <p:cNvSpPr>
            <a:spLocks noGrp="1"/>
          </p:cNvSpPr>
          <p:nvPr>
            <p:ph idx="1"/>
          </p:nvPr>
        </p:nvSpPr>
        <p:spPr>
          <a:xfrm>
            <a:off x="533400" y="1295400"/>
            <a:ext cx="8305800" cy="4800600"/>
          </a:xfrm>
        </p:spPr>
        <p:txBody>
          <a:bodyPr/>
          <a:lstStyle/>
          <a:p>
            <a:pPr marL="0" indent="0">
              <a:buNone/>
            </a:pPr>
            <a:r>
              <a:rPr lang="en-US" sz="2800" dirty="0" smtClean="0"/>
              <a:t>	</a:t>
            </a:r>
            <a:r>
              <a:rPr lang="en-US" sz="2800" dirty="0" smtClean="0">
                <a:solidFill>
                  <a:schemeClr val="accent4">
                    <a:lumMod val="10000"/>
                  </a:schemeClr>
                </a:solidFill>
              </a:rPr>
              <a:t>Any person denied access to inspect or copy any public record by a public body may file suit for injunctive or declaratory relief.</a:t>
            </a:r>
          </a:p>
          <a:p>
            <a:pPr marL="0" indent="0">
              <a:buNone/>
            </a:pPr>
            <a:r>
              <a:rPr lang="en-US" sz="2800" dirty="0" smtClean="0">
                <a:solidFill>
                  <a:schemeClr val="accent4">
                    <a:lumMod val="10000"/>
                  </a:schemeClr>
                </a:solidFill>
              </a:rPr>
              <a:t>5 ILCS 140/11(a)</a:t>
            </a:r>
          </a:p>
          <a:p>
            <a:pPr marL="0" indent="0">
              <a:buNone/>
            </a:pPr>
            <a:endParaRPr lang="en-US" dirty="0">
              <a:solidFill>
                <a:schemeClr val="accent4">
                  <a:lumMod val="10000"/>
                </a:schemeClr>
              </a:solidFill>
            </a:endParaRPr>
          </a:p>
          <a:p>
            <a:pPr marL="0" indent="0">
              <a:buNone/>
            </a:pPr>
            <a:r>
              <a:rPr lang="en-US" sz="2800" dirty="0" smtClean="0">
                <a:solidFill>
                  <a:schemeClr val="accent4">
                    <a:lumMod val="10000"/>
                  </a:schemeClr>
                </a:solidFill>
              </a:rPr>
              <a:t>	If the requester files suit under section 11 * * * the Public Access Counselor shall take no further action with respect to the request for review and shall so notify the public body.</a:t>
            </a:r>
          </a:p>
          <a:p>
            <a:pPr marL="0" indent="0">
              <a:buNone/>
            </a:pPr>
            <a:r>
              <a:rPr lang="en-US" sz="2800" dirty="0" smtClean="0">
                <a:solidFill>
                  <a:schemeClr val="accent4">
                    <a:lumMod val="10000"/>
                  </a:schemeClr>
                </a:solidFill>
              </a:rPr>
              <a:t>5 ILCS 140/9.5(g)</a:t>
            </a:r>
          </a:p>
          <a:p>
            <a:endParaRPr lang="en-US" dirty="0">
              <a:solidFill>
                <a:schemeClr val="accent6">
                  <a:lumMod val="60000"/>
                  <a:lumOff val="40000"/>
                </a:schemeClr>
              </a:solidFill>
            </a:endParaRPr>
          </a:p>
        </p:txBody>
      </p:sp>
    </p:spTree>
    <p:extLst>
      <p:ext uri="{BB962C8B-B14F-4D97-AF65-F5344CB8AC3E}">
        <p14:creationId xmlns:p14="http://schemas.microsoft.com/office/powerpoint/2010/main" val="198453105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l="2315" r="2315"/>
          <a:stretch>
            <a:fillRect/>
          </a:stretch>
        </p:blipFill>
        <p:spPr>
          <a:xfrm>
            <a:off x="152400" y="76200"/>
            <a:ext cx="8839200" cy="6629400"/>
          </a:xfrm>
        </p:spPr>
      </p:pic>
    </p:spTree>
    <p:extLst>
      <p:ext uri="{BB962C8B-B14F-4D97-AF65-F5344CB8AC3E}">
        <p14:creationId xmlns:p14="http://schemas.microsoft.com/office/powerpoint/2010/main" val="811403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47800"/>
          </a:xfrm>
        </p:spPr>
        <p:txBody>
          <a:bodyPr/>
          <a:lstStyle/>
          <a:p>
            <a:r>
              <a:rPr lang="en-US" dirty="0" smtClean="0">
                <a:solidFill>
                  <a:srgbClr val="FF0000"/>
                </a:solidFill>
              </a:rPr>
              <a:t>What is Clear and Convincing?</a:t>
            </a:r>
            <a:endParaRPr lang="en-US" dirty="0">
              <a:solidFill>
                <a:srgbClr val="FF0000"/>
              </a:solidFill>
            </a:endParaRPr>
          </a:p>
        </p:txBody>
      </p:sp>
      <p:sp>
        <p:nvSpPr>
          <p:cNvPr id="3" name="Content Placeholder 2"/>
          <p:cNvSpPr>
            <a:spLocks noGrp="1"/>
          </p:cNvSpPr>
          <p:nvPr>
            <p:ph idx="1"/>
          </p:nvPr>
        </p:nvSpPr>
        <p:spPr>
          <a:xfrm>
            <a:off x="533400" y="2133600"/>
            <a:ext cx="8077200" cy="4114800"/>
          </a:xfrm>
        </p:spPr>
        <p:txBody>
          <a:bodyPr>
            <a:normAutofit fontScale="92500" lnSpcReduction="20000"/>
          </a:bodyPr>
          <a:lstStyle/>
          <a:p>
            <a:pPr marL="0" indent="0">
              <a:buNone/>
            </a:pPr>
            <a:r>
              <a:rPr lang="en-US" sz="3500" dirty="0" smtClean="0"/>
              <a:t>	</a:t>
            </a:r>
            <a:r>
              <a:rPr lang="en-US" sz="3500" dirty="0" smtClean="0">
                <a:solidFill>
                  <a:schemeClr val="accent4">
                    <a:lumMod val="10000"/>
                  </a:schemeClr>
                </a:solidFill>
              </a:rPr>
              <a:t>Generally, under FOIA, "clear </a:t>
            </a:r>
            <a:r>
              <a:rPr lang="en-US" sz="3500" dirty="0">
                <a:solidFill>
                  <a:schemeClr val="accent4">
                    <a:lumMod val="10000"/>
                  </a:schemeClr>
                </a:solidFill>
              </a:rPr>
              <a:t>and convincing" </a:t>
            </a:r>
            <a:r>
              <a:rPr lang="en-US" sz="3500" dirty="0" smtClean="0">
                <a:solidFill>
                  <a:schemeClr val="accent4">
                    <a:lumMod val="10000"/>
                  </a:schemeClr>
                </a:solidFill>
              </a:rPr>
              <a:t>evidence requires </a:t>
            </a:r>
            <a:r>
              <a:rPr lang="en-US" sz="3500" dirty="0">
                <a:solidFill>
                  <a:schemeClr val="accent4">
                    <a:lumMod val="10000"/>
                  </a:schemeClr>
                </a:solidFill>
              </a:rPr>
              <a:t>the public body </a:t>
            </a:r>
            <a:r>
              <a:rPr lang="en-US" sz="3500" dirty="0" smtClean="0">
                <a:solidFill>
                  <a:schemeClr val="accent4">
                    <a:lumMod val="10000"/>
                  </a:schemeClr>
                </a:solidFill>
              </a:rPr>
              <a:t>to "provide </a:t>
            </a:r>
            <a:r>
              <a:rPr lang="en-US" sz="3500" dirty="0">
                <a:solidFill>
                  <a:schemeClr val="accent4">
                    <a:lumMod val="10000"/>
                  </a:schemeClr>
                </a:solidFill>
              </a:rPr>
              <a:t>a </a:t>
            </a:r>
            <a:r>
              <a:rPr lang="en-US" sz="3500" b="1" i="1" dirty="0">
                <a:solidFill>
                  <a:schemeClr val="accent2">
                    <a:lumMod val="75000"/>
                  </a:schemeClr>
                </a:solidFill>
              </a:rPr>
              <a:t>detailed</a:t>
            </a:r>
            <a:r>
              <a:rPr lang="en-US" sz="3500" dirty="0">
                <a:solidFill>
                  <a:schemeClr val="accent2">
                    <a:lumMod val="75000"/>
                  </a:schemeClr>
                </a:solidFill>
              </a:rPr>
              <a:t> </a:t>
            </a:r>
            <a:r>
              <a:rPr lang="en-US" sz="3500" dirty="0">
                <a:solidFill>
                  <a:schemeClr val="accent4">
                    <a:lumMod val="10000"/>
                  </a:schemeClr>
                </a:solidFill>
              </a:rPr>
              <a:t>justification for its claim of exemption, addressing the requested documents specifically and in a manner allowing for adequate adversary testing."  (Emphasis in original.)  </a:t>
            </a:r>
            <a:endParaRPr lang="en-US" sz="3500" dirty="0" smtClean="0">
              <a:solidFill>
                <a:schemeClr val="accent4">
                  <a:lumMod val="10000"/>
                </a:schemeClr>
              </a:solidFill>
            </a:endParaRPr>
          </a:p>
          <a:p>
            <a:pPr marL="0" indent="0">
              <a:buNone/>
            </a:pPr>
            <a:endParaRPr lang="en-US" i="1" dirty="0" smtClean="0">
              <a:solidFill>
                <a:schemeClr val="accent4">
                  <a:lumMod val="10000"/>
                </a:schemeClr>
              </a:solidFill>
            </a:endParaRPr>
          </a:p>
          <a:p>
            <a:pPr marL="0" indent="0">
              <a:buNone/>
            </a:pPr>
            <a:r>
              <a:rPr lang="en-US" sz="2400" i="1" dirty="0" smtClean="0">
                <a:solidFill>
                  <a:schemeClr val="accent4">
                    <a:lumMod val="10000"/>
                  </a:schemeClr>
                </a:solidFill>
              </a:rPr>
              <a:t>Illinois </a:t>
            </a:r>
            <a:r>
              <a:rPr lang="en-US" sz="2400" i="1" dirty="0">
                <a:solidFill>
                  <a:schemeClr val="accent4">
                    <a:lumMod val="10000"/>
                  </a:schemeClr>
                </a:solidFill>
              </a:rPr>
              <a:t>Educ. </a:t>
            </a:r>
            <a:r>
              <a:rPr lang="en-US" sz="2400" i="1" dirty="0" err="1">
                <a:solidFill>
                  <a:schemeClr val="accent4">
                    <a:lumMod val="10000"/>
                  </a:schemeClr>
                </a:solidFill>
              </a:rPr>
              <a:t>Ass'n</a:t>
            </a:r>
            <a:r>
              <a:rPr lang="en-US" sz="2400" i="1" dirty="0">
                <a:solidFill>
                  <a:schemeClr val="accent4">
                    <a:lumMod val="10000"/>
                  </a:schemeClr>
                </a:solidFill>
              </a:rPr>
              <a:t> v. Illinois State Bd. of Educ.</a:t>
            </a:r>
            <a:r>
              <a:rPr lang="en-US" sz="2400" dirty="0">
                <a:solidFill>
                  <a:schemeClr val="accent4">
                    <a:lumMod val="10000"/>
                  </a:schemeClr>
                </a:solidFill>
              </a:rPr>
              <a:t>, 204 Ill. 2d 456, 464 (2003).</a:t>
            </a:r>
          </a:p>
          <a:p>
            <a:endParaRPr lang="en-US" dirty="0"/>
          </a:p>
        </p:txBody>
      </p:sp>
    </p:spTree>
    <p:extLst>
      <p:ext uri="{BB962C8B-B14F-4D97-AF65-F5344CB8AC3E}">
        <p14:creationId xmlns:p14="http://schemas.microsoft.com/office/powerpoint/2010/main" val="10946085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4638"/>
            <a:ext cx="8229600" cy="944562"/>
          </a:xfrm>
        </p:spPr>
        <p:txBody>
          <a:bodyPr/>
          <a:lstStyle/>
          <a:p>
            <a:pPr algn="ctr" eaLnBrk="1" hangingPunct="1"/>
            <a:r>
              <a:rPr lang="en-US" dirty="0" smtClean="0">
                <a:solidFill>
                  <a:srgbClr val="FF0000"/>
                </a:solidFill>
              </a:rPr>
              <a:t>Contact Information</a:t>
            </a:r>
          </a:p>
        </p:txBody>
      </p:sp>
      <p:sp>
        <p:nvSpPr>
          <p:cNvPr id="56323" name="Rectangle 3"/>
          <p:cNvSpPr>
            <a:spLocks noGrp="1" noChangeArrowheads="1"/>
          </p:cNvSpPr>
          <p:nvPr>
            <p:ph idx="1"/>
          </p:nvPr>
        </p:nvSpPr>
        <p:spPr>
          <a:xfrm>
            <a:off x="381000" y="1066800"/>
            <a:ext cx="8305800" cy="5257800"/>
          </a:xfrm>
        </p:spPr>
        <p:txBody>
          <a:bodyPr/>
          <a:lstStyle/>
          <a:p>
            <a:pPr algn="ctr" eaLnBrk="1" hangingPunct="1">
              <a:lnSpc>
                <a:spcPct val="90000"/>
              </a:lnSpc>
              <a:buClr>
                <a:schemeClr val="tx1"/>
              </a:buClr>
              <a:buFontTx/>
              <a:buNone/>
            </a:pPr>
            <a:endParaRPr lang="en-US" sz="2400" dirty="0" smtClean="0"/>
          </a:p>
          <a:p>
            <a:pPr algn="ctr" eaLnBrk="1" hangingPunct="1">
              <a:lnSpc>
                <a:spcPct val="90000"/>
              </a:lnSpc>
              <a:buClr>
                <a:schemeClr val="tx1"/>
              </a:buClr>
              <a:buFontTx/>
              <a:buNone/>
            </a:pPr>
            <a:r>
              <a:rPr lang="en-US" sz="3600" b="1" dirty="0" smtClean="0">
                <a:solidFill>
                  <a:schemeClr val="accent2">
                    <a:lumMod val="75000"/>
                  </a:schemeClr>
                </a:solidFill>
              </a:rPr>
              <a:t>Office of the Attorney General</a:t>
            </a:r>
          </a:p>
          <a:p>
            <a:pPr algn="ctr" eaLnBrk="1" hangingPunct="1">
              <a:lnSpc>
                <a:spcPct val="90000"/>
              </a:lnSpc>
              <a:buClr>
                <a:schemeClr val="tx1"/>
              </a:buClr>
              <a:buFontTx/>
              <a:buNone/>
            </a:pPr>
            <a:r>
              <a:rPr lang="en-US" sz="3600" b="1" dirty="0" smtClean="0">
                <a:solidFill>
                  <a:schemeClr val="accent2">
                    <a:lumMod val="75000"/>
                  </a:schemeClr>
                </a:solidFill>
              </a:rPr>
              <a:t>Public Access Counselor</a:t>
            </a:r>
          </a:p>
          <a:p>
            <a:pPr algn="ctr" eaLnBrk="1" hangingPunct="1">
              <a:lnSpc>
                <a:spcPct val="90000"/>
              </a:lnSpc>
              <a:buClr>
                <a:schemeClr val="tx1"/>
              </a:buClr>
              <a:buFontTx/>
              <a:buNone/>
            </a:pPr>
            <a:r>
              <a:rPr lang="en-US" sz="3600" dirty="0" smtClean="0">
                <a:solidFill>
                  <a:schemeClr val="accent4">
                    <a:lumMod val="10000"/>
                  </a:schemeClr>
                </a:solidFill>
              </a:rPr>
              <a:t>500 South Second Street </a:t>
            </a:r>
          </a:p>
          <a:p>
            <a:pPr algn="ctr" eaLnBrk="1" hangingPunct="1">
              <a:lnSpc>
                <a:spcPct val="90000"/>
              </a:lnSpc>
              <a:buClr>
                <a:schemeClr val="tx1"/>
              </a:buClr>
              <a:buFontTx/>
              <a:buNone/>
            </a:pPr>
            <a:r>
              <a:rPr lang="en-US" sz="3600" dirty="0" smtClean="0">
                <a:solidFill>
                  <a:schemeClr val="accent4">
                    <a:lumMod val="10000"/>
                  </a:schemeClr>
                </a:solidFill>
              </a:rPr>
              <a:t>Springfield, Illinois 62706 </a:t>
            </a:r>
          </a:p>
          <a:p>
            <a:pPr algn="ctr" eaLnBrk="1" hangingPunct="1">
              <a:lnSpc>
                <a:spcPct val="90000"/>
              </a:lnSpc>
              <a:buFontTx/>
              <a:buNone/>
            </a:pPr>
            <a:r>
              <a:rPr lang="en-US" sz="3600" dirty="0" smtClean="0">
                <a:solidFill>
                  <a:schemeClr val="accent4">
                    <a:lumMod val="10000"/>
                  </a:schemeClr>
                </a:solidFill>
                <a:sym typeface="Symbol" pitchFamily="18" charset="2"/>
              </a:rPr>
              <a:t>877-299-3642</a:t>
            </a:r>
          </a:p>
          <a:p>
            <a:pPr algn="ctr" eaLnBrk="1" hangingPunct="1">
              <a:lnSpc>
                <a:spcPct val="90000"/>
              </a:lnSpc>
              <a:buFontTx/>
              <a:buNone/>
            </a:pPr>
            <a:r>
              <a:rPr lang="en-US" sz="3600" dirty="0" smtClean="0">
                <a:solidFill>
                  <a:schemeClr val="accent4">
                    <a:lumMod val="10000"/>
                  </a:schemeClr>
                </a:solidFill>
              </a:rPr>
              <a:t>publicaccess@atg.state.il.us</a:t>
            </a:r>
          </a:p>
          <a:p>
            <a:pPr algn="ctr" eaLnBrk="1" hangingPunct="1">
              <a:lnSpc>
                <a:spcPct val="90000"/>
              </a:lnSpc>
              <a:buFontTx/>
              <a:buNone/>
            </a:pPr>
            <a:r>
              <a:rPr lang="en-US" sz="3600" dirty="0" smtClean="0">
                <a:solidFill>
                  <a:schemeClr val="accent4">
                    <a:lumMod val="10000"/>
                  </a:schemeClr>
                </a:solidFill>
              </a:rPr>
              <a:t>pactechnicalsupport@atg.state.il.us</a:t>
            </a:r>
          </a:p>
        </p:txBody>
      </p:sp>
    </p:spTree>
    <p:extLst>
      <p:ext uri="{BB962C8B-B14F-4D97-AF65-F5344CB8AC3E}">
        <p14:creationId xmlns:p14="http://schemas.microsoft.com/office/powerpoint/2010/main" val="896242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lstStyle/>
          <a:p>
            <a:r>
              <a:rPr lang="en-US" dirty="0" smtClean="0">
                <a:solidFill>
                  <a:srgbClr val="FF0000"/>
                </a:solidFill>
              </a:rPr>
              <a:t>What is a Public Record?</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sz="2800" dirty="0" smtClean="0">
                <a:latin typeface="Arial" pitchFamily="34" charset="0"/>
                <a:cs typeface="Arial" pitchFamily="34" charset="0"/>
              </a:rPr>
              <a:t>	</a:t>
            </a:r>
            <a:r>
              <a:rPr lang="en-US" sz="2800" dirty="0" smtClean="0">
                <a:solidFill>
                  <a:schemeClr val="accent4">
                    <a:lumMod val="10000"/>
                  </a:schemeClr>
                </a:solidFill>
                <a:latin typeface="Arial" pitchFamily="34" charset="0"/>
                <a:cs typeface="Arial" pitchFamily="34" charset="0"/>
              </a:rPr>
              <a:t>If a </a:t>
            </a:r>
            <a:r>
              <a:rPr lang="en-US" sz="2800" dirty="0">
                <a:solidFill>
                  <a:schemeClr val="accent4">
                    <a:lumMod val="10000"/>
                  </a:schemeClr>
                </a:solidFill>
                <a:latin typeface="Arial" pitchFamily="34" charset="0"/>
                <a:cs typeface="Arial" pitchFamily="34" charset="0"/>
              </a:rPr>
              <a:t>public official sent or received communications on a personal electronic device during a public meeting, and </a:t>
            </a:r>
            <a:r>
              <a:rPr lang="en-US" sz="2800" dirty="0" smtClean="0">
                <a:solidFill>
                  <a:schemeClr val="accent4">
                    <a:lumMod val="10000"/>
                  </a:schemeClr>
                </a:solidFill>
                <a:latin typeface="Arial" pitchFamily="34" charset="0"/>
                <a:cs typeface="Arial" pitchFamily="34" charset="0"/>
              </a:rPr>
              <a:t>the </a:t>
            </a:r>
            <a:r>
              <a:rPr lang="en-US" sz="2800" dirty="0">
                <a:solidFill>
                  <a:schemeClr val="accent4">
                    <a:lumMod val="10000"/>
                  </a:schemeClr>
                </a:solidFill>
                <a:latin typeface="Arial" pitchFamily="34" charset="0"/>
                <a:cs typeface="Arial" pitchFamily="34" charset="0"/>
              </a:rPr>
              <a:t>communications </a:t>
            </a:r>
            <a:r>
              <a:rPr lang="en-US" sz="2800" b="1" i="1" dirty="0">
                <a:solidFill>
                  <a:schemeClr val="accent2">
                    <a:lumMod val="75000"/>
                  </a:schemeClr>
                </a:solidFill>
                <a:latin typeface="Arial" pitchFamily="34" charset="0"/>
                <a:cs typeface="Arial" pitchFamily="34" charset="0"/>
              </a:rPr>
              <a:t>pertain to the transaction of public business</a:t>
            </a:r>
            <a:r>
              <a:rPr lang="en-US" sz="2800" dirty="0">
                <a:solidFill>
                  <a:schemeClr val="accent4">
                    <a:lumMod val="10000"/>
                  </a:schemeClr>
                </a:solidFill>
                <a:latin typeface="Arial" pitchFamily="34" charset="0"/>
                <a:cs typeface="Arial" pitchFamily="34" charset="0"/>
              </a:rPr>
              <a:t>, then those communications are “public records” subject to the requirements of FOIA.  </a:t>
            </a:r>
            <a:endParaRPr lang="en-US" sz="2800" dirty="0" smtClean="0">
              <a:solidFill>
                <a:schemeClr val="accent4">
                  <a:lumMod val="10000"/>
                </a:schemeClr>
              </a:solidFill>
              <a:latin typeface="Arial" pitchFamily="34" charset="0"/>
              <a:cs typeface="Arial" pitchFamily="34" charset="0"/>
            </a:endParaRPr>
          </a:p>
          <a:p>
            <a:pPr marL="0" indent="0">
              <a:buNone/>
            </a:pPr>
            <a:endParaRPr lang="en-US" sz="2800" dirty="0">
              <a:solidFill>
                <a:schemeClr val="accent4">
                  <a:lumMod val="10000"/>
                </a:schemeClr>
              </a:solidFill>
              <a:latin typeface="Arial" pitchFamily="34" charset="0"/>
              <a:cs typeface="Arial" pitchFamily="34" charset="0"/>
            </a:endParaRPr>
          </a:p>
          <a:p>
            <a:pPr marL="0" lvl="0" indent="0" eaLnBrk="1" hangingPunct="1">
              <a:spcBef>
                <a:spcPct val="0"/>
              </a:spcBef>
              <a:buNone/>
            </a:pPr>
            <a:r>
              <a:rPr lang="en-US" sz="2400" kern="1200" dirty="0">
                <a:solidFill>
                  <a:schemeClr val="accent4">
                    <a:lumMod val="10000"/>
                  </a:schemeClr>
                </a:solidFill>
                <a:latin typeface="Arial" pitchFamily="34" charset="0"/>
                <a:cs typeface="Arial" pitchFamily="34" charset="0"/>
              </a:rPr>
              <a:t>Ill. Att'y Gen. Pub. Acc. Op. No. 11-006, issued November 15, 2011.</a:t>
            </a:r>
          </a:p>
          <a:p>
            <a:pPr marL="0" lvl="0" indent="0" eaLnBrk="1" hangingPunct="1">
              <a:spcBef>
                <a:spcPct val="0"/>
              </a:spcBef>
              <a:buNone/>
            </a:pPr>
            <a:r>
              <a:rPr lang="en-US" sz="2400" i="1" kern="1200" dirty="0">
                <a:solidFill>
                  <a:schemeClr val="accent4">
                    <a:lumMod val="10000"/>
                  </a:schemeClr>
                </a:solidFill>
                <a:latin typeface="Arial" charset="0"/>
              </a:rPr>
              <a:t>City of Champaign v. Madigan</a:t>
            </a:r>
            <a:r>
              <a:rPr lang="en-US" sz="2400" kern="1200" dirty="0">
                <a:solidFill>
                  <a:schemeClr val="accent4">
                    <a:lumMod val="10000"/>
                  </a:schemeClr>
                </a:solidFill>
                <a:latin typeface="Arial" charset="0"/>
              </a:rPr>
              <a:t>, 2013 IL App </a:t>
            </a:r>
            <a:r>
              <a:rPr lang="en-US" sz="2400" kern="1200" dirty="0" smtClean="0">
                <a:solidFill>
                  <a:schemeClr val="accent4">
                    <a:lumMod val="10000"/>
                  </a:schemeClr>
                </a:solidFill>
                <a:latin typeface="Arial" charset="0"/>
              </a:rPr>
              <a:t>(4th)120662</a:t>
            </a:r>
            <a:r>
              <a:rPr lang="en-US" sz="2400" kern="1200" dirty="0">
                <a:solidFill>
                  <a:schemeClr val="accent4">
                    <a:lumMod val="10000"/>
                  </a:schemeClr>
                </a:solidFill>
                <a:latin typeface="Arial" charset="0"/>
              </a:rPr>
              <a:t>, </a:t>
            </a:r>
            <a:r>
              <a:rPr lang="en-US" sz="2400" kern="1200" dirty="0" smtClean="0">
                <a:solidFill>
                  <a:schemeClr val="accent4">
                    <a:lumMod val="10000"/>
                  </a:schemeClr>
                </a:solidFill>
                <a:latin typeface="Arial" charset="0"/>
              </a:rPr>
              <a:t>992 N.E.2d 629 </a:t>
            </a:r>
            <a:r>
              <a:rPr lang="en-US" sz="2400" kern="1200" dirty="0">
                <a:solidFill>
                  <a:schemeClr val="accent4">
                    <a:lumMod val="10000"/>
                  </a:schemeClr>
                </a:solidFill>
                <a:latin typeface="Arial" charset="0"/>
              </a:rPr>
              <a:t>(2013</a:t>
            </a:r>
            <a:r>
              <a:rPr lang="en-US" sz="2400" kern="1200" dirty="0" smtClean="0">
                <a:solidFill>
                  <a:schemeClr val="accent4">
                    <a:lumMod val="10000"/>
                  </a:schemeClr>
                </a:solidFill>
                <a:latin typeface="Arial" charset="0"/>
              </a:rPr>
              <a:t>).</a:t>
            </a:r>
            <a:endParaRPr lang="en-US" sz="2400" kern="1200" dirty="0">
              <a:solidFill>
                <a:schemeClr val="accent4">
                  <a:lumMod val="10000"/>
                </a:schemeClr>
              </a:solidFill>
              <a:latin typeface="Arial" charset="0"/>
            </a:endParaRPr>
          </a:p>
          <a:p>
            <a:endParaRPr lang="en-US" dirty="0"/>
          </a:p>
        </p:txBody>
      </p:sp>
    </p:spTree>
    <p:extLst>
      <p:ext uri="{BB962C8B-B14F-4D97-AF65-F5344CB8AC3E}">
        <p14:creationId xmlns:p14="http://schemas.microsoft.com/office/powerpoint/2010/main" val="2138860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lstStyle/>
          <a:p>
            <a:r>
              <a:rPr lang="en-US" dirty="0" smtClean="0">
                <a:solidFill>
                  <a:srgbClr val="FF0000"/>
                </a:solidFill>
              </a:rPr>
              <a:t>What is a Public Record?</a:t>
            </a:r>
            <a:endParaRPr lang="en-US" dirty="0">
              <a:solidFill>
                <a:srgbClr val="FF0000"/>
              </a:solidFill>
            </a:endParaRPr>
          </a:p>
        </p:txBody>
      </p:sp>
      <p:sp>
        <p:nvSpPr>
          <p:cNvPr id="3" name="Content Placeholder 2"/>
          <p:cNvSpPr>
            <a:spLocks noGrp="1"/>
          </p:cNvSpPr>
          <p:nvPr>
            <p:ph idx="1"/>
          </p:nvPr>
        </p:nvSpPr>
        <p:spPr>
          <a:xfrm>
            <a:off x="152400" y="1600201"/>
            <a:ext cx="8915400" cy="4525963"/>
          </a:xfrm>
        </p:spPr>
        <p:txBody>
          <a:bodyPr/>
          <a:lstStyle/>
          <a:p>
            <a:pPr marL="0" indent="0">
              <a:buNone/>
            </a:pPr>
            <a:r>
              <a:rPr lang="en-US" sz="2800" dirty="0" smtClean="0">
                <a:latin typeface="Arial" pitchFamily="34" charset="0"/>
                <a:cs typeface="Arial" pitchFamily="34" charset="0"/>
              </a:rPr>
              <a:t>	</a:t>
            </a:r>
            <a:r>
              <a:rPr lang="en-US" sz="2800" dirty="0" smtClean="0">
                <a:solidFill>
                  <a:schemeClr val="accent4">
                    <a:lumMod val="10000"/>
                  </a:schemeClr>
                </a:solidFill>
                <a:latin typeface="Arial" pitchFamily="34" charset="0"/>
                <a:cs typeface="Arial" pitchFamily="34" charset="0"/>
              </a:rPr>
              <a:t>If public employees </a:t>
            </a:r>
            <a:r>
              <a:rPr lang="en-US" sz="2800" dirty="0">
                <a:solidFill>
                  <a:schemeClr val="accent4">
                    <a:lumMod val="10000"/>
                  </a:schemeClr>
                </a:solidFill>
                <a:latin typeface="Arial" pitchFamily="34" charset="0"/>
                <a:cs typeface="Arial" pitchFamily="34" charset="0"/>
              </a:rPr>
              <a:t>sent or received communications </a:t>
            </a:r>
            <a:r>
              <a:rPr lang="en-US" sz="2800" dirty="0" smtClean="0">
                <a:solidFill>
                  <a:schemeClr val="accent4">
                    <a:lumMod val="10000"/>
                  </a:schemeClr>
                </a:solidFill>
                <a:latin typeface="Arial" pitchFamily="34" charset="0"/>
                <a:cs typeface="Arial" pitchFamily="34" charset="0"/>
              </a:rPr>
              <a:t>via personal e-mail accounts, </a:t>
            </a:r>
            <a:r>
              <a:rPr lang="en-US" sz="2800" dirty="0">
                <a:solidFill>
                  <a:schemeClr val="accent4">
                    <a:lumMod val="10000"/>
                  </a:schemeClr>
                </a:solidFill>
                <a:latin typeface="Arial" pitchFamily="34" charset="0"/>
                <a:cs typeface="Arial" pitchFamily="34" charset="0"/>
              </a:rPr>
              <a:t>and those communications </a:t>
            </a:r>
            <a:r>
              <a:rPr lang="en-US" sz="2800" b="1" i="1" dirty="0">
                <a:solidFill>
                  <a:schemeClr val="accent2">
                    <a:lumMod val="75000"/>
                  </a:schemeClr>
                </a:solidFill>
                <a:latin typeface="Arial" pitchFamily="34" charset="0"/>
                <a:cs typeface="Arial" pitchFamily="34" charset="0"/>
              </a:rPr>
              <a:t>pertain to the transaction of public business</a:t>
            </a:r>
            <a:r>
              <a:rPr lang="en-US" sz="2800" dirty="0">
                <a:solidFill>
                  <a:schemeClr val="accent4">
                    <a:lumMod val="10000"/>
                  </a:schemeClr>
                </a:solidFill>
                <a:latin typeface="Arial" pitchFamily="34" charset="0"/>
                <a:cs typeface="Arial" pitchFamily="34" charset="0"/>
              </a:rPr>
              <a:t>, then those communications are “public records” subject to the requirements of </a:t>
            </a:r>
            <a:r>
              <a:rPr lang="en-US" sz="2800" dirty="0" smtClean="0">
                <a:solidFill>
                  <a:schemeClr val="accent4">
                    <a:lumMod val="10000"/>
                  </a:schemeClr>
                </a:solidFill>
                <a:latin typeface="Arial" pitchFamily="34" charset="0"/>
                <a:cs typeface="Arial" pitchFamily="34" charset="0"/>
              </a:rPr>
              <a:t>FOIA. </a:t>
            </a:r>
            <a:r>
              <a:rPr lang="en-US" sz="2800" dirty="0">
                <a:solidFill>
                  <a:schemeClr val="accent4">
                    <a:lumMod val="10000"/>
                  </a:schemeClr>
                </a:solidFill>
              </a:rPr>
              <a:t>T</a:t>
            </a:r>
            <a:r>
              <a:rPr lang="en-US" sz="2800" dirty="0" smtClean="0">
                <a:solidFill>
                  <a:schemeClr val="accent4">
                    <a:lumMod val="10000"/>
                  </a:schemeClr>
                </a:solidFill>
              </a:rPr>
              <a:t>he </a:t>
            </a:r>
            <a:r>
              <a:rPr lang="en-US" sz="2800" dirty="0">
                <a:solidFill>
                  <a:schemeClr val="accent4">
                    <a:lumMod val="10000"/>
                  </a:schemeClr>
                </a:solidFill>
              </a:rPr>
              <a:t>public body may be able to fulfill its obligations under FOIA by asking </a:t>
            </a:r>
            <a:r>
              <a:rPr lang="en-US" sz="2800" dirty="0" smtClean="0">
                <a:solidFill>
                  <a:schemeClr val="accent4">
                    <a:lumMod val="10000"/>
                  </a:schemeClr>
                </a:solidFill>
              </a:rPr>
              <a:t>personnel </a:t>
            </a:r>
            <a:r>
              <a:rPr lang="en-US" sz="2800" dirty="0">
                <a:solidFill>
                  <a:schemeClr val="accent4">
                    <a:lumMod val="10000"/>
                  </a:schemeClr>
                </a:solidFill>
              </a:rPr>
              <a:t>to search their e-mail accounts in good </a:t>
            </a:r>
            <a:r>
              <a:rPr lang="en-US" sz="2800" dirty="0" smtClean="0">
                <a:solidFill>
                  <a:schemeClr val="accent4">
                    <a:lumMod val="10000"/>
                  </a:schemeClr>
                </a:solidFill>
              </a:rPr>
              <a:t>faith.</a:t>
            </a:r>
            <a:endParaRPr lang="en-US" sz="2800" dirty="0" smtClean="0">
              <a:solidFill>
                <a:schemeClr val="accent4">
                  <a:lumMod val="10000"/>
                </a:schemeClr>
              </a:solidFill>
              <a:latin typeface="Arial" pitchFamily="34" charset="0"/>
              <a:cs typeface="Arial" pitchFamily="34" charset="0"/>
            </a:endParaRPr>
          </a:p>
          <a:p>
            <a:pPr marL="0" indent="0">
              <a:buNone/>
            </a:pPr>
            <a:endParaRPr lang="en-US" sz="2800" dirty="0">
              <a:solidFill>
                <a:schemeClr val="accent4">
                  <a:lumMod val="10000"/>
                </a:schemeClr>
              </a:solidFill>
              <a:latin typeface="Arial" pitchFamily="34" charset="0"/>
              <a:cs typeface="Arial" pitchFamily="34" charset="0"/>
            </a:endParaRPr>
          </a:p>
          <a:p>
            <a:pPr marL="0" lvl="0" indent="0" eaLnBrk="1" hangingPunct="1">
              <a:spcBef>
                <a:spcPct val="0"/>
              </a:spcBef>
              <a:buNone/>
            </a:pPr>
            <a:r>
              <a:rPr lang="en-US" sz="2400" kern="1200" dirty="0">
                <a:solidFill>
                  <a:schemeClr val="accent4">
                    <a:lumMod val="10000"/>
                  </a:schemeClr>
                </a:solidFill>
                <a:latin typeface="Arial" pitchFamily="34" charset="0"/>
                <a:cs typeface="Arial" pitchFamily="34" charset="0"/>
              </a:rPr>
              <a:t>Ill. Att'y Gen. Pub. Acc. Op. No. </a:t>
            </a:r>
            <a:r>
              <a:rPr lang="en-US" sz="2400" kern="1200" dirty="0" smtClean="0">
                <a:solidFill>
                  <a:schemeClr val="accent4">
                    <a:lumMod val="10000"/>
                  </a:schemeClr>
                </a:solidFill>
                <a:latin typeface="Arial" pitchFamily="34" charset="0"/>
                <a:cs typeface="Arial" pitchFamily="34" charset="0"/>
              </a:rPr>
              <a:t>16-006</a:t>
            </a:r>
            <a:r>
              <a:rPr lang="en-US" sz="2400" kern="1200" dirty="0">
                <a:solidFill>
                  <a:schemeClr val="accent4">
                    <a:lumMod val="10000"/>
                  </a:schemeClr>
                </a:solidFill>
                <a:latin typeface="Arial" pitchFamily="34" charset="0"/>
                <a:cs typeface="Arial" pitchFamily="34" charset="0"/>
              </a:rPr>
              <a:t>, </a:t>
            </a:r>
            <a:r>
              <a:rPr lang="en-US" sz="2400" kern="1200" dirty="0" smtClean="0">
                <a:solidFill>
                  <a:schemeClr val="accent4">
                    <a:lumMod val="10000"/>
                  </a:schemeClr>
                </a:solidFill>
                <a:latin typeface="Arial" pitchFamily="34" charset="0"/>
                <a:cs typeface="Arial" pitchFamily="34" charset="0"/>
              </a:rPr>
              <a:t>issued August 9, 2016.</a:t>
            </a:r>
            <a:endParaRPr lang="en-US" sz="2400" kern="1200" dirty="0">
              <a:solidFill>
                <a:schemeClr val="accent4">
                  <a:lumMod val="10000"/>
                </a:schemeClr>
              </a:solidFill>
              <a:latin typeface="Arial" pitchFamily="34" charset="0"/>
              <a:cs typeface="Arial" pitchFamily="34" charset="0"/>
            </a:endParaRPr>
          </a:p>
          <a:p>
            <a:pPr marL="0" lvl="0" indent="0" eaLnBrk="1" hangingPunct="1">
              <a:spcBef>
                <a:spcPct val="0"/>
              </a:spcBef>
              <a:buNone/>
            </a:pPr>
            <a:endParaRPr lang="en-US" sz="2400" kern="1200" dirty="0">
              <a:solidFill>
                <a:schemeClr val="accent6">
                  <a:lumMod val="60000"/>
                  <a:lumOff val="40000"/>
                </a:schemeClr>
              </a:solidFill>
              <a:latin typeface="Arial" charset="0"/>
            </a:endParaRPr>
          </a:p>
          <a:p>
            <a:endParaRPr lang="en-US" dirty="0"/>
          </a:p>
        </p:txBody>
      </p:sp>
    </p:spTree>
    <p:extLst>
      <p:ext uri="{BB962C8B-B14F-4D97-AF65-F5344CB8AC3E}">
        <p14:creationId xmlns:p14="http://schemas.microsoft.com/office/powerpoint/2010/main" val="4153736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lstStyle/>
          <a:p>
            <a:r>
              <a:rPr lang="en-US" dirty="0">
                <a:solidFill>
                  <a:srgbClr val="FF0000"/>
                </a:solidFill>
                <a:latin typeface="Arial" pitchFamily="34" charset="0"/>
                <a:cs typeface="Arial" pitchFamily="34" charset="0"/>
              </a:rPr>
              <a:t>What is a Public Record?</a:t>
            </a:r>
            <a:endParaRPr lang="en-US" dirty="0">
              <a:solidFill>
                <a:srgbClr val="FF0000"/>
              </a:solidFill>
            </a:endParaRPr>
          </a:p>
        </p:txBody>
      </p:sp>
      <p:sp>
        <p:nvSpPr>
          <p:cNvPr id="3" name="Content Placeholder 2"/>
          <p:cNvSpPr>
            <a:spLocks noGrp="1"/>
          </p:cNvSpPr>
          <p:nvPr>
            <p:ph idx="1"/>
          </p:nvPr>
        </p:nvSpPr>
        <p:spPr>
          <a:xfrm>
            <a:off x="457200" y="2057400"/>
            <a:ext cx="8229600" cy="4068764"/>
          </a:xfrm>
        </p:spPr>
        <p:txBody>
          <a:bodyPr/>
          <a:lstStyle/>
          <a:p>
            <a:pPr marL="0" indent="0">
              <a:buNone/>
            </a:pPr>
            <a:r>
              <a:rPr lang="en-US" dirty="0" smtClean="0"/>
              <a:t>	</a:t>
            </a:r>
            <a:r>
              <a:rPr lang="en-US" dirty="0" smtClean="0">
                <a:solidFill>
                  <a:schemeClr val="accent4">
                    <a:lumMod val="10000"/>
                  </a:schemeClr>
                </a:solidFill>
              </a:rPr>
              <a:t>A public record must </a:t>
            </a:r>
            <a:r>
              <a:rPr lang="en-US" i="1" dirty="0" smtClean="0">
                <a:solidFill>
                  <a:schemeClr val="accent2">
                    <a:lumMod val="75000"/>
                  </a:schemeClr>
                </a:solidFill>
              </a:rPr>
              <a:t>pertain to the transaction of public business</a:t>
            </a:r>
            <a:r>
              <a:rPr lang="en-US" dirty="0" smtClean="0">
                <a:solidFill>
                  <a:schemeClr val="accent4">
                    <a:lumMod val="10000"/>
                  </a:schemeClr>
                </a:solidFill>
              </a:rPr>
              <a:t>.  Therefore, any communications relating to strictly personal matters are not “public records” subject to disclosure under FOIA, regardless of how or where they are maintained.</a:t>
            </a:r>
          </a:p>
          <a:p>
            <a:pPr marL="0" indent="0" algn="ctr">
              <a:buNone/>
            </a:pPr>
            <a:r>
              <a:rPr lang="en-US" u="sng" dirty="0" smtClean="0">
                <a:solidFill>
                  <a:schemeClr val="accent2">
                    <a:lumMod val="75000"/>
                  </a:schemeClr>
                </a:solidFill>
              </a:rPr>
              <a:t>Content controls, not the medium.</a:t>
            </a:r>
            <a:endParaRPr lang="en-US" u="sng" dirty="0">
              <a:solidFill>
                <a:schemeClr val="accent2">
                  <a:lumMod val="75000"/>
                </a:schemeClr>
              </a:solidFill>
            </a:endParaRPr>
          </a:p>
        </p:txBody>
      </p:sp>
    </p:spTree>
    <p:extLst>
      <p:ext uri="{BB962C8B-B14F-4D97-AF65-F5344CB8AC3E}">
        <p14:creationId xmlns:p14="http://schemas.microsoft.com/office/powerpoint/2010/main" val="3880589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8747</TotalTime>
  <Words>1279</Words>
  <Application>Microsoft Office PowerPoint</Application>
  <PresentationFormat>On-screen Show (4:3)</PresentationFormat>
  <Paragraphs>335</Paragraphs>
  <Slides>60</Slides>
  <Notes>47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60</vt:i4>
      </vt:variant>
    </vt:vector>
  </HeadingPairs>
  <TitlesOfParts>
    <vt:vector size="66" baseType="lpstr">
      <vt:lpstr>Arial</vt:lpstr>
      <vt:lpstr>Calibri</vt:lpstr>
      <vt:lpstr>Lucida Calligraphy</vt:lpstr>
      <vt:lpstr>Symbol</vt:lpstr>
      <vt:lpstr>Wingdings</vt:lpstr>
      <vt:lpstr>Default Design</vt:lpstr>
      <vt:lpstr>     Illinois Freedom of Information Act (FOIA)  February 21, 2018   Leah Bartelt, Assistant Attorney General Public Access Bureau, Illinois Attorney General’s Office  </vt:lpstr>
      <vt:lpstr>Public Access Counselor</vt:lpstr>
      <vt:lpstr>The Purpose of FOIA</vt:lpstr>
      <vt:lpstr>Definition of “Public Records”</vt:lpstr>
      <vt:lpstr>Presumption of Openness</vt:lpstr>
      <vt:lpstr>What is Clear and Convincing?</vt:lpstr>
      <vt:lpstr>What is a Public Record?</vt:lpstr>
      <vt:lpstr>What is a Public Record?</vt:lpstr>
      <vt:lpstr>What is a Public Record?</vt:lpstr>
      <vt:lpstr>Explaining Public Records</vt:lpstr>
      <vt:lpstr>  Need Not Create Public Records  </vt:lpstr>
      <vt:lpstr>Compiling Information Is Not Creating New Records</vt:lpstr>
      <vt:lpstr>Records of Funds</vt:lpstr>
      <vt:lpstr>Payrolls</vt:lpstr>
      <vt:lpstr>Settlement and Severance Agreements</vt:lpstr>
      <vt:lpstr>PowerPoint Presentation</vt:lpstr>
      <vt:lpstr>FOIA Requests</vt:lpstr>
      <vt:lpstr>Time for Responding</vt:lpstr>
      <vt:lpstr>Failure to Respond</vt:lpstr>
      <vt:lpstr>FOIA Response</vt:lpstr>
      <vt:lpstr>FOIA Response, cont.</vt:lpstr>
      <vt:lpstr>Unduly Burdensome Requests</vt:lpstr>
      <vt:lpstr>Unduly Burdensome - Examples</vt:lpstr>
      <vt:lpstr>Copying Fees (amended in 2010)</vt:lpstr>
      <vt:lpstr>Requests for Electronic Copies</vt:lpstr>
      <vt:lpstr>Fees for Electronic Copies</vt:lpstr>
      <vt:lpstr>Records Maintained Online</vt:lpstr>
      <vt:lpstr>PowerPoint Presentation</vt:lpstr>
      <vt:lpstr>Exemptions are  Narrowly Construed</vt:lpstr>
      <vt:lpstr>FOIA – Section 7(1)</vt:lpstr>
      <vt:lpstr>Section 7(1)(a)</vt:lpstr>
      <vt:lpstr>Section 7(1)(a) – Information Exempt Under Other Laws</vt:lpstr>
      <vt:lpstr>Information Exempt Under Other Laws</vt:lpstr>
      <vt:lpstr>7(1)(b) – Private Information</vt:lpstr>
      <vt:lpstr>PowerPoint Presentation</vt:lpstr>
      <vt:lpstr>Private Information</vt:lpstr>
      <vt:lpstr>7(1)(c) – Personal Information</vt:lpstr>
      <vt:lpstr>Personal Information, cont.</vt:lpstr>
      <vt:lpstr>Personal Information</vt:lpstr>
      <vt:lpstr>Exempt Personal Information</vt:lpstr>
      <vt:lpstr>7(1)(c) Not Properly Asserted</vt:lpstr>
      <vt:lpstr>7(1)(f) – Deliberative Process</vt:lpstr>
      <vt:lpstr>7(1)(f) – Scope</vt:lpstr>
      <vt:lpstr>Trade Secrets – Section 7(1)(g)</vt:lpstr>
      <vt:lpstr>Pre-Award Proposals and Bids – Section 7(1)(h)</vt:lpstr>
      <vt:lpstr>7(1)(m) –Privileged Information</vt:lpstr>
      <vt:lpstr>7(1)(m) cont.</vt:lpstr>
      <vt:lpstr>7(1)(n) – Disciplinary Cases</vt:lpstr>
      <vt:lpstr>Section 7.5 – Other IL statutes</vt:lpstr>
      <vt:lpstr>Special Types of  Requesters and Requests</vt:lpstr>
      <vt:lpstr>Commercial Purpose Requests</vt:lpstr>
      <vt:lpstr>Recurrent Requester</vt:lpstr>
      <vt:lpstr>Voluminous Request - Definition</vt:lpstr>
      <vt:lpstr>Review of FOIA Denials – Request for Review</vt:lpstr>
      <vt:lpstr>Requests for Review</vt:lpstr>
      <vt:lpstr>PAC Review Process</vt:lpstr>
      <vt:lpstr>Resolution of Requests for Review</vt:lpstr>
      <vt:lpstr>Judicial Review</vt:lpstr>
      <vt:lpstr>PowerPoint Presentation</vt:lpstr>
      <vt:lpstr>Contact Information</vt:lpstr>
    </vt:vector>
  </TitlesOfParts>
  <Company>Illinois Attorney General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 pratt</dc:creator>
  <cp:lastModifiedBy>Bartelt, Leah</cp:lastModifiedBy>
  <cp:revision>688</cp:revision>
  <cp:lastPrinted>2018-01-23T17:48:56Z</cp:lastPrinted>
  <dcterms:created xsi:type="dcterms:W3CDTF">2009-08-27T19:17:30Z</dcterms:created>
  <dcterms:modified xsi:type="dcterms:W3CDTF">2018-02-15T21:14:39Z</dcterms:modified>
</cp:coreProperties>
</file>