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300" r:id="rId2"/>
    <p:sldId id="301" r:id="rId3"/>
    <p:sldId id="302" r:id="rId4"/>
    <p:sldId id="285" r:id="rId5"/>
    <p:sldId id="296" r:id="rId6"/>
    <p:sldId id="297" r:id="rId7"/>
    <p:sldId id="298" r:id="rId8"/>
    <p:sldId id="278" r:id="rId9"/>
    <p:sldId id="279" r:id="rId10"/>
    <p:sldId id="280" r:id="rId11"/>
    <p:sldId id="281" r:id="rId12"/>
    <p:sldId id="284" r:id="rId13"/>
    <p:sldId id="286" r:id="rId14"/>
    <p:sldId id="287" r:id="rId15"/>
    <p:sldId id="291" r:id="rId16"/>
    <p:sldId id="292" r:id="rId17"/>
    <p:sldId id="293" r:id="rId18"/>
    <p:sldId id="262" r:id="rId19"/>
    <p:sldId id="264" r:id="rId20"/>
    <p:sldId id="307" r:id="rId21"/>
    <p:sldId id="308" r:id="rId22"/>
    <p:sldId id="266" r:id="rId23"/>
    <p:sldId id="267" r:id="rId24"/>
    <p:sldId id="268" r:id="rId25"/>
    <p:sldId id="269" r:id="rId26"/>
    <p:sldId id="270" r:id="rId27"/>
    <p:sldId id="271" r:id="rId28"/>
    <p:sldId id="273" r:id="rId29"/>
    <p:sldId id="303" r:id="rId30"/>
    <p:sldId id="304" r:id="rId31"/>
    <p:sldId id="305" r:id="rId32"/>
    <p:sldId id="306" r:id="rId33"/>
    <p:sldId id="27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a Principe" initials="KP" lastIdx="2" clrIdx="0">
    <p:extLst>
      <p:ext uri="{19B8F6BF-5375-455C-9EA6-DF929625EA0E}">
        <p15:presenceInfo xmlns:p15="http://schemas.microsoft.com/office/powerpoint/2012/main" userId="S-1-5-21-949818049-2073432381-2672180540-46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85" autoAdjust="0"/>
    <p:restoredTop sz="94980" autoAdjust="0"/>
  </p:normalViewPr>
  <p:slideViewPr>
    <p:cSldViewPr snapToGrid="0">
      <p:cViewPr varScale="1">
        <p:scale>
          <a:sx n="78" d="100"/>
          <a:sy n="78" d="100"/>
        </p:scale>
        <p:origin x="283" y="86"/>
      </p:cViewPr>
      <p:guideLst>
        <p:guide orient="horz" pos="2160"/>
        <p:guide pos="3840"/>
      </p:guideLst>
    </p:cSldViewPr>
  </p:slideViewPr>
  <p:outlineViewPr>
    <p:cViewPr>
      <p:scale>
        <a:sx n="33" d="100"/>
        <a:sy n="33" d="100"/>
      </p:scale>
      <p:origin x="0" y="-31469"/>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8" d="100"/>
          <a:sy n="58" d="100"/>
        </p:scale>
        <p:origin x="250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58788"/>
          </a:xfrm>
          <a:prstGeom prst="rect">
            <a:avLst/>
          </a:prstGeom>
        </p:spPr>
        <p:txBody>
          <a:bodyPr vert="horz" lIns="92446" tIns="46223" rIns="92446" bIns="46223" rtlCol="0"/>
          <a:lstStyle>
            <a:lvl1pPr algn="r">
              <a:defRPr sz="1200"/>
            </a:lvl1pPr>
          </a:lstStyle>
          <a:p>
            <a:fld id="{644B3B8F-B469-450A-AF2C-8DD914E01D28}" type="datetimeFigureOut">
              <a:rPr lang="en-US" smtClean="0"/>
              <a:t>10/24/2017</a:t>
            </a:fld>
            <a:endParaRPr lang="en-US" dirty="0"/>
          </a:p>
        </p:txBody>
      </p:sp>
      <p:sp>
        <p:nvSpPr>
          <p:cNvPr id="4" name="Footer Placeholder 3"/>
          <p:cNvSpPr>
            <a:spLocks noGrp="1"/>
          </p:cNvSpPr>
          <p:nvPr>
            <p:ph type="ftr" sz="quarter" idx="2"/>
          </p:nvPr>
        </p:nvSpPr>
        <p:spPr>
          <a:xfrm>
            <a:off x="1" y="8685215"/>
            <a:ext cx="2971800" cy="458787"/>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685215"/>
            <a:ext cx="2971800" cy="458787"/>
          </a:xfrm>
          <a:prstGeom prst="rect">
            <a:avLst/>
          </a:prstGeom>
        </p:spPr>
        <p:txBody>
          <a:bodyPr vert="horz" lIns="92446" tIns="46223" rIns="92446" bIns="46223" rtlCol="0" anchor="b"/>
          <a:lstStyle>
            <a:lvl1pPr algn="r">
              <a:defRPr sz="1200"/>
            </a:lvl1pPr>
          </a:lstStyle>
          <a:p>
            <a:fld id="{725346C4-2751-4640-9A3B-3BE95F3498BA}" type="slidenum">
              <a:rPr lang="en-US" smtClean="0"/>
              <a:t>‹#›</a:t>
            </a:fld>
            <a:endParaRPr lang="en-US" dirty="0"/>
          </a:p>
        </p:txBody>
      </p:sp>
    </p:spTree>
    <p:extLst>
      <p:ext uri="{BB962C8B-B14F-4D97-AF65-F5344CB8AC3E}">
        <p14:creationId xmlns:p14="http://schemas.microsoft.com/office/powerpoint/2010/main" val="321491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84614" y="0"/>
            <a:ext cx="2971800" cy="458788"/>
          </a:xfrm>
          <a:prstGeom prst="rect">
            <a:avLst/>
          </a:prstGeom>
        </p:spPr>
        <p:txBody>
          <a:bodyPr vert="horz" lIns="92446" tIns="46223" rIns="92446" bIns="46223" rtlCol="0"/>
          <a:lstStyle>
            <a:lvl1pPr algn="r">
              <a:defRPr sz="1200"/>
            </a:lvl1pPr>
          </a:lstStyle>
          <a:p>
            <a:fld id="{56C494EE-619B-4027-80BD-6D05C6BE882B}" type="datetimeFigureOut">
              <a:rPr lang="en-US" smtClean="0"/>
              <a:t>10/24/2017</a:t>
            </a:fld>
            <a:endParaRPr lang="en-US" dirty="0"/>
          </a:p>
        </p:txBody>
      </p:sp>
      <p:sp>
        <p:nvSpPr>
          <p:cNvPr id="4" name="Slide Image Placeholder 3"/>
          <p:cNvSpPr>
            <a:spLocks noGrp="1" noRot="1" noChangeAspect="1"/>
          </p:cNvSpPr>
          <p:nvPr>
            <p:ph type="sldImg" idx="2"/>
          </p:nvPr>
        </p:nvSpPr>
        <p:spPr>
          <a:xfrm>
            <a:off x="685800" y="1143000"/>
            <a:ext cx="5487988" cy="30861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2446" tIns="46223" rIns="92446" bIns="4622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5"/>
            <a:ext cx="2971800" cy="458787"/>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5"/>
            <a:ext cx="2971800" cy="458787"/>
          </a:xfrm>
          <a:prstGeom prst="rect">
            <a:avLst/>
          </a:prstGeom>
        </p:spPr>
        <p:txBody>
          <a:bodyPr vert="horz" lIns="92446" tIns="46223" rIns="92446" bIns="46223" rtlCol="0" anchor="b"/>
          <a:lstStyle>
            <a:lvl1pPr algn="r">
              <a:defRPr sz="1200"/>
            </a:lvl1pPr>
          </a:lstStyle>
          <a:p>
            <a:fld id="{23402EA9-7114-42E7-B3B8-EBF1C8C56635}" type="slidenum">
              <a:rPr lang="en-US" smtClean="0"/>
              <a:t>‹#›</a:t>
            </a:fld>
            <a:endParaRPr lang="en-US" dirty="0"/>
          </a:p>
        </p:txBody>
      </p:sp>
    </p:spTree>
    <p:extLst>
      <p:ext uri="{BB962C8B-B14F-4D97-AF65-F5344CB8AC3E}">
        <p14:creationId xmlns:p14="http://schemas.microsoft.com/office/powerpoint/2010/main" val="99332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smtClean="0">
              <a:latin typeface="Arial" panose="020B0604020202020204" pitchFamily="34" charset="0"/>
            </a:endParaRPr>
          </a:p>
        </p:txBody>
      </p:sp>
      <p:sp>
        <p:nvSpPr>
          <p:cNvPr id="81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07/16/96</a:t>
            </a:r>
            <a:endParaRPr lang="en-US" altLang="en-US" i="0" dirty="0" smtClean="0">
              <a:latin typeface="Arial" panose="020B0604020202020204" pitchFamily="34" charset="0"/>
            </a:endParaRPr>
          </a:p>
        </p:txBody>
      </p:sp>
      <p:sp>
        <p:nvSpPr>
          <p:cNvPr id="81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smtClean="0">
              <a:latin typeface="Arial" panose="020B0604020202020204" pitchFamily="34" charset="0"/>
            </a:endParaRPr>
          </a:p>
        </p:txBody>
      </p:sp>
      <p:sp>
        <p:nvSpPr>
          <p:cNvPr id="81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smtClean="0">
              <a:latin typeface="Arial" panose="020B0604020202020204" pitchFamily="34" charset="0"/>
            </a:endParaRPr>
          </a:p>
        </p:txBody>
      </p:sp>
      <p:sp>
        <p:nvSpPr>
          <p:cNvPr id="8198" name="Rectangle 2"/>
          <p:cNvSpPr>
            <a:spLocks noGrp="1" noRot="1" noChangeAspect="1" noChangeArrowheads="1" noTextEdit="1"/>
          </p:cNvSpPr>
          <p:nvPr>
            <p:ph type="sldImg"/>
          </p:nvPr>
        </p:nvSpPr>
        <p:spPr>
          <a:xfrm>
            <a:off x="419100" y="674688"/>
            <a:ext cx="5995988" cy="3373437"/>
          </a:xfrm>
          <a:ln/>
        </p:spPr>
      </p:sp>
      <p:sp>
        <p:nvSpPr>
          <p:cNvPr id="81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73700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smtClean="0">
              <a:latin typeface="Arial" panose="020B0604020202020204" pitchFamily="34" charset="0"/>
            </a:endParaRP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07/16/96</a:t>
            </a:r>
            <a:endParaRPr lang="en-US" altLang="en-US" i="0" dirty="0" smtClean="0">
              <a:latin typeface="Arial" panose="020B0604020202020204" pitchFamily="34" charset="0"/>
            </a:endParaRPr>
          </a:p>
        </p:txBody>
      </p:sp>
      <p:sp>
        <p:nvSpPr>
          <p:cNvPr id="102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smtClean="0">
              <a:latin typeface="Arial" panose="020B0604020202020204" pitchFamily="34" charset="0"/>
            </a:endParaRPr>
          </a:p>
        </p:txBody>
      </p:sp>
      <p:sp>
        <p:nvSpPr>
          <p:cNvPr id="102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smtClean="0">
              <a:latin typeface="Arial" panose="020B0604020202020204" pitchFamily="34" charset="0"/>
            </a:endParaRPr>
          </a:p>
        </p:txBody>
      </p:sp>
      <p:sp>
        <p:nvSpPr>
          <p:cNvPr id="10246" name="Rectangle 2"/>
          <p:cNvSpPr>
            <a:spLocks noGrp="1" noRot="1" noChangeAspect="1" noChangeArrowheads="1" noTextEdit="1"/>
          </p:cNvSpPr>
          <p:nvPr>
            <p:ph type="sldImg"/>
          </p:nvPr>
        </p:nvSpPr>
        <p:spPr>
          <a:xfrm>
            <a:off x="419100" y="674688"/>
            <a:ext cx="5995988" cy="3373437"/>
          </a:xfrm>
          <a:ln/>
        </p:spPr>
      </p:sp>
      <p:sp>
        <p:nvSpPr>
          <p:cNvPr id="102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533911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51122" indent="-288893" eaLnBrk="0" hangingPunct="0">
              <a:defRPr sz="2400">
                <a:solidFill>
                  <a:schemeClr val="tx1"/>
                </a:solidFill>
                <a:latin typeface="Times New Roman" panose="02020603050405020304" pitchFamily="18" charset="0"/>
              </a:defRPr>
            </a:lvl2pPr>
            <a:lvl3pPr marL="1155573" indent="-231115" eaLnBrk="0" hangingPunct="0">
              <a:defRPr sz="2400">
                <a:solidFill>
                  <a:schemeClr val="tx1"/>
                </a:solidFill>
                <a:latin typeface="Times New Roman" panose="02020603050405020304" pitchFamily="18" charset="0"/>
              </a:defRPr>
            </a:lvl3pPr>
            <a:lvl4pPr marL="1617802" indent="-231115" eaLnBrk="0" hangingPunct="0">
              <a:defRPr sz="2400">
                <a:solidFill>
                  <a:schemeClr val="tx1"/>
                </a:solidFill>
                <a:latin typeface="Times New Roman" panose="02020603050405020304" pitchFamily="18" charset="0"/>
              </a:defRPr>
            </a:lvl4pPr>
            <a:lvl5pPr marL="2080031" indent="-231115" eaLnBrk="0" hangingPunct="0">
              <a:defRPr sz="2400">
                <a:solidFill>
                  <a:schemeClr val="tx1"/>
                </a:solidFill>
                <a:latin typeface="Times New Roman" panose="02020603050405020304" pitchFamily="18" charset="0"/>
              </a:defRPr>
            </a:lvl5pPr>
            <a:lvl6pPr marL="2542261" indent="-231115"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E3794B9-9E30-4B96-AC27-C1E12AB3BCE9}" type="slidenum">
              <a:rPr lang="en-US" altLang="en-US" sz="1200"/>
              <a:pPr eaLnBrk="1" hangingPunct="1"/>
              <a:t>5</a:t>
            </a:fld>
            <a:endParaRPr lang="en-US" altLang="en-US" sz="1200" dirty="0"/>
          </a:p>
        </p:txBody>
      </p:sp>
    </p:spTree>
    <p:extLst>
      <p:ext uri="{BB962C8B-B14F-4D97-AF65-F5344CB8AC3E}">
        <p14:creationId xmlns:p14="http://schemas.microsoft.com/office/powerpoint/2010/main" val="777846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164827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80404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495589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2495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77285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251959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a:xfrm>
            <a:off x="5332412" y="5883275"/>
            <a:ext cx="432404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806509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0640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56837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35386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39110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890874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70930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94142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34660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951856" y="5867131"/>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5739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2421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3641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4626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7637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08688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90402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1695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10/24/2017</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184416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faircontracting.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6"/>
          <p:cNvSpPr>
            <a:spLocks noGrp="1"/>
          </p:cNvSpPr>
          <p:nvPr>
            <p:ph type="ctrTitle"/>
          </p:nvPr>
        </p:nvSpPr>
        <p:spPr>
          <a:xfrm>
            <a:off x="3641213" y="3975768"/>
            <a:ext cx="7959091" cy="533399"/>
          </a:xfrm>
          <a:extLst/>
        </p:spPr>
        <p:txBody>
          <a:bodyPr anchor="ctr">
            <a:noAutofit/>
          </a:bodyPr>
          <a:lstStyle/>
          <a:p>
            <a:pPr>
              <a:defRPr/>
            </a:pPr>
            <a:r>
              <a:rPr lang="en-US" sz="4000" b="1" dirty="0" smtClean="0">
                <a:latin typeface="Calibri" panose="020F0502020204030204" pitchFamily="34" charset="0"/>
              </a:rPr>
              <a:t>RESPONSIBLE BIDDING ORDINANCES</a:t>
            </a:r>
            <a:endParaRPr lang="en-US" sz="4000" b="1" dirty="0">
              <a:latin typeface="Calibri" panose="020F0502020204030204" pitchFamily="34" charset="0"/>
            </a:endParaRPr>
          </a:p>
        </p:txBody>
      </p:sp>
      <p:sp>
        <p:nvSpPr>
          <p:cNvPr id="11279" name="Rectangle 15"/>
          <p:cNvSpPr>
            <a:spLocks noChangeArrowheads="1"/>
          </p:cNvSpPr>
          <p:nvPr/>
        </p:nvSpPr>
        <p:spPr bwMode="auto">
          <a:xfrm>
            <a:off x="2057400" y="5486400"/>
            <a:ext cx="3886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lgn="ctr">
              <a:defRPr kumimoji="1" sz="2400">
                <a:solidFill>
                  <a:schemeClr val="tx1"/>
                </a:solidFill>
                <a:latin typeface="Arial" panose="020B0604020202020204" pitchFamily="34" charset="0"/>
              </a:defRPr>
            </a:lvl1pPr>
            <a:lvl2pPr marL="742950" indent="-285750" algn="ctr">
              <a:defRPr kumimoji="1" sz="2400">
                <a:solidFill>
                  <a:schemeClr val="tx1"/>
                </a:solidFill>
                <a:latin typeface="Arial" panose="020B0604020202020204" pitchFamily="34" charset="0"/>
              </a:defRPr>
            </a:lvl2pPr>
            <a:lvl3pPr marL="1143000" indent="-228600" algn="ctr">
              <a:defRPr kumimoji="1" sz="2400">
                <a:solidFill>
                  <a:schemeClr val="tx1"/>
                </a:solidFill>
                <a:latin typeface="Arial" panose="020B0604020202020204" pitchFamily="34" charset="0"/>
              </a:defRPr>
            </a:lvl3pPr>
            <a:lvl4pPr marL="1600200" indent="-228600" algn="ctr">
              <a:defRPr kumimoji="1" sz="2400">
                <a:solidFill>
                  <a:schemeClr val="tx1"/>
                </a:solidFill>
                <a:latin typeface="Arial" panose="020B0604020202020204" pitchFamily="34" charset="0"/>
              </a:defRPr>
            </a:lvl4pPr>
            <a:lvl5pPr marL="2057400" indent="-228600" algn="ctr">
              <a:defRPr kumimoji="1"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kumimoji="1"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kumimoji="1"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kumimoji="1"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kumimoji="1" sz="2400">
                <a:solidFill>
                  <a:schemeClr val="tx1"/>
                </a:solidFill>
                <a:latin typeface="Arial" panose="020B0604020202020204" pitchFamily="34" charset="0"/>
              </a:defRPr>
            </a:lvl9pPr>
          </a:lstStyle>
          <a:p>
            <a:pPr>
              <a:spcBef>
                <a:spcPct val="20000"/>
              </a:spcBef>
              <a:buClr>
                <a:schemeClr val="tx2"/>
              </a:buClr>
            </a:pPr>
            <a:endParaRPr kumimoji="0" lang="en-US" altLang="en-US" dirty="0">
              <a:latin typeface="Times New Roman" panose="02020603050405020304"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762000"/>
            <a:ext cx="3088406" cy="2514600"/>
          </a:xfrm>
          <a:prstGeom prst="rect">
            <a:avLst/>
          </a:prstGeom>
        </p:spPr>
      </p:pic>
      <p:sp>
        <p:nvSpPr>
          <p:cNvPr id="8" name="Rectangle 3"/>
          <p:cNvSpPr>
            <a:spLocks noGrp="1" noChangeArrowheads="1"/>
          </p:cNvSpPr>
          <p:nvPr>
            <p:ph type="subTitle" idx="1"/>
          </p:nvPr>
        </p:nvSpPr>
        <p:spPr>
          <a:xfrm>
            <a:off x="4907839" y="4707467"/>
            <a:ext cx="6656175" cy="1666022"/>
          </a:xfrm>
        </p:spPr>
        <p:txBody>
          <a:bodyPr anchor="ctr">
            <a:normAutofit/>
          </a:bodyPr>
          <a:lstStyle/>
          <a:p>
            <a:pPr>
              <a:lnSpc>
                <a:spcPct val="150000"/>
              </a:lnSpc>
              <a:spcBef>
                <a:spcPts val="0"/>
              </a:spcBef>
              <a:spcAft>
                <a:spcPts val="0"/>
              </a:spcAft>
            </a:pPr>
            <a:r>
              <a:rPr lang="en-US" sz="2200" dirty="0">
                <a:latin typeface="Calibri" panose="020F0502020204030204" pitchFamily="34" charset="0"/>
              </a:rPr>
              <a:t>Presented by Josh </a:t>
            </a:r>
            <a:r>
              <a:rPr lang="en-US" sz="2200" dirty="0" smtClean="0">
                <a:latin typeface="Calibri" panose="020F0502020204030204" pitchFamily="34" charset="0"/>
              </a:rPr>
              <a:t>Weger • III-FFC Policy Director</a:t>
            </a:r>
          </a:p>
          <a:p>
            <a:pPr>
              <a:lnSpc>
                <a:spcPct val="150000"/>
              </a:lnSpc>
              <a:spcBef>
                <a:spcPts val="0"/>
              </a:spcBef>
              <a:spcAft>
                <a:spcPts val="0"/>
              </a:spcAft>
            </a:pPr>
            <a:r>
              <a:rPr lang="en-US" sz="2200" dirty="0" smtClean="0">
                <a:latin typeface="Calibri" panose="020F0502020204030204" pitchFamily="34" charset="0"/>
              </a:rPr>
              <a:t> Prevailing Wage Seminar • October 25, 2017 </a:t>
            </a:r>
            <a:endParaRPr lang="en-US" sz="2200" dirty="0">
              <a:latin typeface="Calibri" panose="020F0502020204030204" pitchFamily="34" charset="0"/>
            </a:endParaRPr>
          </a:p>
        </p:txBody>
      </p:sp>
    </p:spTree>
    <p:extLst>
      <p:ext uri="{BB962C8B-B14F-4D97-AF65-F5344CB8AC3E}">
        <p14:creationId xmlns:p14="http://schemas.microsoft.com/office/powerpoint/2010/main" val="6673244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nodePh="1">
                                  <p:stCondLst>
                                    <p:cond delay="1000"/>
                                  </p:stCondLst>
                                  <p:endCondLst>
                                    <p:cond evt="begin" delay="0">
                                      <p:tn val="5"/>
                                    </p:cond>
                                  </p:endCondLst>
                                  <p:childTnLst>
                                    <p:set>
                                      <p:cBhvr>
                                        <p:cTn id="6" dur="1" fill="hold">
                                          <p:stCondLst>
                                            <p:cond delay="0"/>
                                          </p:stCondLst>
                                        </p:cTn>
                                        <p:tgtEl>
                                          <p:spTgt spid="11279">
                                            <p:txEl>
                                              <p:pRg st="0" end="0"/>
                                            </p:txEl>
                                          </p:spTgt>
                                        </p:tgtEl>
                                        <p:attrNameLst>
                                          <p:attrName>style.visibility</p:attrName>
                                        </p:attrNameLst>
                                      </p:cBhvr>
                                      <p:to>
                                        <p:strVal val="visible"/>
                                      </p:to>
                                    </p:set>
                                    <p:anim calcmode="lin" valueType="num">
                                      <p:cBhvr additive="base">
                                        <p:cTn id="7" dur="500" fill="hold"/>
                                        <p:tgtEl>
                                          <p:spTgt spid="112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7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200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200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9" grpId="0" build="p" autoUpdateAnimBg="0" advAuto="1000"/>
      <p:bldP spid="8"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015613" y="2514601"/>
            <a:ext cx="9487410" cy="3276600"/>
          </a:xfrm>
        </p:spPr>
        <p:txBody>
          <a:bodyPr anchor="ctr"/>
          <a:lstStyle/>
          <a:p>
            <a:pPr marL="457200" indent="-457200">
              <a:buFont typeface="Wingdings 2" panose="05020102010507070707" pitchFamily="18" charset="2"/>
              <a:buNone/>
            </a:pPr>
            <a:r>
              <a:rPr lang="en-US" altLang="en-US" dirty="0" smtClean="0">
                <a:latin typeface="Calibri" panose="020F0502020204030204" pitchFamily="34" charset="0"/>
              </a:rPr>
              <a:t>(4) </a:t>
            </a:r>
            <a:r>
              <a:rPr lang="en-US" altLang="en-US" dirty="0">
                <a:latin typeface="Calibri" panose="020F0502020204030204" pitchFamily="34" charset="0"/>
              </a:rPr>
              <a:t>B</a:t>
            </a:r>
            <a:r>
              <a:rPr lang="en-US" altLang="en-US" dirty="0" smtClean="0">
                <a:latin typeface="Calibri" panose="020F0502020204030204" pitchFamily="34" charset="0"/>
              </a:rPr>
              <a:t>idder must have a valid FEIN number if a business or SS number</a:t>
            </a:r>
            <a:r>
              <a:rPr lang="en-US" altLang="en-US" dirty="0">
                <a:latin typeface="Calibri" panose="020F0502020204030204" pitchFamily="34" charset="0"/>
              </a:rPr>
              <a:t> </a:t>
            </a:r>
            <a:r>
              <a:rPr lang="en-US" altLang="en-US" dirty="0" smtClean="0">
                <a:latin typeface="Calibri" panose="020F0502020204030204" pitchFamily="34" charset="0"/>
              </a:rPr>
              <a:t>if an individual</a:t>
            </a:r>
          </a:p>
          <a:p>
            <a:pPr marL="457200" indent="-457200">
              <a:buFont typeface="Wingdings 2" panose="05020102010507070707" pitchFamily="18" charset="2"/>
              <a:buNone/>
            </a:pPr>
            <a:endParaRPr lang="en-US" altLang="en-US" sz="1200" dirty="0" smtClean="0">
              <a:latin typeface="Calibri" panose="020F0502020204030204" pitchFamily="34" charset="0"/>
            </a:endParaRPr>
          </a:p>
          <a:p>
            <a:pPr marL="457200" indent="-457200">
              <a:buNone/>
            </a:pPr>
            <a:r>
              <a:rPr lang="en-US" altLang="en-US" dirty="0">
                <a:latin typeface="Calibri" panose="020F0502020204030204" pitchFamily="34" charset="0"/>
              </a:rPr>
              <a:t>(5) B</a:t>
            </a:r>
            <a:r>
              <a:rPr lang="en-US" altLang="en-US" dirty="0" smtClean="0">
                <a:latin typeface="Calibri" panose="020F0502020204030204" pitchFamily="34" charset="0"/>
              </a:rPr>
              <a:t>idder </a:t>
            </a:r>
            <a:r>
              <a:rPr lang="en-US" altLang="en-US" dirty="0">
                <a:latin typeface="Calibri" panose="020F0502020204030204" pitchFamily="34" charset="0"/>
              </a:rPr>
              <a:t>must have a valid certificate of  insurance showing the following coverages: general liability, professional liability, product liability, workers' compensation, completed operations, hazardous occupation, and </a:t>
            </a:r>
            <a:r>
              <a:rPr lang="en-US" altLang="en-US" dirty="0" smtClean="0">
                <a:latin typeface="Calibri" panose="020F0502020204030204" pitchFamily="34" charset="0"/>
              </a:rPr>
              <a:t>automobile</a:t>
            </a:r>
          </a:p>
        </p:txBody>
      </p:sp>
      <p:sp>
        <p:nvSpPr>
          <p:cNvPr id="4" name="Title 1"/>
          <p:cNvSpPr>
            <a:spLocks noGrp="1"/>
          </p:cNvSpPr>
          <p:nvPr>
            <p:ph type="title"/>
          </p:nvPr>
        </p:nvSpPr>
        <p:spPr>
          <a:xfrm>
            <a:off x="1484309" y="474785"/>
            <a:ext cx="10018713" cy="1752599"/>
          </a:xfrm>
        </p:spPr>
        <p:txBody>
          <a:bodyPr/>
          <a:lstStyle/>
          <a:p>
            <a:r>
              <a:rPr lang="en-US" b="1" dirty="0" smtClean="0">
                <a:latin typeface="Calibri" panose="020F0502020204030204" pitchFamily="34" charset="0"/>
              </a:rPr>
              <a:t>ILLINOIS PROCUREMENT CODE</a:t>
            </a: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30 ILCS 500/30‑22 </a:t>
            </a:r>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4247123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1678619" y="2114841"/>
            <a:ext cx="10018713" cy="3933093"/>
          </a:xfrm>
        </p:spPr>
        <p:txBody>
          <a:bodyPr>
            <a:normAutofit lnSpcReduction="10000"/>
          </a:bodyPr>
          <a:lstStyle/>
          <a:p>
            <a:pPr marL="457200" indent="-457200">
              <a:buNone/>
            </a:pPr>
            <a:r>
              <a:rPr lang="en-US" altLang="en-US" dirty="0">
                <a:latin typeface="Calibri" panose="020F0502020204030204" pitchFamily="34" charset="0"/>
              </a:rPr>
              <a:t>(6) The bidder and all </a:t>
            </a:r>
            <a:r>
              <a:rPr lang="en-US" altLang="en-US" dirty="0" smtClean="0">
                <a:latin typeface="Calibri" panose="020F0502020204030204" pitchFamily="34" charset="0"/>
              </a:rPr>
              <a:t>subcontractors </a:t>
            </a:r>
            <a:r>
              <a:rPr lang="en-US" altLang="en-US" b="1" dirty="0">
                <a:latin typeface="Calibri" panose="020F0502020204030204" pitchFamily="34" charset="0"/>
              </a:rPr>
              <a:t>must  participate in applicable apprenticeship and training programs</a:t>
            </a:r>
            <a:r>
              <a:rPr lang="en-US" altLang="en-US" dirty="0">
                <a:latin typeface="Calibri" panose="020F0502020204030204" pitchFamily="34" charset="0"/>
              </a:rPr>
              <a:t> approved by and registered with the United States Department of Labor's Bureau of Apprenticeship and Training</a:t>
            </a:r>
            <a:r>
              <a:rPr lang="en-US" altLang="en-US" dirty="0" smtClean="0">
                <a:latin typeface="Calibri" panose="020F0502020204030204" pitchFamily="34" charset="0"/>
              </a:rPr>
              <a:t>.</a:t>
            </a:r>
          </a:p>
          <a:p>
            <a:pPr marL="457200" indent="-457200">
              <a:buNone/>
            </a:pPr>
            <a:endParaRPr lang="en-US" altLang="en-US" dirty="0" smtClean="0">
              <a:latin typeface="Calibri" panose="020F0502020204030204" pitchFamily="34" charset="0"/>
            </a:endParaRPr>
          </a:p>
          <a:p>
            <a:pPr marL="457200" indent="-457200">
              <a:buNone/>
            </a:pPr>
            <a:r>
              <a:rPr lang="en-US" altLang="en-US" dirty="0" smtClean="0">
                <a:latin typeface="Calibri" panose="020F0502020204030204" pitchFamily="34" charset="0"/>
              </a:rPr>
              <a:t> </a:t>
            </a:r>
            <a:r>
              <a:rPr lang="en-US" altLang="en-US" dirty="0">
                <a:latin typeface="Calibri" panose="020F0502020204030204" pitchFamily="34" charset="0"/>
              </a:rPr>
              <a:t>(7) For contracts with the Illinois Power Agency, the </a:t>
            </a:r>
            <a:r>
              <a:rPr lang="en-US" altLang="en-US" dirty="0" smtClean="0">
                <a:latin typeface="Calibri" panose="020F0502020204030204" pitchFamily="34" charset="0"/>
              </a:rPr>
              <a:t>Director </a:t>
            </a:r>
            <a:r>
              <a:rPr lang="en-US" altLang="en-US" dirty="0">
                <a:latin typeface="Calibri" panose="020F0502020204030204" pitchFamily="34" charset="0"/>
              </a:rPr>
              <a:t>may establish additional requirements for responsible bidders. These additional </a:t>
            </a:r>
            <a:r>
              <a:rPr lang="en-US" altLang="en-US" dirty="0" smtClean="0">
                <a:latin typeface="Calibri" panose="020F0502020204030204" pitchFamily="34" charset="0"/>
              </a:rPr>
              <a:t>requirements shall </a:t>
            </a:r>
            <a:r>
              <a:rPr lang="en-US" altLang="en-US" dirty="0">
                <a:latin typeface="Calibri" panose="020F0502020204030204" pitchFamily="34" charset="0"/>
              </a:rPr>
              <a:t>be set forth together with the other criteria contained in the invitation for </a:t>
            </a:r>
            <a:r>
              <a:rPr lang="en-US" altLang="en-US" dirty="0" smtClean="0">
                <a:latin typeface="Calibri" panose="020F0502020204030204" pitchFamily="34" charset="0"/>
              </a:rPr>
              <a:t>bids and </a:t>
            </a:r>
            <a:r>
              <a:rPr lang="en-US" altLang="en-US" dirty="0">
                <a:latin typeface="Calibri" panose="020F0502020204030204" pitchFamily="34" charset="0"/>
              </a:rPr>
              <a:t>shall appear in the appropriate volume of the Illinois Procurement Bulletin</a:t>
            </a:r>
            <a:r>
              <a:rPr lang="en-US" altLang="en-US" dirty="0" smtClean="0">
                <a:latin typeface="Calibri" panose="020F0502020204030204" pitchFamily="34" charset="0"/>
              </a:rPr>
              <a:t>.</a:t>
            </a:r>
            <a:endParaRPr lang="en-US" altLang="en-US" dirty="0">
              <a:latin typeface="Calibri" panose="020F0502020204030204" pitchFamily="34" charset="0"/>
            </a:endParaRPr>
          </a:p>
        </p:txBody>
      </p:sp>
      <p:sp>
        <p:nvSpPr>
          <p:cNvPr id="4" name="Title 1"/>
          <p:cNvSpPr>
            <a:spLocks noGrp="1"/>
          </p:cNvSpPr>
          <p:nvPr>
            <p:ph type="title"/>
          </p:nvPr>
        </p:nvSpPr>
        <p:spPr>
          <a:xfrm>
            <a:off x="1484310" y="334107"/>
            <a:ext cx="10018713" cy="1752599"/>
          </a:xfrm>
        </p:spPr>
        <p:txBody>
          <a:bodyPr/>
          <a:lstStyle/>
          <a:p>
            <a:r>
              <a:rPr lang="en-US" b="1" dirty="0" smtClean="0">
                <a:latin typeface="Calibri" panose="020F0502020204030204" pitchFamily="34" charset="0"/>
              </a:rPr>
              <a:t>ILLINOIS PROCUREMENT CODE</a:t>
            </a: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30 ILCS 500/30‑22 </a:t>
            </a:r>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967420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011680" y="2051539"/>
            <a:ext cx="9491343" cy="4155830"/>
          </a:xfrm>
        </p:spPr>
        <p:txBody>
          <a:bodyPr>
            <a:normAutofit/>
          </a:bodyPr>
          <a:lstStyle/>
          <a:p>
            <a:pPr marL="457200" indent="-457200">
              <a:buNone/>
            </a:pPr>
            <a:r>
              <a:rPr lang="en-US" altLang="en-US" dirty="0" smtClean="0">
                <a:latin typeface="Calibri" panose="020F0502020204030204" pitchFamily="34" charset="0"/>
              </a:rPr>
              <a:t>(8) The bidder must certify that they will maintain an Illinois office as the primary place of employment for persons employed in the construction authorized by the contract.</a:t>
            </a:r>
            <a:endParaRPr lang="en-US" altLang="en-US" dirty="0">
              <a:latin typeface="Calibri" panose="020F0502020204030204" pitchFamily="34" charset="0"/>
            </a:endParaRPr>
          </a:p>
          <a:p>
            <a:pPr>
              <a:buFont typeface="Wingdings 2" panose="05020102010507070707" pitchFamily="18" charset="2"/>
              <a:buNone/>
            </a:pPr>
            <a:endParaRPr lang="en-US" altLang="en-US" dirty="0" smtClean="0">
              <a:latin typeface="Calibri" panose="020F0502020204030204" pitchFamily="34" charset="0"/>
            </a:endParaRPr>
          </a:p>
          <a:p>
            <a:pPr marL="0" indent="0">
              <a:buFont typeface="Wingdings 2" panose="05020102010507070707" pitchFamily="18" charset="2"/>
              <a:buNone/>
            </a:pPr>
            <a:r>
              <a:rPr lang="en-US" altLang="en-US" dirty="0" smtClean="0">
                <a:latin typeface="Calibri" panose="020F0502020204030204" pitchFamily="34" charset="0"/>
              </a:rPr>
              <a:t>Note: The provisions of this section do not apply to federally funded 			     construction projects </a:t>
            </a:r>
            <a:r>
              <a:rPr lang="en-US" altLang="en-US" b="1" u="sng" dirty="0" smtClean="0">
                <a:latin typeface="Calibri" panose="020F0502020204030204" pitchFamily="34" charset="0"/>
              </a:rPr>
              <a:t>if</a:t>
            </a:r>
            <a:r>
              <a:rPr lang="en-US" altLang="en-US" dirty="0" smtClean="0">
                <a:latin typeface="Calibri" panose="020F0502020204030204" pitchFamily="34" charset="0"/>
              </a:rPr>
              <a:t> such application would jeopardize the 	   		     receipt or use of the funds. </a:t>
            </a:r>
          </a:p>
        </p:txBody>
      </p:sp>
      <p:sp>
        <p:nvSpPr>
          <p:cNvPr id="4" name="Title 1"/>
          <p:cNvSpPr>
            <a:spLocks noGrp="1"/>
          </p:cNvSpPr>
          <p:nvPr>
            <p:ph type="title"/>
          </p:nvPr>
        </p:nvSpPr>
        <p:spPr>
          <a:xfrm>
            <a:off x="1484310" y="298939"/>
            <a:ext cx="10018713" cy="1752599"/>
          </a:xfrm>
        </p:spPr>
        <p:txBody>
          <a:bodyPr/>
          <a:lstStyle/>
          <a:p>
            <a:r>
              <a:rPr lang="en-US" b="1" dirty="0" smtClean="0">
                <a:latin typeface="Calibri" panose="020F0502020204030204" pitchFamily="34" charset="0"/>
              </a:rPr>
              <a:t>ILLINOIS PROCUREMENT CODE</a:t>
            </a: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30 ILCS 500/30‑22 </a:t>
            </a:r>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474433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104102" y="2051539"/>
            <a:ext cx="9398921" cy="4155830"/>
          </a:xfrm>
        </p:spPr>
        <p:txBody>
          <a:bodyPr anchor="ctr">
            <a:normAutofit/>
          </a:bodyPr>
          <a:lstStyle/>
          <a:p>
            <a:pPr marL="0" indent="0">
              <a:buNone/>
            </a:pPr>
            <a:r>
              <a:rPr lang="en-US" altLang="en-US" dirty="0" smtClean="0">
                <a:latin typeface="Calibri" panose="020F0502020204030204" pitchFamily="34" charset="0"/>
              </a:rPr>
              <a:t>Any purchase by a county with fewer than 2,000,000 inhabitants of services, materials, equipment, or supplies in excess of $30,000</a:t>
            </a:r>
            <a:r>
              <a:rPr lang="en-US" altLang="en-US" dirty="0">
                <a:latin typeface="Calibri" panose="020F0502020204030204" pitchFamily="34" charset="0"/>
              </a:rPr>
              <a:t> </a:t>
            </a:r>
            <a:r>
              <a:rPr lang="en-US" altLang="en-US" dirty="0" smtClean="0">
                <a:latin typeface="Calibri" panose="020F0502020204030204" pitchFamily="34" charset="0"/>
              </a:rPr>
              <a:t>other than professional services shall be contracted in one of the following ways:</a:t>
            </a:r>
          </a:p>
          <a:p>
            <a:pPr marL="0" indent="0">
              <a:buNone/>
            </a:pPr>
            <a:endParaRPr lang="en-US" altLang="en-US" dirty="0" smtClean="0">
              <a:latin typeface="Calibri" panose="020F0502020204030204" pitchFamily="34" charset="0"/>
            </a:endParaRPr>
          </a:p>
          <a:p>
            <a:pPr>
              <a:buSzPct val="100000"/>
              <a:buFont typeface="Wingdings" panose="05000000000000000000" pitchFamily="2" charset="2"/>
              <a:buChar char="§"/>
            </a:pPr>
            <a:r>
              <a:rPr lang="en-US" altLang="en-US" dirty="0" smtClean="0">
                <a:latin typeface="Calibri" panose="020F0502020204030204" pitchFamily="34" charset="0"/>
              </a:rPr>
              <a:t>by a contract let to the </a:t>
            </a:r>
            <a:r>
              <a:rPr lang="en-US" altLang="en-US" b="1" dirty="0" smtClean="0">
                <a:latin typeface="Calibri" panose="020F0502020204030204" pitchFamily="34" charset="0"/>
              </a:rPr>
              <a:t>lowest responsible bidder </a:t>
            </a:r>
            <a:r>
              <a:rPr lang="en-US" altLang="en-US" dirty="0" smtClean="0">
                <a:latin typeface="Calibri" panose="020F0502020204030204" pitchFamily="34" charset="0"/>
              </a:rPr>
              <a:t>after advertising for bids</a:t>
            </a:r>
          </a:p>
          <a:p>
            <a:pPr>
              <a:buSzPct val="100000"/>
              <a:buFont typeface="Wingdings" panose="05000000000000000000" pitchFamily="2" charset="2"/>
              <a:buChar char="§"/>
            </a:pPr>
            <a:endParaRPr lang="en-US" altLang="en-US" dirty="0" smtClean="0">
              <a:latin typeface="Calibri" panose="020F0502020204030204" pitchFamily="34" charset="0"/>
            </a:endParaRPr>
          </a:p>
          <a:p>
            <a:pPr>
              <a:buSzPct val="100000"/>
              <a:buFont typeface="Wingdings" panose="05000000000000000000" pitchFamily="2" charset="2"/>
              <a:buChar char="§"/>
            </a:pPr>
            <a:r>
              <a:rPr lang="en-US" altLang="en-US" dirty="0" smtClean="0">
                <a:latin typeface="Calibri" panose="020F0502020204030204" pitchFamily="34" charset="0"/>
              </a:rPr>
              <a:t>by a contract let without advertising in the case of an emergency</a:t>
            </a:r>
          </a:p>
        </p:txBody>
      </p:sp>
      <p:sp>
        <p:nvSpPr>
          <p:cNvPr id="4" name="Title 1"/>
          <p:cNvSpPr>
            <a:spLocks noGrp="1"/>
          </p:cNvSpPr>
          <p:nvPr>
            <p:ph type="title"/>
          </p:nvPr>
        </p:nvSpPr>
        <p:spPr>
          <a:xfrm>
            <a:off x="1484310" y="298939"/>
            <a:ext cx="10018713" cy="1752599"/>
          </a:xfrm>
        </p:spPr>
        <p:txBody>
          <a:bodyPr/>
          <a:lstStyle/>
          <a:p>
            <a:r>
              <a:rPr lang="en-US" b="1" dirty="0" smtClean="0">
                <a:latin typeface="Calibri" panose="020F0502020204030204" pitchFamily="34" charset="0"/>
              </a:rPr>
              <a:t>ILLINOIS COUNTIES CODE</a:t>
            </a: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a:t>
            </a:r>
            <a:r>
              <a:rPr lang="en-US" b="1" dirty="0" smtClean="0">
                <a:latin typeface="Calibri" panose="020F0502020204030204" pitchFamily="34" charset="0"/>
              </a:rPr>
              <a:t>55 ILCS 5/5-1022(a)</a:t>
            </a:r>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1556174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583181" y="2051539"/>
            <a:ext cx="8503920" cy="4155830"/>
          </a:xfrm>
        </p:spPr>
        <p:txBody>
          <a:bodyPr>
            <a:normAutofit/>
          </a:bodyPr>
          <a:lstStyle/>
          <a:p>
            <a:pPr marL="0" indent="0">
              <a:buNone/>
            </a:pPr>
            <a:r>
              <a:rPr lang="en-US" altLang="en-US" dirty="0" smtClean="0">
                <a:latin typeface="Calibri" panose="020F0502020204030204" pitchFamily="34" charset="0"/>
              </a:rPr>
              <a:t>In determining the </a:t>
            </a:r>
            <a:r>
              <a:rPr lang="en-US" altLang="en-US" b="1" dirty="0" smtClean="0">
                <a:latin typeface="Calibri" panose="020F0502020204030204" pitchFamily="34" charset="0"/>
              </a:rPr>
              <a:t>lowest responsible bidder</a:t>
            </a:r>
            <a:r>
              <a:rPr lang="en-US" altLang="en-US" dirty="0" smtClean="0">
                <a:latin typeface="Calibri" panose="020F0502020204030204" pitchFamily="34" charset="0"/>
              </a:rPr>
              <a:t>, the county board shall take into consideration:</a:t>
            </a:r>
          </a:p>
          <a:p>
            <a:pPr marL="0" indent="0">
              <a:buNone/>
            </a:pPr>
            <a:endParaRPr lang="en-US" altLang="en-US" dirty="0" smtClean="0">
              <a:latin typeface="Calibri" panose="020F0502020204030204" pitchFamily="34" charset="0"/>
            </a:endParaRPr>
          </a:p>
          <a:p>
            <a:pPr>
              <a:buSzPct val="100000"/>
              <a:buFont typeface="Wingdings" panose="05000000000000000000" pitchFamily="2" charset="2"/>
              <a:buChar char="§"/>
            </a:pPr>
            <a:r>
              <a:rPr lang="en-US" altLang="en-US" dirty="0" smtClean="0">
                <a:latin typeface="Calibri" panose="020F0502020204030204" pitchFamily="34" charset="0"/>
              </a:rPr>
              <a:t>Qualities of the articles supplied</a:t>
            </a:r>
          </a:p>
          <a:p>
            <a:pPr>
              <a:buSzPct val="100000"/>
              <a:buFont typeface="Wingdings" panose="05000000000000000000" pitchFamily="2" charset="2"/>
              <a:buChar char="§"/>
            </a:pPr>
            <a:r>
              <a:rPr lang="en-US" altLang="en-US" dirty="0" smtClean="0">
                <a:latin typeface="Calibri" panose="020F0502020204030204" pitchFamily="34" charset="0"/>
              </a:rPr>
              <a:t>Conformity with the specifications</a:t>
            </a:r>
          </a:p>
          <a:p>
            <a:pPr>
              <a:buSzPct val="100000"/>
              <a:buFont typeface="Wingdings" panose="05000000000000000000" pitchFamily="2" charset="2"/>
              <a:buChar char="§"/>
            </a:pPr>
            <a:r>
              <a:rPr lang="en-US" altLang="en-US" dirty="0" smtClean="0">
                <a:latin typeface="Calibri" panose="020F0502020204030204" pitchFamily="34" charset="0"/>
              </a:rPr>
              <a:t>Suitability to the requirements of the county</a:t>
            </a:r>
          </a:p>
          <a:p>
            <a:pPr>
              <a:buSzPct val="100000"/>
              <a:buFont typeface="Wingdings" panose="05000000000000000000" pitchFamily="2" charset="2"/>
              <a:buChar char="§"/>
            </a:pPr>
            <a:r>
              <a:rPr lang="en-US" altLang="en-US" dirty="0" smtClean="0">
                <a:latin typeface="Calibri" panose="020F0502020204030204" pitchFamily="34" charset="0"/>
              </a:rPr>
              <a:t>Availability of support services</a:t>
            </a:r>
          </a:p>
          <a:p>
            <a:pPr>
              <a:buSzPct val="100000"/>
              <a:buFont typeface="Wingdings" panose="05000000000000000000" pitchFamily="2" charset="2"/>
              <a:buChar char="§"/>
            </a:pPr>
            <a:r>
              <a:rPr lang="en-US" altLang="en-US" dirty="0" smtClean="0">
                <a:latin typeface="Calibri" panose="020F0502020204030204" pitchFamily="34" charset="0"/>
              </a:rPr>
              <a:t>Uniqueness of the service, materials, equipment, or supplies</a:t>
            </a:r>
          </a:p>
        </p:txBody>
      </p:sp>
      <p:sp>
        <p:nvSpPr>
          <p:cNvPr id="4" name="Title 1"/>
          <p:cNvSpPr>
            <a:spLocks noGrp="1"/>
          </p:cNvSpPr>
          <p:nvPr>
            <p:ph type="title"/>
          </p:nvPr>
        </p:nvSpPr>
        <p:spPr>
          <a:xfrm>
            <a:off x="1484310" y="424669"/>
            <a:ext cx="10018713" cy="1461281"/>
          </a:xfrm>
        </p:spPr>
        <p:txBody>
          <a:bodyPr/>
          <a:lstStyle/>
          <a:p>
            <a:r>
              <a:rPr lang="en-US" b="1" dirty="0" smtClean="0">
                <a:latin typeface="Calibri" panose="020F0502020204030204" pitchFamily="34" charset="0"/>
              </a:rPr>
              <a:t>ILLINOIS COUNTIES CODE</a:t>
            </a: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a:t>
            </a:r>
            <a:r>
              <a:rPr lang="en-US" b="1" dirty="0" smtClean="0">
                <a:latin typeface="Calibri" panose="020F0502020204030204" pitchFamily="34" charset="0"/>
              </a:rPr>
              <a:t>55 ILCS 5/5-1022(b)</a:t>
            </a:r>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1815074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263140" y="2051538"/>
            <a:ext cx="9239882" cy="3818022"/>
          </a:xfrm>
        </p:spPr>
        <p:txBody>
          <a:bodyPr>
            <a:normAutofit/>
          </a:bodyPr>
          <a:lstStyle/>
          <a:p>
            <a:pPr marL="0" indent="0">
              <a:buNone/>
            </a:pPr>
            <a:r>
              <a:rPr lang="en-US" altLang="en-US" sz="2800" dirty="0" smtClean="0">
                <a:latin typeface="Calibri" panose="020F0502020204030204" pitchFamily="34" charset="0"/>
              </a:rPr>
              <a:t>Division 9: Purchasing and Public Works Contracts in Municipalities of Less Than 500,000</a:t>
            </a:r>
          </a:p>
          <a:p>
            <a:pPr marL="0" indent="0">
              <a:buNone/>
            </a:pPr>
            <a:endParaRPr lang="en-US" altLang="en-US" sz="2800" dirty="0" smtClean="0">
              <a:latin typeface="Calibri" panose="020F0502020204030204" pitchFamily="34" charset="0"/>
            </a:endParaRPr>
          </a:p>
          <a:p>
            <a:pPr marL="0" indent="0">
              <a:buNone/>
            </a:pPr>
            <a:r>
              <a:rPr lang="en-US" altLang="en-US" sz="2800" dirty="0" smtClean="0">
                <a:latin typeface="Calibri" panose="020F0502020204030204" pitchFamily="34" charset="0"/>
              </a:rPr>
              <a:t>Any work or other public improvement not paid for in whole or in part by special assessment or special taxation, when it exceeds $20,000, shall be constructed…by a contract let to the </a:t>
            </a:r>
            <a:r>
              <a:rPr lang="en-US" altLang="en-US" sz="2800" b="1" dirty="0" smtClean="0">
                <a:latin typeface="Calibri" panose="020F0502020204030204" pitchFamily="34" charset="0"/>
              </a:rPr>
              <a:t>lowest responsible bidder </a:t>
            </a:r>
            <a:r>
              <a:rPr lang="en-US" altLang="en-US" sz="2800" dirty="0" smtClean="0">
                <a:latin typeface="Calibri" panose="020F0502020204030204" pitchFamily="34" charset="0"/>
              </a:rPr>
              <a:t>after advertising for bids</a:t>
            </a:r>
          </a:p>
        </p:txBody>
      </p:sp>
      <p:sp>
        <p:nvSpPr>
          <p:cNvPr id="4" name="Title 1"/>
          <p:cNvSpPr>
            <a:spLocks noGrp="1"/>
          </p:cNvSpPr>
          <p:nvPr>
            <p:ph type="title"/>
          </p:nvPr>
        </p:nvSpPr>
        <p:spPr>
          <a:xfrm>
            <a:off x="1484310" y="298939"/>
            <a:ext cx="10018713" cy="1752599"/>
          </a:xfrm>
        </p:spPr>
        <p:txBody>
          <a:bodyPr/>
          <a:lstStyle/>
          <a:p>
            <a:r>
              <a:rPr lang="en-US" b="1" dirty="0" smtClean="0">
                <a:latin typeface="Calibri" panose="020F0502020204030204" pitchFamily="34" charset="0"/>
              </a:rPr>
              <a:t>ILLINOIS MUNICIPAL CODE</a:t>
            </a: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a:t>
            </a:r>
            <a:r>
              <a:rPr lang="en-US" b="1" dirty="0" smtClean="0">
                <a:latin typeface="Calibri" panose="020F0502020204030204" pitchFamily="34" charset="0"/>
              </a:rPr>
              <a:t>65 ILCS 5/8-9-1</a:t>
            </a:r>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2751518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331720" y="2188698"/>
            <a:ext cx="8972550" cy="3818022"/>
          </a:xfrm>
        </p:spPr>
        <p:txBody>
          <a:bodyPr>
            <a:normAutofit/>
          </a:bodyPr>
          <a:lstStyle/>
          <a:p>
            <a:pPr marL="0" indent="0">
              <a:buNone/>
            </a:pPr>
            <a:r>
              <a:rPr lang="en-US" altLang="en-US" sz="2800" dirty="0" smtClean="0">
                <a:latin typeface="Calibri" panose="020F0502020204030204" pitchFamily="34" charset="0"/>
              </a:rPr>
              <a:t>Division 10: Purchasing and Public Works Contracts in Cities of More Than 500,000</a:t>
            </a:r>
          </a:p>
          <a:p>
            <a:pPr marL="0" indent="0">
              <a:buNone/>
            </a:pPr>
            <a:endParaRPr lang="en-US" altLang="en-US" sz="2800" dirty="0" smtClean="0">
              <a:latin typeface="Calibri" panose="020F0502020204030204" pitchFamily="34" charset="0"/>
            </a:endParaRPr>
          </a:p>
          <a:p>
            <a:pPr marL="0" indent="0">
              <a:buNone/>
            </a:pPr>
            <a:r>
              <a:rPr lang="en-US" sz="2800" dirty="0">
                <a:latin typeface="Calibri" panose="020F0502020204030204" pitchFamily="34" charset="0"/>
              </a:rPr>
              <a:t>A</a:t>
            </a:r>
            <a:r>
              <a:rPr lang="en-US" sz="2800" dirty="0" smtClean="0">
                <a:latin typeface="Calibri" panose="020F0502020204030204" pitchFamily="34" charset="0"/>
              </a:rPr>
              <a:t>ll </a:t>
            </a:r>
            <a:r>
              <a:rPr lang="en-US" sz="2800" dirty="0">
                <a:latin typeface="Calibri" panose="020F0502020204030204" pitchFamily="34" charset="0"/>
              </a:rPr>
              <a:t>purchase orders or contracts of whatever nature, for labor, services or </a:t>
            </a:r>
            <a:r>
              <a:rPr lang="en-US" sz="2800" dirty="0" smtClean="0">
                <a:latin typeface="Calibri" panose="020F0502020204030204" pitchFamily="34" charset="0"/>
              </a:rPr>
              <a:t>work … involving </a:t>
            </a:r>
            <a:r>
              <a:rPr lang="en-US" sz="2800" dirty="0">
                <a:latin typeface="Calibri" panose="020F0502020204030204" pitchFamily="34" charset="0"/>
              </a:rPr>
              <a:t>amounts in excess of $</a:t>
            </a:r>
            <a:r>
              <a:rPr lang="en-US" sz="2800" dirty="0" smtClean="0">
                <a:latin typeface="Calibri" panose="020F0502020204030204" pitchFamily="34" charset="0"/>
              </a:rPr>
              <a:t>10,000 … shall </a:t>
            </a:r>
            <a:r>
              <a:rPr lang="en-US" sz="2800" dirty="0">
                <a:latin typeface="Calibri" panose="020F0502020204030204" pitchFamily="34" charset="0"/>
              </a:rPr>
              <a:t>be let by free and open competitive bidding after advertisement, to the </a:t>
            </a:r>
            <a:r>
              <a:rPr lang="en-US" sz="2800" b="1" dirty="0">
                <a:latin typeface="Calibri" panose="020F0502020204030204" pitchFamily="34" charset="0"/>
              </a:rPr>
              <a:t>lowest responsible </a:t>
            </a:r>
            <a:r>
              <a:rPr lang="en-US" sz="2800" b="1" dirty="0" smtClean="0">
                <a:latin typeface="Calibri" panose="020F0502020204030204" pitchFamily="34" charset="0"/>
              </a:rPr>
              <a:t>bidder</a:t>
            </a:r>
            <a:r>
              <a:rPr lang="en-US" sz="2800" dirty="0" smtClean="0">
                <a:latin typeface="Calibri" panose="020F0502020204030204" pitchFamily="34" charset="0"/>
              </a:rPr>
              <a:t>…</a:t>
            </a:r>
            <a:endParaRPr lang="en-US" altLang="en-US" sz="2800" dirty="0" smtClean="0">
              <a:latin typeface="Calibri" panose="020F0502020204030204" pitchFamily="34" charset="0"/>
            </a:endParaRPr>
          </a:p>
        </p:txBody>
      </p:sp>
      <p:sp>
        <p:nvSpPr>
          <p:cNvPr id="4" name="Title 1"/>
          <p:cNvSpPr>
            <a:spLocks noGrp="1"/>
          </p:cNvSpPr>
          <p:nvPr>
            <p:ph type="title"/>
          </p:nvPr>
        </p:nvSpPr>
        <p:spPr>
          <a:xfrm>
            <a:off x="1484310" y="298939"/>
            <a:ext cx="10018713" cy="1752599"/>
          </a:xfrm>
        </p:spPr>
        <p:txBody>
          <a:bodyPr/>
          <a:lstStyle/>
          <a:p>
            <a:r>
              <a:rPr lang="en-US" b="1" dirty="0" smtClean="0">
                <a:latin typeface="Calibri" panose="020F0502020204030204" pitchFamily="34" charset="0"/>
              </a:rPr>
              <a:t>ILLINOIS MUNICIPAL CODE</a:t>
            </a: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a:t>
            </a:r>
            <a:r>
              <a:rPr lang="en-US" b="1" dirty="0" smtClean="0">
                <a:latin typeface="Calibri" panose="020F0502020204030204" pitchFamily="34" charset="0"/>
              </a:rPr>
              <a:t>65 ILCS 5/8-10-3</a:t>
            </a:r>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4266224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388870" y="2062967"/>
            <a:ext cx="8755380" cy="4172799"/>
          </a:xfrm>
        </p:spPr>
        <p:txBody>
          <a:bodyPr>
            <a:normAutofit/>
          </a:bodyPr>
          <a:lstStyle/>
          <a:p>
            <a:pPr marL="0" indent="0">
              <a:buNone/>
            </a:pPr>
            <a:r>
              <a:rPr lang="en-US" altLang="en-US" sz="2800" dirty="0" smtClean="0">
                <a:latin typeface="Calibri" panose="020F0502020204030204" pitchFamily="34" charset="0"/>
              </a:rPr>
              <a:t>Division 10: Purchasing and Public Works Contracts in Cities of </a:t>
            </a:r>
            <a:r>
              <a:rPr lang="en-US" altLang="en-US" sz="2800" dirty="0">
                <a:latin typeface="Calibri" panose="020F0502020204030204" pitchFamily="34" charset="0"/>
              </a:rPr>
              <a:t>m</a:t>
            </a:r>
            <a:r>
              <a:rPr lang="en-US" altLang="en-US" sz="2800" dirty="0" smtClean="0">
                <a:latin typeface="Calibri" panose="020F0502020204030204" pitchFamily="34" charset="0"/>
              </a:rPr>
              <a:t>ore than 500,000 pop.</a:t>
            </a:r>
          </a:p>
          <a:p>
            <a:pPr marL="0" indent="0">
              <a:buNone/>
            </a:pPr>
            <a:endParaRPr lang="en-US" altLang="en-US" sz="2800" dirty="0" smtClean="0">
              <a:latin typeface="Calibri" panose="020F0502020204030204" pitchFamily="34" charset="0"/>
            </a:endParaRPr>
          </a:p>
          <a:p>
            <a:pPr marL="0" indent="0">
              <a:buNone/>
            </a:pPr>
            <a:r>
              <a:rPr lang="en-US" sz="2800" dirty="0" smtClean="0">
                <a:latin typeface="Calibri" panose="020F0502020204030204" pitchFamily="34" charset="0"/>
              </a:rPr>
              <a:t>Any and all bids may be rejected by purchasing agent if “the bidder is </a:t>
            </a:r>
            <a:r>
              <a:rPr lang="en-US" sz="2800" b="1" dirty="0" smtClean="0">
                <a:latin typeface="Calibri" panose="020F0502020204030204" pitchFamily="34" charset="0"/>
              </a:rPr>
              <a:t>not deemed responsible</a:t>
            </a:r>
            <a:r>
              <a:rPr lang="en-US" sz="2800" dirty="0" smtClean="0">
                <a:latin typeface="Calibri" panose="020F0502020204030204" pitchFamily="34" charset="0"/>
              </a:rPr>
              <a:t>, or the character or quality of the service, supplies, materials, equipment or labor does not conform to requirements or if the public interest may otherwise be served thereby.”</a:t>
            </a:r>
            <a:endParaRPr lang="en-US" altLang="en-US" sz="3200" dirty="0" smtClean="0">
              <a:latin typeface="Calibri" panose="020F0502020204030204" pitchFamily="34" charset="0"/>
            </a:endParaRPr>
          </a:p>
        </p:txBody>
      </p:sp>
      <p:sp>
        <p:nvSpPr>
          <p:cNvPr id="4" name="Title 1"/>
          <p:cNvSpPr>
            <a:spLocks noGrp="1"/>
          </p:cNvSpPr>
          <p:nvPr>
            <p:ph type="title"/>
          </p:nvPr>
        </p:nvSpPr>
        <p:spPr>
          <a:xfrm>
            <a:off x="1484310" y="298939"/>
            <a:ext cx="10018713" cy="1752599"/>
          </a:xfrm>
        </p:spPr>
        <p:txBody>
          <a:bodyPr/>
          <a:lstStyle/>
          <a:p>
            <a:r>
              <a:rPr lang="en-US" b="1" dirty="0" smtClean="0">
                <a:latin typeface="Calibri" panose="020F0502020204030204" pitchFamily="34" charset="0"/>
              </a:rPr>
              <a:t>ILLINOIS MUNICIPAL CODE</a:t>
            </a: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a:t>
            </a:r>
            <a:r>
              <a:rPr lang="en-US" b="1" dirty="0" smtClean="0">
                <a:latin typeface="Calibri" panose="020F0502020204030204" pitchFamily="34" charset="0"/>
              </a:rPr>
              <a:t>65 ILCS 5/8-10-12</a:t>
            </a:r>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2561745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8008" y="400665"/>
            <a:ext cx="10018713" cy="1028700"/>
          </a:xfrm>
        </p:spPr>
        <p:txBody>
          <a:bodyPr/>
          <a:lstStyle/>
          <a:p>
            <a:r>
              <a:rPr lang="en-US" b="1" dirty="0" smtClean="0">
                <a:latin typeface="Calibri" panose="020F0502020204030204" pitchFamily="34" charset="0"/>
              </a:rPr>
              <a:t>III-FFC MODEL RBO</a:t>
            </a:r>
            <a:endParaRPr lang="en-US" dirty="0">
              <a:latin typeface="Calibri" panose="020F0502020204030204" pitchFamily="34" charset="0"/>
            </a:endParaRPr>
          </a:p>
        </p:txBody>
      </p:sp>
      <p:sp>
        <p:nvSpPr>
          <p:cNvPr id="3" name="Content Placeholder 2"/>
          <p:cNvSpPr>
            <a:spLocks noGrp="1"/>
          </p:cNvSpPr>
          <p:nvPr>
            <p:ph idx="1"/>
          </p:nvPr>
        </p:nvSpPr>
        <p:spPr>
          <a:xfrm>
            <a:off x="2217420" y="1632156"/>
            <a:ext cx="9285603" cy="4355689"/>
          </a:xfrm>
        </p:spPr>
        <p:txBody>
          <a:bodyPr>
            <a:normAutofit fontScale="32500" lnSpcReduction="20000"/>
          </a:bodyPr>
          <a:lstStyle/>
          <a:p>
            <a:pPr>
              <a:buSzPct val="100000"/>
              <a:buFont typeface="Wingdings" panose="05000000000000000000" pitchFamily="2" charset="2"/>
              <a:buChar char="§"/>
            </a:pPr>
            <a:r>
              <a:rPr lang="en-US" sz="8000" dirty="0" smtClean="0">
                <a:latin typeface="Calibri" panose="020F0502020204030204" pitchFamily="34" charset="0"/>
              </a:rPr>
              <a:t>Proof that bidder is licensed to do business with SOS and registered with IDOR &amp; IDES</a:t>
            </a:r>
          </a:p>
          <a:p>
            <a:pPr>
              <a:buSzPct val="100000"/>
              <a:buFont typeface="Wingdings" panose="05000000000000000000" pitchFamily="2" charset="2"/>
              <a:buChar char="§"/>
            </a:pPr>
            <a:endParaRPr lang="en-US" sz="8000" dirty="0" smtClean="0">
              <a:latin typeface="Calibri" panose="020F0502020204030204" pitchFamily="34" charset="0"/>
            </a:endParaRPr>
          </a:p>
          <a:p>
            <a:pPr>
              <a:buSzPct val="100000"/>
              <a:buFont typeface="Wingdings" panose="05000000000000000000" pitchFamily="2" charset="2"/>
              <a:buChar char="§"/>
            </a:pPr>
            <a:r>
              <a:rPr lang="en-US" sz="8000" dirty="0" smtClean="0">
                <a:latin typeface="Calibri" panose="020F0502020204030204" pitchFamily="34" charset="0"/>
              </a:rPr>
              <a:t>Disclose </a:t>
            </a:r>
            <a:r>
              <a:rPr lang="en-US" sz="8000" dirty="0">
                <a:latin typeface="Calibri" panose="020F0502020204030204" pitchFamily="34" charset="0"/>
              </a:rPr>
              <a:t>any federal, state or local tax liens or delinquencies in the last 5 </a:t>
            </a:r>
            <a:r>
              <a:rPr lang="en-US" sz="8000" dirty="0" smtClean="0">
                <a:latin typeface="Calibri" panose="020F0502020204030204" pitchFamily="34" charset="0"/>
              </a:rPr>
              <a:t>years</a:t>
            </a:r>
          </a:p>
          <a:p>
            <a:pPr>
              <a:buSzPct val="100000"/>
              <a:buFont typeface="Wingdings" panose="05000000000000000000" pitchFamily="2" charset="2"/>
              <a:buChar char="§"/>
            </a:pPr>
            <a:endParaRPr lang="en-US" sz="8000" dirty="0" smtClean="0">
              <a:latin typeface="Calibri" panose="020F0502020204030204" pitchFamily="34" charset="0"/>
            </a:endParaRPr>
          </a:p>
          <a:p>
            <a:pPr>
              <a:buSzPct val="100000"/>
              <a:buFont typeface="Wingdings" panose="05000000000000000000" pitchFamily="2" charset="2"/>
              <a:buChar char="§"/>
            </a:pPr>
            <a:r>
              <a:rPr lang="en-US" sz="8000" dirty="0" smtClean="0">
                <a:latin typeface="Calibri" panose="020F0502020204030204" pitchFamily="34" charset="0"/>
              </a:rPr>
              <a:t>Proof of workers compensation insurance</a:t>
            </a:r>
          </a:p>
          <a:p>
            <a:pPr>
              <a:buSzPct val="100000"/>
              <a:buFont typeface="Wingdings" panose="05000000000000000000" pitchFamily="2" charset="2"/>
              <a:buChar char="§"/>
            </a:pPr>
            <a:endParaRPr lang="en-US" sz="8000" dirty="0">
              <a:latin typeface="Calibri" panose="020F0502020204030204" pitchFamily="34" charset="0"/>
            </a:endParaRPr>
          </a:p>
          <a:p>
            <a:pPr>
              <a:buSzPct val="100000"/>
              <a:buFont typeface="Wingdings" panose="05000000000000000000" pitchFamily="2" charset="2"/>
              <a:buChar char="§"/>
            </a:pPr>
            <a:r>
              <a:rPr lang="en-US" sz="8000" dirty="0">
                <a:latin typeface="Calibri" panose="020F0502020204030204" pitchFamily="34" charset="0"/>
              </a:rPr>
              <a:t>Statement of compliance with the Prevailing Wage </a:t>
            </a:r>
            <a:r>
              <a:rPr lang="en-US" sz="8000" dirty="0" smtClean="0">
                <a:latin typeface="Calibri" panose="020F0502020204030204" pitchFamily="34" charset="0"/>
              </a:rPr>
              <a:t>Act</a:t>
            </a:r>
            <a:endParaRPr lang="en-US" sz="8000" dirty="0">
              <a:latin typeface="Calibri" panose="020F0502020204030204" pitchFamily="34" charset="0"/>
            </a:endParaRPr>
          </a:p>
        </p:txBody>
      </p:sp>
    </p:spTree>
    <p:extLst>
      <p:ext uri="{BB962C8B-B14F-4D97-AF65-F5344CB8AC3E}">
        <p14:creationId xmlns:p14="http://schemas.microsoft.com/office/powerpoint/2010/main" val="3723652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472" y="390833"/>
            <a:ext cx="10018713" cy="902970"/>
          </a:xfrm>
        </p:spPr>
        <p:txBody>
          <a:bodyPr/>
          <a:lstStyle/>
          <a:p>
            <a:r>
              <a:rPr lang="en-US" b="1" dirty="0" smtClean="0">
                <a:latin typeface="Calibri" panose="020F0502020204030204" pitchFamily="34" charset="0"/>
              </a:rPr>
              <a:t>III-FFC </a:t>
            </a:r>
            <a:r>
              <a:rPr lang="en-US" b="1" dirty="0">
                <a:latin typeface="Calibri" panose="020F0502020204030204" pitchFamily="34" charset="0"/>
              </a:rPr>
              <a:t>MODEL RBO</a:t>
            </a:r>
            <a:endParaRPr lang="en-US" dirty="0">
              <a:latin typeface="Calibri" panose="020F0502020204030204" pitchFamily="34" charset="0"/>
            </a:endParaRPr>
          </a:p>
        </p:txBody>
      </p:sp>
      <p:sp>
        <p:nvSpPr>
          <p:cNvPr id="3" name="Content Placeholder 2"/>
          <p:cNvSpPr>
            <a:spLocks noGrp="1"/>
          </p:cNvSpPr>
          <p:nvPr>
            <p:ph idx="1"/>
          </p:nvPr>
        </p:nvSpPr>
        <p:spPr>
          <a:xfrm>
            <a:off x="2217420" y="1494503"/>
            <a:ext cx="9285603" cy="4591666"/>
          </a:xfrm>
        </p:spPr>
        <p:txBody>
          <a:bodyPr>
            <a:noAutofit/>
          </a:bodyPr>
          <a:lstStyle/>
          <a:p>
            <a:pPr>
              <a:buSzPct val="100000"/>
              <a:buFont typeface="Wingdings" panose="05000000000000000000" pitchFamily="2" charset="2"/>
              <a:buChar char="§"/>
            </a:pPr>
            <a:r>
              <a:rPr lang="en-US" sz="2000" dirty="0" smtClean="0">
                <a:latin typeface="Calibri" panose="020F0502020204030204" pitchFamily="34" charset="0"/>
              </a:rPr>
              <a:t>Copy </a:t>
            </a:r>
            <a:r>
              <a:rPr lang="en-US" sz="2000" dirty="0">
                <a:latin typeface="Calibri" panose="020F0502020204030204" pitchFamily="34" charset="0"/>
              </a:rPr>
              <a:t>of substance abuse prevention </a:t>
            </a:r>
            <a:r>
              <a:rPr lang="en-US" sz="2000" dirty="0" smtClean="0">
                <a:latin typeface="Calibri" panose="020F0502020204030204" pitchFamily="34" charset="0"/>
              </a:rPr>
              <a:t>program</a:t>
            </a:r>
          </a:p>
          <a:p>
            <a:pPr>
              <a:buSzPct val="100000"/>
              <a:buFont typeface="Wingdings" panose="05000000000000000000" pitchFamily="2" charset="2"/>
              <a:buChar char="§"/>
            </a:pPr>
            <a:endParaRPr lang="en-US" sz="2000" dirty="0">
              <a:latin typeface="Calibri" panose="020F0502020204030204" pitchFamily="34" charset="0"/>
            </a:endParaRPr>
          </a:p>
          <a:p>
            <a:pPr>
              <a:buSzPct val="100000"/>
              <a:buFont typeface="Wingdings" panose="05000000000000000000" pitchFamily="2" charset="2"/>
              <a:buChar char="§"/>
            </a:pPr>
            <a:r>
              <a:rPr lang="en-US" sz="2000" dirty="0">
                <a:latin typeface="Calibri" panose="020F0502020204030204" pitchFamily="34" charset="0"/>
              </a:rPr>
              <a:t>A statement that individuals who will perform work on the project will be properly classified as either an employee or an independent contractor </a:t>
            </a:r>
            <a:endParaRPr lang="en-US" sz="2000" dirty="0" smtClean="0">
              <a:latin typeface="Calibri" panose="020F0502020204030204" pitchFamily="34" charset="0"/>
            </a:endParaRPr>
          </a:p>
          <a:p>
            <a:pPr>
              <a:buSzPct val="100000"/>
              <a:buFont typeface="Wingdings" panose="05000000000000000000" pitchFamily="2" charset="2"/>
              <a:buChar char="§"/>
            </a:pPr>
            <a:endParaRPr lang="en-US" sz="2000" dirty="0">
              <a:latin typeface="Calibri" panose="020F0502020204030204" pitchFamily="34" charset="0"/>
            </a:endParaRPr>
          </a:p>
          <a:p>
            <a:pPr>
              <a:buSzPct val="100000"/>
              <a:buFont typeface="Wingdings" panose="05000000000000000000" pitchFamily="2" charset="2"/>
              <a:buChar char="§"/>
            </a:pPr>
            <a:r>
              <a:rPr lang="en-US" sz="2000" dirty="0">
                <a:latin typeface="Calibri" panose="020F0502020204030204" pitchFamily="34" charset="0"/>
              </a:rPr>
              <a:t>Proof of any professional or trade licenses required by law, and disclosure of any suspension or revocation </a:t>
            </a:r>
            <a:r>
              <a:rPr lang="en-US" sz="2000" dirty="0" smtClean="0">
                <a:latin typeface="Calibri" panose="020F0502020204030204" pitchFamily="34" charset="0"/>
              </a:rPr>
              <a:t>of </a:t>
            </a:r>
            <a:r>
              <a:rPr lang="en-US" sz="2000" dirty="0">
                <a:latin typeface="Calibri" panose="020F0502020204030204" pitchFamily="34" charset="0"/>
              </a:rPr>
              <a:t>licenses held by the company or a director or manager in the last 5 </a:t>
            </a:r>
            <a:r>
              <a:rPr lang="en-US" sz="2000" dirty="0" smtClean="0">
                <a:latin typeface="Calibri" panose="020F0502020204030204" pitchFamily="34" charset="0"/>
              </a:rPr>
              <a:t>years</a:t>
            </a:r>
          </a:p>
          <a:p>
            <a:pPr>
              <a:buSzPct val="100000"/>
              <a:buFont typeface="Wingdings" panose="05000000000000000000" pitchFamily="2" charset="2"/>
              <a:buChar char="§"/>
            </a:pPr>
            <a:endParaRPr lang="en-US" sz="2000" dirty="0">
              <a:latin typeface="Calibri" panose="020F0502020204030204" pitchFamily="34" charset="0"/>
            </a:endParaRPr>
          </a:p>
          <a:p>
            <a:pPr>
              <a:buSzPct val="100000"/>
              <a:buFont typeface="Wingdings" panose="05000000000000000000" pitchFamily="2" charset="2"/>
              <a:buChar char="§"/>
            </a:pPr>
            <a:r>
              <a:rPr lang="en-US" sz="2000" dirty="0">
                <a:latin typeface="Calibri" panose="020F0502020204030204" pitchFamily="34" charset="0"/>
              </a:rPr>
              <a:t>Evidence of participation in apprenticeship &amp; training programs approved by and registered with the US Department of Labor for all crafts to be performed on the </a:t>
            </a:r>
            <a:r>
              <a:rPr lang="en-US" sz="2000" dirty="0" smtClean="0">
                <a:latin typeface="Calibri" panose="020F0502020204030204" pitchFamily="34" charset="0"/>
              </a:rPr>
              <a:t>project</a:t>
            </a:r>
            <a:endParaRPr lang="en-US" sz="2000" dirty="0">
              <a:latin typeface="Calibri" panose="020F0502020204030204" pitchFamily="34" charset="0"/>
            </a:endParaRPr>
          </a:p>
        </p:txBody>
      </p:sp>
    </p:spTree>
    <p:extLst>
      <p:ext uri="{BB962C8B-B14F-4D97-AF65-F5344CB8AC3E}">
        <p14:creationId xmlns:p14="http://schemas.microsoft.com/office/powerpoint/2010/main" val="2922566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2647336" y="518652"/>
            <a:ext cx="8534400" cy="762000"/>
          </a:xfrm>
        </p:spPr>
        <p:txBody>
          <a:bodyPr anchor="ctr">
            <a:noAutofit/>
          </a:bodyPr>
          <a:lstStyle/>
          <a:p>
            <a:pPr algn="ctr">
              <a:defRPr/>
            </a:pPr>
            <a:r>
              <a:rPr lang="en-US" sz="4400" b="1" dirty="0" smtClean="0">
                <a:latin typeface="Calibri" panose="020F0502020204030204" pitchFamily="34" charset="0"/>
                <a:cs typeface="Arial" panose="020B0604020202020204" pitchFamily="34" charset="0"/>
              </a:rPr>
              <a:t>ABOUT US</a:t>
            </a:r>
            <a:endParaRPr lang="en-US" sz="4400" b="1" dirty="0">
              <a:latin typeface="Calibri" panose="020F0502020204030204" pitchFamily="34" charset="0"/>
              <a:cs typeface="Arial" panose="020B0604020202020204" pitchFamily="34" charset="0"/>
            </a:endParaRPr>
          </a:p>
        </p:txBody>
      </p:sp>
      <p:sp>
        <p:nvSpPr>
          <p:cNvPr id="198659" name="Rectangle 3"/>
          <p:cNvSpPr>
            <a:spLocks noGrp="1" noChangeArrowheads="1"/>
          </p:cNvSpPr>
          <p:nvPr>
            <p:ph idx="1"/>
          </p:nvPr>
        </p:nvSpPr>
        <p:spPr>
          <a:xfrm>
            <a:off x="2281084" y="1327355"/>
            <a:ext cx="9144000" cy="4815348"/>
          </a:xfrm>
        </p:spPr>
        <p:txBody>
          <a:bodyPr>
            <a:normAutofit/>
          </a:bodyPr>
          <a:lstStyle/>
          <a:p>
            <a:pPr>
              <a:lnSpc>
                <a:spcPct val="110000"/>
              </a:lnSpc>
              <a:spcBef>
                <a:spcPts val="0"/>
              </a:spcBef>
              <a:spcAft>
                <a:spcPts val="0"/>
              </a:spcAft>
              <a:buClr>
                <a:srgbClr val="0070C0"/>
              </a:buClr>
              <a:buSzPct val="100000"/>
              <a:buFont typeface="Wingdings" panose="05000000000000000000" pitchFamily="2" charset="2"/>
              <a:buChar char="§"/>
            </a:pPr>
            <a:r>
              <a:rPr lang="en-US" sz="2400" dirty="0">
                <a:latin typeface="Calibri" panose="020F0502020204030204" pitchFamily="34" charset="0"/>
                <a:cs typeface="Arial" panose="020B0604020202020204" pitchFamily="34" charset="0"/>
              </a:rPr>
              <a:t>Affiliated with IUOE Local 150 and signatory contractors</a:t>
            </a:r>
          </a:p>
          <a:p>
            <a:pPr>
              <a:lnSpc>
                <a:spcPct val="110000"/>
              </a:lnSpc>
              <a:spcBef>
                <a:spcPts val="0"/>
              </a:spcBef>
              <a:spcAft>
                <a:spcPts val="0"/>
              </a:spcAft>
              <a:buClr>
                <a:srgbClr val="0070C0"/>
              </a:buClr>
              <a:buSzPct val="100000"/>
              <a:buFont typeface="Wingdings" panose="05000000000000000000" pitchFamily="2" charset="2"/>
              <a:buChar char="§"/>
            </a:pPr>
            <a:endParaRPr lang="en-US" sz="2400" dirty="0">
              <a:latin typeface="Calibri" panose="020F0502020204030204" pitchFamily="34" charset="0"/>
              <a:cs typeface="Arial" panose="020B0604020202020204" pitchFamily="34" charset="0"/>
            </a:endParaRPr>
          </a:p>
          <a:p>
            <a:pPr>
              <a:lnSpc>
                <a:spcPct val="110000"/>
              </a:lnSpc>
              <a:spcBef>
                <a:spcPts val="0"/>
              </a:spcBef>
              <a:spcAft>
                <a:spcPts val="0"/>
              </a:spcAft>
              <a:buClr>
                <a:srgbClr val="0070C0"/>
              </a:buClr>
              <a:buSzPct val="100000"/>
              <a:buFont typeface="Wingdings" panose="05000000000000000000" pitchFamily="2" charset="2"/>
              <a:buChar char="§"/>
            </a:pPr>
            <a:r>
              <a:rPr lang="en-US" sz="2400" dirty="0">
                <a:latin typeface="Calibri" panose="020F0502020204030204" pitchFamily="34" charset="0"/>
                <a:cs typeface="Arial" panose="020B0604020202020204" pitchFamily="34" charset="0"/>
              </a:rPr>
              <a:t>Serve 14 counties in Indiana, 25 in Illinois, </a:t>
            </a:r>
            <a:r>
              <a:rPr lang="en-US" sz="2400" dirty="0" smtClean="0">
                <a:latin typeface="Calibri" panose="020F0502020204030204" pitchFamily="34" charset="0"/>
                <a:cs typeface="Arial" panose="020B0604020202020204" pitchFamily="34" charset="0"/>
              </a:rPr>
              <a:t>7 </a:t>
            </a:r>
            <a:r>
              <a:rPr lang="en-US" sz="2400" dirty="0">
                <a:latin typeface="Calibri" panose="020F0502020204030204" pitchFamily="34" charset="0"/>
                <a:cs typeface="Arial" panose="020B0604020202020204" pitchFamily="34" charset="0"/>
              </a:rPr>
              <a:t>in Iowa</a:t>
            </a:r>
          </a:p>
          <a:p>
            <a:pPr>
              <a:lnSpc>
                <a:spcPct val="110000"/>
              </a:lnSpc>
              <a:spcBef>
                <a:spcPts val="0"/>
              </a:spcBef>
              <a:spcAft>
                <a:spcPts val="0"/>
              </a:spcAft>
              <a:buClr>
                <a:srgbClr val="0070C0"/>
              </a:buClr>
              <a:buSzPct val="100000"/>
              <a:buFont typeface="Wingdings" panose="05000000000000000000" pitchFamily="2" charset="2"/>
              <a:buChar char="§"/>
            </a:pPr>
            <a:endParaRPr lang="en-US" sz="2400" dirty="0">
              <a:latin typeface="Calibri" panose="020F0502020204030204" pitchFamily="34" charset="0"/>
              <a:cs typeface="Arial" panose="020B0604020202020204" pitchFamily="34" charset="0"/>
            </a:endParaRPr>
          </a:p>
          <a:p>
            <a:pPr>
              <a:lnSpc>
                <a:spcPct val="110000"/>
              </a:lnSpc>
              <a:spcBef>
                <a:spcPts val="0"/>
              </a:spcBef>
              <a:spcAft>
                <a:spcPts val="0"/>
              </a:spcAft>
              <a:buClr>
                <a:srgbClr val="0070C0"/>
              </a:buClr>
              <a:buSzPct val="100000"/>
              <a:buFont typeface="Wingdings" panose="05000000000000000000" pitchFamily="2" charset="2"/>
              <a:buChar char="§"/>
            </a:pPr>
            <a:r>
              <a:rPr lang="en-US" sz="2400" dirty="0">
                <a:latin typeface="Calibri" panose="020F0502020204030204" pitchFamily="34" charset="0"/>
                <a:cs typeface="Arial" panose="020B0604020202020204" pitchFamily="34" charset="0"/>
              </a:rPr>
              <a:t>Mission: increase market share for signatory </a:t>
            </a:r>
            <a:r>
              <a:rPr lang="en-US" sz="2400" dirty="0" smtClean="0">
                <a:latin typeface="Calibri" panose="020F0502020204030204" pitchFamily="34" charset="0"/>
                <a:cs typeface="Arial" panose="020B0604020202020204" pitchFamily="34" charset="0"/>
              </a:rPr>
              <a:t>contractors, hours </a:t>
            </a:r>
            <a:r>
              <a:rPr lang="en-US" sz="2400" dirty="0">
                <a:latin typeface="Calibri" panose="020F0502020204030204" pitchFamily="34" charset="0"/>
                <a:cs typeface="Arial" panose="020B0604020202020204" pitchFamily="34" charset="0"/>
              </a:rPr>
              <a:t>for </a:t>
            </a:r>
            <a:r>
              <a:rPr lang="en-US" sz="2400" dirty="0" smtClean="0">
                <a:latin typeface="Calibri" panose="020F0502020204030204" pitchFamily="34" charset="0"/>
                <a:cs typeface="Arial" panose="020B0604020202020204" pitchFamily="34" charset="0"/>
              </a:rPr>
              <a:t>members, and value for taxpayers</a:t>
            </a:r>
          </a:p>
          <a:p>
            <a:pPr>
              <a:lnSpc>
                <a:spcPct val="110000"/>
              </a:lnSpc>
              <a:spcBef>
                <a:spcPts val="0"/>
              </a:spcBef>
              <a:spcAft>
                <a:spcPts val="0"/>
              </a:spcAft>
              <a:buClr>
                <a:srgbClr val="0070C0"/>
              </a:buClr>
              <a:buSzPct val="100000"/>
              <a:buFont typeface="Wingdings" panose="05000000000000000000" pitchFamily="2" charset="2"/>
              <a:buChar char="§"/>
            </a:pPr>
            <a:endParaRPr lang="en-US" dirty="0" smtClean="0">
              <a:latin typeface="Calibri" panose="020F0502020204030204" pitchFamily="34" charset="0"/>
              <a:cs typeface="Arial" panose="020B0604020202020204" pitchFamily="34" charset="0"/>
            </a:endParaRPr>
          </a:p>
          <a:p>
            <a:pPr>
              <a:lnSpc>
                <a:spcPct val="110000"/>
              </a:lnSpc>
              <a:spcBef>
                <a:spcPts val="0"/>
              </a:spcBef>
              <a:spcAft>
                <a:spcPts val="0"/>
              </a:spcAft>
              <a:buClr>
                <a:srgbClr val="0070C0"/>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C</a:t>
            </a:r>
            <a:r>
              <a:rPr lang="en-US" dirty="0" smtClean="0">
                <a:latin typeface="Calibri" panose="020F0502020204030204" pitchFamily="34" charset="0"/>
                <a:cs typeface="Arial" panose="020B0604020202020204" pitchFamily="34" charset="0"/>
              </a:rPr>
              <a:t>omprehensive 5-point program </a:t>
            </a:r>
            <a:r>
              <a:rPr lang="en-US" dirty="0">
                <a:latin typeface="Calibri" panose="020F0502020204030204" pitchFamily="34" charset="0"/>
                <a:cs typeface="Arial" panose="020B0604020202020204" pitchFamily="34" charset="0"/>
              </a:rPr>
              <a:t>of procurement oversight, market share analysis, jobsite monitoring, </a:t>
            </a:r>
            <a:r>
              <a:rPr lang="en-US" dirty="0" smtClean="0">
                <a:latin typeface="Calibri" panose="020F0502020204030204" pitchFamily="34" charset="0"/>
                <a:cs typeface="Arial" panose="020B0604020202020204" pitchFamily="34" charset="0"/>
              </a:rPr>
              <a:t>legal </a:t>
            </a:r>
            <a:r>
              <a:rPr lang="en-US" dirty="0">
                <a:latin typeface="Calibri" panose="020F0502020204030204" pitchFamily="34" charset="0"/>
                <a:cs typeface="Arial" panose="020B0604020202020204" pitchFamily="34" charset="0"/>
              </a:rPr>
              <a:t>advocacy, and public policy </a:t>
            </a:r>
            <a:r>
              <a:rPr lang="en-US" dirty="0" smtClean="0">
                <a:latin typeface="Calibri" panose="020F0502020204030204" pitchFamily="34" charset="0"/>
                <a:cs typeface="Arial" panose="020B0604020202020204" pitchFamily="34" charset="0"/>
              </a:rPr>
              <a:t>education</a:t>
            </a:r>
            <a:endParaRPr lang="en-US"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2238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198658"/>
                                        </p:tgtEl>
                                        <p:attrNameLst>
                                          <p:attrName>style.visibility</p:attrName>
                                        </p:attrNameLst>
                                      </p:cBhvr>
                                      <p:to>
                                        <p:strVal val="visible"/>
                                      </p:to>
                                    </p:set>
                                    <p:anim calcmode="lin" valueType="num">
                                      <p:cBhvr additive="base">
                                        <p:cTn id="7" dur="500" fill="hold"/>
                                        <p:tgtEl>
                                          <p:spTgt spid="198658"/>
                                        </p:tgtEl>
                                        <p:attrNameLst>
                                          <p:attrName>ppt_x</p:attrName>
                                        </p:attrNameLst>
                                      </p:cBhvr>
                                      <p:tavLst>
                                        <p:tav tm="0">
                                          <p:val>
                                            <p:strVal val="0-#ppt_w/2"/>
                                          </p:val>
                                        </p:tav>
                                        <p:tav tm="100000">
                                          <p:val>
                                            <p:strVal val="#ppt_x"/>
                                          </p:val>
                                        </p:tav>
                                      </p:tavLst>
                                    </p:anim>
                                    <p:anim calcmode="lin" valueType="num">
                                      <p:cBhvr additive="base">
                                        <p:cTn id="8" dur="500" fill="hold"/>
                                        <p:tgtEl>
                                          <p:spTgt spid="19865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198659">
                                            <p:txEl>
                                              <p:pRg st="0" end="0"/>
                                            </p:txEl>
                                          </p:spTgt>
                                        </p:tgtEl>
                                        <p:attrNameLst>
                                          <p:attrName>style.visibility</p:attrName>
                                        </p:attrNameLst>
                                      </p:cBhvr>
                                      <p:to>
                                        <p:strVal val="visible"/>
                                      </p:to>
                                    </p:set>
                                    <p:anim calcmode="lin" valueType="num">
                                      <p:cBhvr additive="base">
                                        <p:cTn id="12" dur="500" fill="hold"/>
                                        <p:tgtEl>
                                          <p:spTgt spid="19865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8659">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198659">
                                            <p:txEl>
                                              <p:pRg st="2" end="2"/>
                                            </p:txEl>
                                          </p:spTgt>
                                        </p:tgtEl>
                                        <p:attrNameLst>
                                          <p:attrName>style.visibility</p:attrName>
                                        </p:attrNameLst>
                                      </p:cBhvr>
                                      <p:to>
                                        <p:strVal val="visible"/>
                                      </p:to>
                                    </p:set>
                                    <p:anim calcmode="lin" valueType="num">
                                      <p:cBhvr additive="base">
                                        <p:cTn id="17" dur="500" fill="hold"/>
                                        <p:tgtEl>
                                          <p:spTgt spid="19865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8659">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198659">
                                            <p:txEl>
                                              <p:pRg st="4" end="4"/>
                                            </p:txEl>
                                          </p:spTgt>
                                        </p:tgtEl>
                                        <p:attrNameLst>
                                          <p:attrName>style.visibility</p:attrName>
                                        </p:attrNameLst>
                                      </p:cBhvr>
                                      <p:to>
                                        <p:strVal val="visible"/>
                                      </p:to>
                                    </p:set>
                                    <p:anim calcmode="lin" valueType="num">
                                      <p:cBhvr additive="base">
                                        <p:cTn id="22" dur="500" fill="hold"/>
                                        <p:tgtEl>
                                          <p:spTgt spid="198659">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98659">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198659">
                                            <p:txEl>
                                              <p:pRg st="6" end="6"/>
                                            </p:txEl>
                                          </p:spTgt>
                                        </p:tgtEl>
                                        <p:attrNameLst>
                                          <p:attrName>style.visibility</p:attrName>
                                        </p:attrNameLst>
                                      </p:cBhvr>
                                      <p:to>
                                        <p:strVal val="visible"/>
                                      </p:to>
                                    </p:set>
                                    <p:anim calcmode="lin" valueType="num">
                                      <p:cBhvr additive="base">
                                        <p:cTn id="27" dur="500" fill="hold"/>
                                        <p:tgtEl>
                                          <p:spTgt spid="198659">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986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autoUpdateAnimBg="0"/>
      <p:bldP spid="198659" grpId="0" build="p" autoUpdateAnimBg="0" advAuto="100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577646"/>
            <a:ext cx="10018713" cy="902970"/>
          </a:xfrm>
        </p:spPr>
        <p:txBody>
          <a:bodyPr/>
          <a:lstStyle/>
          <a:p>
            <a:r>
              <a:rPr lang="en-US" b="1" dirty="0" smtClean="0">
                <a:latin typeface="Calibri" panose="020F0502020204030204" pitchFamily="34" charset="0"/>
              </a:rPr>
              <a:t>III-FFC </a:t>
            </a:r>
            <a:r>
              <a:rPr lang="en-US" b="1" dirty="0">
                <a:latin typeface="Calibri" panose="020F0502020204030204" pitchFamily="34" charset="0"/>
              </a:rPr>
              <a:t>MODEL RBO</a:t>
            </a:r>
          </a:p>
        </p:txBody>
      </p:sp>
      <p:sp>
        <p:nvSpPr>
          <p:cNvPr id="3" name="Content Placeholder 2"/>
          <p:cNvSpPr>
            <a:spLocks noGrp="1"/>
          </p:cNvSpPr>
          <p:nvPr>
            <p:ph idx="1"/>
          </p:nvPr>
        </p:nvSpPr>
        <p:spPr>
          <a:xfrm>
            <a:off x="2217420" y="1885950"/>
            <a:ext cx="9285603" cy="4131391"/>
          </a:xfrm>
        </p:spPr>
        <p:txBody>
          <a:bodyPr>
            <a:noAutofit/>
          </a:bodyPr>
          <a:lstStyle/>
          <a:p>
            <a:pPr>
              <a:buSzPct val="100000"/>
              <a:buFont typeface="Wingdings" panose="05000000000000000000" pitchFamily="2" charset="2"/>
              <a:buChar char="§"/>
            </a:pPr>
            <a:r>
              <a:rPr lang="en-US" sz="2800" dirty="0">
                <a:latin typeface="Calibri" panose="020F0502020204030204" pitchFamily="34" charset="0"/>
              </a:rPr>
              <a:t>Name &amp; experience of project managers &amp; superintendents to be assigned to the </a:t>
            </a:r>
            <a:r>
              <a:rPr lang="en-US" sz="2800" dirty="0" smtClean="0">
                <a:latin typeface="Calibri" panose="020F0502020204030204" pitchFamily="34" charset="0"/>
              </a:rPr>
              <a:t>project</a:t>
            </a:r>
          </a:p>
          <a:p>
            <a:pPr>
              <a:buSzPct val="100000"/>
              <a:buFont typeface="Wingdings" panose="05000000000000000000" pitchFamily="2" charset="2"/>
              <a:buChar char="§"/>
            </a:pPr>
            <a:endParaRPr lang="en-US" sz="2800" dirty="0">
              <a:latin typeface="Calibri" panose="020F0502020204030204" pitchFamily="34" charset="0"/>
            </a:endParaRPr>
          </a:p>
          <a:p>
            <a:pPr>
              <a:buSzPct val="100000"/>
              <a:buFont typeface="Wingdings" panose="05000000000000000000" pitchFamily="2" charset="2"/>
              <a:buChar char="§"/>
            </a:pPr>
            <a:r>
              <a:rPr lang="en-US" sz="2800" dirty="0">
                <a:latin typeface="Calibri" panose="020F0502020204030204" pitchFamily="34" charset="0"/>
              </a:rPr>
              <a:t>Proof that all workers expected to work on the project have completed OSHA </a:t>
            </a:r>
            <a:r>
              <a:rPr lang="en-US" sz="2800" dirty="0" smtClean="0">
                <a:latin typeface="Calibri" panose="020F0502020204030204" pitchFamily="34" charset="0"/>
              </a:rPr>
              <a:t>training</a:t>
            </a:r>
          </a:p>
          <a:p>
            <a:pPr>
              <a:buSzPct val="100000"/>
              <a:buFont typeface="Wingdings" panose="05000000000000000000" pitchFamily="2" charset="2"/>
              <a:buChar char="§"/>
            </a:pPr>
            <a:endParaRPr lang="en-US" sz="2800" dirty="0">
              <a:latin typeface="Calibri" panose="020F0502020204030204" pitchFamily="34" charset="0"/>
            </a:endParaRPr>
          </a:p>
          <a:p>
            <a:pPr>
              <a:buSzPct val="100000"/>
              <a:buFont typeface="Wingdings" panose="05000000000000000000" pitchFamily="2" charset="2"/>
              <a:buChar char="§"/>
            </a:pPr>
            <a:r>
              <a:rPr lang="en-US" sz="2800" dirty="0">
                <a:latin typeface="Calibri" panose="020F0502020204030204" pitchFamily="34" charset="0"/>
              </a:rPr>
              <a:t>Evidence of surety coverage from a US Department of Treasury approved </a:t>
            </a:r>
            <a:r>
              <a:rPr lang="en-US" sz="2800" dirty="0" smtClean="0">
                <a:latin typeface="Calibri" panose="020F0502020204030204" pitchFamily="34" charset="0"/>
              </a:rPr>
              <a:t>provider</a:t>
            </a:r>
          </a:p>
        </p:txBody>
      </p:sp>
    </p:spTree>
    <p:extLst>
      <p:ext uri="{BB962C8B-B14F-4D97-AF65-F5344CB8AC3E}">
        <p14:creationId xmlns:p14="http://schemas.microsoft.com/office/powerpoint/2010/main" val="3202586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02970"/>
          </a:xfrm>
        </p:spPr>
        <p:txBody>
          <a:bodyPr/>
          <a:lstStyle/>
          <a:p>
            <a:r>
              <a:rPr lang="en-US" b="1" dirty="0" smtClean="0">
                <a:latin typeface="Calibri" panose="020F0502020204030204" pitchFamily="34" charset="0"/>
              </a:rPr>
              <a:t>III-FFC </a:t>
            </a:r>
            <a:r>
              <a:rPr lang="en-US" b="1" dirty="0">
                <a:latin typeface="Calibri" panose="020F0502020204030204" pitchFamily="34" charset="0"/>
              </a:rPr>
              <a:t>MODEL RBO</a:t>
            </a:r>
            <a:endParaRPr lang="en-US" dirty="0">
              <a:latin typeface="Calibri" panose="020F0502020204030204" pitchFamily="34" charset="0"/>
            </a:endParaRPr>
          </a:p>
        </p:txBody>
      </p:sp>
      <p:sp>
        <p:nvSpPr>
          <p:cNvPr id="3" name="Content Placeholder 2"/>
          <p:cNvSpPr>
            <a:spLocks noGrp="1"/>
          </p:cNvSpPr>
          <p:nvPr>
            <p:ph idx="1"/>
          </p:nvPr>
        </p:nvSpPr>
        <p:spPr>
          <a:xfrm>
            <a:off x="2217420" y="1885951"/>
            <a:ext cx="9285603" cy="3905250"/>
          </a:xfrm>
        </p:spPr>
        <p:txBody>
          <a:bodyPr>
            <a:noAutofit/>
          </a:bodyPr>
          <a:lstStyle/>
          <a:p>
            <a:pPr>
              <a:buSzPct val="100000"/>
              <a:buFont typeface="Wingdings" panose="05000000000000000000" pitchFamily="2" charset="2"/>
              <a:buChar char="§"/>
            </a:pPr>
            <a:r>
              <a:rPr lang="en-US" sz="3200" dirty="0">
                <a:latin typeface="Calibri" panose="020F0502020204030204" pitchFamily="34" charset="0"/>
              </a:rPr>
              <a:t>A list of projects of similar size &amp; scope of work that the bidder has performed in the last 3 years </a:t>
            </a:r>
          </a:p>
          <a:p>
            <a:pPr>
              <a:buSzPct val="100000"/>
              <a:buFont typeface="Wingdings" panose="05000000000000000000" pitchFamily="2" charset="2"/>
              <a:buChar char="§"/>
            </a:pPr>
            <a:endParaRPr lang="en-US" sz="3200" dirty="0">
              <a:latin typeface="Calibri" panose="020F0502020204030204" pitchFamily="34" charset="0"/>
            </a:endParaRPr>
          </a:p>
          <a:p>
            <a:pPr>
              <a:buSzPct val="100000"/>
              <a:buFont typeface="Wingdings" panose="05000000000000000000" pitchFamily="2" charset="2"/>
              <a:buChar char="§"/>
            </a:pPr>
            <a:r>
              <a:rPr lang="en-US" sz="3200" dirty="0">
                <a:latin typeface="Calibri" panose="020F0502020204030204" pitchFamily="34" charset="0"/>
              </a:rPr>
              <a:t>Bidder must provide additional info or verification documents upon request of the public body</a:t>
            </a:r>
          </a:p>
          <a:p>
            <a:pPr marL="0" indent="0">
              <a:buNone/>
            </a:pPr>
            <a:endParaRPr lang="en-US" sz="2000" b="1" dirty="0">
              <a:latin typeface="Calibri" panose="020F0502020204030204" pitchFamily="34" charset="0"/>
            </a:endParaRPr>
          </a:p>
        </p:txBody>
      </p:sp>
    </p:spTree>
    <p:extLst>
      <p:ext uri="{BB962C8B-B14F-4D97-AF65-F5344CB8AC3E}">
        <p14:creationId xmlns:p14="http://schemas.microsoft.com/office/powerpoint/2010/main" val="2175896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901" y="594361"/>
            <a:ext cx="10018713" cy="1028700"/>
          </a:xfrm>
        </p:spPr>
        <p:txBody>
          <a:bodyPr>
            <a:normAutofit/>
          </a:bodyPr>
          <a:lstStyle/>
          <a:p>
            <a:r>
              <a:rPr lang="en-US" sz="4400" b="1" dirty="0" smtClean="0">
                <a:latin typeface="Calibri" panose="020F0502020204030204" pitchFamily="34" charset="0"/>
              </a:rPr>
              <a:t>INCOMPLETE SUBMISSIONS</a:t>
            </a:r>
            <a:endParaRPr lang="en-US" sz="4400" b="1" dirty="0">
              <a:latin typeface="Calibri" panose="020F0502020204030204" pitchFamily="34" charset="0"/>
            </a:endParaRPr>
          </a:p>
        </p:txBody>
      </p:sp>
      <p:sp>
        <p:nvSpPr>
          <p:cNvPr id="3" name="Content Placeholder 2"/>
          <p:cNvSpPr>
            <a:spLocks noGrp="1"/>
          </p:cNvSpPr>
          <p:nvPr>
            <p:ph idx="1"/>
          </p:nvPr>
        </p:nvSpPr>
        <p:spPr>
          <a:xfrm>
            <a:off x="2274570" y="2023111"/>
            <a:ext cx="9228453" cy="3768090"/>
          </a:xfrm>
        </p:spPr>
        <p:txBody>
          <a:bodyPr>
            <a:noAutofit/>
          </a:bodyPr>
          <a:lstStyle/>
          <a:p>
            <a:pPr>
              <a:buSzPct val="100000"/>
              <a:buFont typeface="Wingdings" panose="05000000000000000000" pitchFamily="2" charset="2"/>
              <a:buChar char="§"/>
            </a:pPr>
            <a:r>
              <a:rPr lang="en-US" sz="3200" dirty="0">
                <a:latin typeface="Calibri" panose="020F0502020204030204" pitchFamily="34" charset="0"/>
              </a:rPr>
              <a:t>B</a:t>
            </a:r>
            <a:r>
              <a:rPr lang="en-US" sz="3200" dirty="0" smtClean="0">
                <a:latin typeface="Calibri" panose="020F0502020204030204" pitchFamily="34" charset="0"/>
              </a:rPr>
              <a:t>idder must comply with the submission requirements no later than the day of the public bid opening</a:t>
            </a:r>
          </a:p>
          <a:p>
            <a:pPr>
              <a:buSzPct val="100000"/>
              <a:buFont typeface="Wingdings" panose="05000000000000000000" pitchFamily="2" charset="2"/>
              <a:buChar char="§"/>
            </a:pPr>
            <a:endParaRPr lang="en-US" sz="3200" dirty="0" smtClean="0">
              <a:latin typeface="Calibri" panose="020F0502020204030204" pitchFamily="34" charset="0"/>
            </a:endParaRPr>
          </a:p>
          <a:p>
            <a:pPr>
              <a:buSzPct val="100000"/>
              <a:buFont typeface="Wingdings" panose="05000000000000000000" pitchFamily="2" charset="2"/>
              <a:buChar char="§"/>
            </a:pPr>
            <a:r>
              <a:rPr lang="en-US" sz="3200" dirty="0" smtClean="0">
                <a:latin typeface="Calibri" panose="020F0502020204030204" pitchFamily="34" charset="0"/>
              </a:rPr>
              <a:t>Submissions deemed inadequate, incomplete or untimely may result in rejection of the bid</a:t>
            </a:r>
          </a:p>
        </p:txBody>
      </p:sp>
    </p:spTree>
    <p:extLst>
      <p:ext uri="{BB962C8B-B14F-4D97-AF65-F5344CB8AC3E}">
        <p14:creationId xmlns:p14="http://schemas.microsoft.com/office/powerpoint/2010/main" val="1410265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777" y="496775"/>
            <a:ext cx="10018713" cy="1096051"/>
          </a:xfrm>
        </p:spPr>
        <p:txBody>
          <a:bodyPr>
            <a:normAutofit/>
          </a:bodyPr>
          <a:lstStyle/>
          <a:p>
            <a:r>
              <a:rPr lang="en-US" sz="4400" b="1" dirty="0" smtClean="0">
                <a:latin typeface="Calibri" panose="020F0502020204030204" pitchFamily="34" charset="0"/>
              </a:rPr>
              <a:t>RESPONSIBLE BIDDER DETERMINATION</a:t>
            </a:r>
            <a:endParaRPr lang="en-US" sz="4400" b="1" dirty="0">
              <a:latin typeface="Calibri" panose="020F0502020204030204" pitchFamily="34" charset="0"/>
            </a:endParaRPr>
          </a:p>
        </p:txBody>
      </p:sp>
      <p:sp>
        <p:nvSpPr>
          <p:cNvPr id="3" name="Content Placeholder 2"/>
          <p:cNvSpPr>
            <a:spLocks noGrp="1"/>
          </p:cNvSpPr>
          <p:nvPr>
            <p:ph idx="1"/>
          </p:nvPr>
        </p:nvSpPr>
        <p:spPr>
          <a:xfrm>
            <a:off x="2238683" y="1983045"/>
            <a:ext cx="9048750" cy="3877310"/>
          </a:xfrm>
        </p:spPr>
        <p:txBody>
          <a:bodyPr>
            <a:noAutofit/>
          </a:bodyPr>
          <a:lstStyle/>
          <a:p>
            <a:pPr>
              <a:buSzPct val="100000"/>
              <a:buFont typeface="Wingdings" panose="05000000000000000000" pitchFamily="2" charset="2"/>
              <a:buChar char="§"/>
            </a:pPr>
            <a:r>
              <a:rPr lang="en-US" sz="2800" dirty="0" smtClean="0">
                <a:latin typeface="Calibri" panose="020F0502020204030204" pitchFamily="34" charset="0"/>
              </a:rPr>
              <a:t>Public body reserves the right to utilize all information provided by the contractor or subcontractors or any information obtained through its own independent verification</a:t>
            </a:r>
          </a:p>
          <a:p>
            <a:pPr>
              <a:buSzPct val="100000"/>
              <a:buFont typeface="Wingdings" panose="05000000000000000000" pitchFamily="2" charset="2"/>
              <a:buChar char="§"/>
            </a:pPr>
            <a:endParaRPr lang="en-US" sz="2800" dirty="0" smtClean="0">
              <a:latin typeface="Calibri" panose="020F0502020204030204" pitchFamily="34" charset="0"/>
            </a:endParaRPr>
          </a:p>
          <a:p>
            <a:pPr>
              <a:buSzPct val="100000"/>
              <a:buFont typeface="Wingdings" panose="05000000000000000000" pitchFamily="2" charset="2"/>
              <a:buChar char="§"/>
            </a:pPr>
            <a:r>
              <a:rPr lang="en-US" sz="2800" dirty="0">
                <a:latin typeface="Calibri" panose="020F0502020204030204" pitchFamily="34" charset="0"/>
              </a:rPr>
              <a:t>Public </a:t>
            </a:r>
            <a:r>
              <a:rPr lang="en-US" sz="2800" dirty="0" smtClean="0">
                <a:latin typeface="Calibri" panose="020F0502020204030204" pitchFamily="34" charset="0"/>
              </a:rPr>
              <a:t>body’s discretion to determine </a:t>
            </a:r>
            <a:r>
              <a:rPr lang="en-US" sz="2800" dirty="0">
                <a:latin typeface="Calibri" panose="020F0502020204030204" pitchFamily="34" charset="0"/>
              </a:rPr>
              <a:t>whether the bidder is responsive &amp; </a:t>
            </a:r>
            <a:r>
              <a:rPr lang="en-US" sz="2800" dirty="0" smtClean="0">
                <a:latin typeface="Calibri" panose="020F0502020204030204" pitchFamily="34" charset="0"/>
              </a:rPr>
              <a:t>responsible</a:t>
            </a:r>
            <a:endParaRPr lang="en-US" sz="2800" dirty="0">
              <a:latin typeface="Calibri" panose="020F0502020204030204" pitchFamily="34" charset="0"/>
            </a:endParaRPr>
          </a:p>
        </p:txBody>
      </p:sp>
    </p:spTree>
    <p:extLst>
      <p:ext uri="{BB962C8B-B14F-4D97-AF65-F5344CB8AC3E}">
        <p14:creationId xmlns:p14="http://schemas.microsoft.com/office/powerpoint/2010/main" val="8083007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180" y="302647"/>
            <a:ext cx="10018713" cy="1537584"/>
          </a:xfrm>
        </p:spPr>
        <p:txBody>
          <a:bodyPr>
            <a:normAutofit/>
          </a:bodyPr>
          <a:lstStyle/>
          <a:p>
            <a:r>
              <a:rPr lang="en-US" sz="4400" b="1" dirty="0" smtClean="0">
                <a:latin typeface="Calibri" panose="020F0502020204030204" pitchFamily="34" charset="0"/>
              </a:rPr>
              <a:t>SUBCONTRACTOR REQUIREMENTS</a:t>
            </a:r>
            <a:endParaRPr lang="en-US" sz="4400" b="1" dirty="0">
              <a:latin typeface="Calibri" panose="020F0502020204030204" pitchFamily="34" charset="0"/>
            </a:endParaRPr>
          </a:p>
        </p:txBody>
      </p:sp>
      <p:sp>
        <p:nvSpPr>
          <p:cNvPr id="3" name="Content Placeholder 2"/>
          <p:cNvSpPr>
            <a:spLocks noGrp="1"/>
          </p:cNvSpPr>
          <p:nvPr>
            <p:ph idx="1"/>
          </p:nvPr>
        </p:nvSpPr>
        <p:spPr>
          <a:xfrm>
            <a:off x="2354580" y="2146355"/>
            <a:ext cx="9182733" cy="3991555"/>
          </a:xfrm>
        </p:spPr>
        <p:txBody>
          <a:bodyPr>
            <a:noAutofit/>
          </a:bodyPr>
          <a:lstStyle/>
          <a:p>
            <a:pPr>
              <a:buSzPct val="100000"/>
              <a:buFont typeface="Wingdings" panose="05000000000000000000" pitchFamily="2" charset="2"/>
              <a:buChar char="§"/>
            </a:pPr>
            <a:r>
              <a:rPr lang="en-US" sz="2600" dirty="0" smtClean="0">
                <a:latin typeface="Calibri" panose="020F0502020204030204" pitchFamily="34" charset="0"/>
              </a:rPr>
              <a:t>Prime bidder must disclose all 1</a:t>
            </a:r>
            <a:r>
              <a:rPr lang="en-US" sz="2600" baseline="30000" dirty="0" smtClean="0">
                <a:latin typeface="Calibri" panose="020F0502020204030204" pitchFamily="34" charset="0"/>
              </a:rPr>
              <a:t>st</a:t>
            </a:r>
            <a:r>
              <a:rPr lang="en-US" sz="2600" dirty="0" smtClean="0">
                <a:latin typeface="Calibri" panose="020F0502020204030204" pitchFamily="34" charset="0"/>
              </a:rPr>
              <a:t> tier subcontractors and any independent contractors within 5 days of submitting their bid</a:t>
            </a:r>
          </a:p>
          <a:p>
            <a:pPr>
              <a:buSzPct val="100000"/>
              <a:buFont typeface="Wingdings" panose="05000000000000000000" pitchFamily="2" charset="2"/>
              <a:buChar char="§"/>
            </a:pPr>
            <a:endParaRPr lang="en-US" sz="2600" dirty="0" smtClean="0">
              <a:latin typeface="Calibri" panose="020F0502020204030204" pitchFamily="34" charset="0"/>
            </a:endParaRPr>
          </a:p>
          <a:p>
            <a:pPr>
              <a:buSzPct val="100000"/>
              <a:buFont typeface="Wingdings" panose="05000000000000000000" pitchFamily="2" charset="2"/>
              <a:buChar char="§"/>
            </a:pPr>
            <a:r>
              <a:rPr lang="en-US" sz="2600" dirty="0">
                <a:latin typeface="Calibri" panose="020F0502020204030204" pitchFamily="34" charset="0"/>
              </a:rPr>
              <a:t>S</a:t>
            </a:r>
            <a:r>
              <a:rPr lang="en-US" sz="2600" dirty="0" smtClean="0">
                <a:latin typeface="Calibri" panose="020F0502020204030204" pitchFamily="34" charset="0"/>
              </a:rPr>
              <a:t>ubcontractors </a:t>
            </a:r>
            <a:r>
              <a:rPr lang="en-US" sz="2600" dirty="0" smtClean="0">
                <a:latin typeface="Calibri" panose="020F0502020204030204" pitchFamily="34" charset="0"/>
              </a:rPr>
              <a:t>must follow the same rules as the prime contractor </a:t>
            </a:r>
          </a:p>
          <a:p>
            <a:pPr>
              <a:buSzPct val="100000"/>
              <a:buFont typeface="Wingdings" panose="05000000000000000000" pitchFamily="2" charset="2"/>
              <a:buChar char="§"/>
            </a:pPr>
            <a:endParaRPr lang="en-US" sz="2600" dirty="0" smtClean="0">
              <a:latin typeface="Calibri" panose="020F0502020204030204" pitchFamily="34" charset="0"/>
            </a:endParaRPr>
          </a:p>
          <a:p>
            <a:pPr>
              <a:buSzPct val="100000"/>
              <a:buFont typeface="Wingdings" panose="05000000000000000000" pitchFamily="2" charset="2"/>
              <a:buChar char="§"/>
            </a:pPr>
            <a:r>
              <a:rPr lang="en-US" sz="2600" dirty="0" smtClean="0">
                <a:latin typeface="Calibri" panose="020F0502020204030204" pitchFamily="34" charset="0"/>
              </a:rPr>
              <a:t>Subcontractors submit their documents to their prime within 5 business days after their first day of work</a:t>
            </a:r>
          </a:p>
        </p:txBody>
      </p:sp>
    </p:spTree>
    <p:extLst>
      <p:ext uri="{BB962C8B-B14F-4D97-AF65-F5344CB8AC3E}">
        <p14:creationId xmlns:p14="http://schemas.microsoft.com/office/powerpoint/2010/main" val="4026144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751" y="206846"/>
            <a:ext cx="10018713" cy="1752599"/>
          </a:xfrm>
        </p:spPr>
        <p:txBody>
          <a:bodyPr>
            <a:noAutofit/>
          </a:bodyPr>
          <a:lstStyle/>
          <a:p>
            <a:r>
              <a:rPr lang="en-US" sz="4400" b="1" dirty="0" smtClean="0">
                <a:latin typeface="Calibri" panose="020F0502020204030204" pitchFamily="34" charset="0"/>
              </a:rPr>
              <a:t>SUBCONTRACTOR REQUIREMENTS</a:t>
            </a:r>
            <a:endParaRPr lang="en-US" sz="4400" b="1" dirty="0">
              <a:latin typeface="Calibri" panose="020F0502020204030204" pitchFamily="34" charset="0"/>
            </a:endParaRPr>
          </a:p>
        </p:txBody>
      </p:sp>
      <p:sp>
        <p:nvSpPr>
          <p:cNvPr id="3" name="Content Placeholder 2"/>
          <p:cNvSpPr>
            <a:spLocks noGrp="1"/>
          </p:cNvSpPr>
          <p:nvPr>
            <p:ph idx="1"/>
          </p:nvPr>
        </p:nvSpPr>
        <p:spPr>
          <a:xfrm>
            <a:off x="2217010" y="1952345"/>
            <a:ext cx="9227020" cy="4106802"/>
          </a:xfrm>
        </p:spPr>
        <p:txBody>
          <a:bodyPr>
            <a:normAutofit fontScale="92500" lnSpcReduction="20000"/>
          </a:bodyPr>
          <a:lstStyle/>
          <a:p>
            <a:pPr>
              <a:buSzPct val="100000"/>
              <a:buFont typeface="Wingdings" panose="05000000000000000000" pitchFamily="2" charset="2"/>
              <a:buChar char="§"/>
            </a:pPr>
            <a:r>
              <a:rPr lang="en-US" dirty="0">
                <a:latin typeface="Calibri" panose="020F0502020204030204" pitchFamily="34" charset="0"/>
              </a:rPr>
              <a:t>The public body may also require any 2</a:t>
            </a:r>
            <a:r>
              <a:rPr lang="en-US" baseline="30000" dirty="0">
                <a:latin typeface="Calibri" panose="020F0502020204030204" pitchFamily="34" charset="0"/>
              </a:rPr>
              <a:t>nd</a:t>
            </a:r>
            <a:r>
              <a:rPr lang="en-US" dirty="0">
                <a:latin typeface="Calibri" panose="020F0502020204030204" pitchFamily="34" charset="0"/>
              </a:rPr>
              <a:t> or lower tier subcontractor to submit the same </a:t>
            </a:r>
            <a:r>
              <a:rPr lang="en-US" dirty="0" smtClean="0">
                <a:latin typeface="Calibri" panose="020F0502020204030204" pitchFamily="34" charset="0"/>
              </a:rPr>
              <a:t>info</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dirty="0" smtClean="0">
                <a:latin typeface="Calibri" panose="020F0502020204030204" pitchFamily="34" charset="0"/>
              </a:rPr>
              <a:t>Payment can be withheld from any subcontractor who fails to timely submit required documents</a:t>
            </a:r>
          </a:p>
          <a:p>
            <a:pPr>
              <a:buSzPct val="100000"/>
              <a:buFont typeface="Wingdings" panose="05000000000000000000" pitchFamily="2" charset="2"/>
              <a:buChar char="§"/>
            </a:pPr>
            <a:endParaRPr lang="en-US" dirty="0" smtClean="0">
              <a:latin typeface="Calibri" panose="020F0502020204030204" pitchFamily="34" charset="0"/>
            </a:endParaRPr>
          </a:p>
          <a:p>
            <a:pPr>
              <a:buSzPct val="100000"/>
              <a:buFont typeface="Wingdings" panose="05000000000000000000" pitchFamily="2" charset="2"/>
              <a:buChar char="§"/>
            </a:pPr>
            <a:r>
              <a:rPr lang="en-US" dirty="0" smtClean="0">
                <a:latin typeface="Calibri" panose="020F0502020204030204" pitchFamily="34" charset="0"/>
              </a:rPr>
              <a:t>Failure </a:t>
            </a:r>
            <a:r>
              <a:rPr lang="en-US" dirty="0">
                <a:latin typeface="Calibri" panose="020F0502020204030204" pitchFamily="34" charset="0"/>
              </a:rPr>
              <a:t>of a subcontractor to submit the required </a:t>
            </a:r>
            <a:r>
              <a:rPr lang="en-US" dirty="0" smtClean="0">
                <a:latin typeface="Calibri" panose="020F0502020204030204" pitchFamily="34" charset="0"/>
              </a:rPr>
              <a:t>documents </a:t>
            </a:r>
            <a:r>
              <a:rPr lang="en-US" dirty="0">
                <a:latin typeface="Calibri" panose="020F0502020204030204" pitchFamily="34" charset="0"/>
              </a:rPr>
              <a:t>does not disqualify the successful </a:t>
            </a:r>
            <a:r>
              <a:rPr lang="en-US" dirty="0" smtClean="0">
                <a:latin typeface="Calibri" panose="020F0502020204030204" pitchFamily="34" charset="0"/>
              </a:rPr>
              <a:t>prime bidder</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dirty="0">
                <a:latin typeface="Calibri" panose="020F0502020204030204" pitchFamily="34" charset="0"/>
              </a:rPr>
              <a:t>Public body may require the prime contractor to remove a subcontractor and replace them with a responsive &amp; responsible </a:t>
            </a:r>
            <a:r>
              <a:rPr lang="en-US" dirty="0" smtClean="0">
                <a:latin typeface="Calibri" panose="020F0502020204030204" pitchFamily="34" charset="0"/>
              </a:rPr>
              <a:t>subcontractor</a:t>
            </a:r>
            <a:endParaRPr lang="en-US" dirty="0">
              <a:latin typeface="Calibri" panose="020F0502020204030204" pitchFamily="34" charset="0"/>
            </a:endParaRPr>
          </a:p>
        </p:txBody>
      </p:sp>
    </p:spTree>
    <p:extLst>
      <p:ext uri="{BB962C8B-B14F-4D97-AF65-F5344CB8AC3E}">
        <p14:creationId xmlns:p14="http://schemas.microsoft.com/office/powerpoint/2010/main" val="3633763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6586" y="525781"/>
            <a:ext cx="10018713" cy="1051560"/>
          </a:xfrm>
        </p:spPr>
        <p:txBody>
          <a:bodyPr>
            <a:normAutofit/>
          </a:bodyPr>
          <a:lstStyle/>
          <a:p>
            <a:r>
              <a:rPr lang="en-US" sz="4400" b="1" dirty="0" smtClean="0">
                <a:latin typeface="Calibri" panose="020F0502020204030204" pitchFamily="34" charset="0"/>
              </a:rPr>
              <a:t>PREQUALIFICATION</a:t>
            </a:r>
            <a:endParaRPr lang="en-US" sz="4400" b="1" dirty="0">
              <a:latin typeface="Calibri" panose="020F0502020204030204" pitchFamily="34" charset="0"/>
            </a:endParaRPr>
          </a:p>
        </p:txBody>
      </p:sp>
      <p:sp>
        <p:nvSpPr>
          <p:cNvPr id="3" name="Content Placeholder 2"/>
          <p:cNvSpPr>
            <a:spLocks noGrp="1"/>
          </p:cNvSpPr>
          <p:nvPr>
            <p:ph idx="1"/>
          </p:nvPr>
        </p:nvSpPr>
        <p:spPr>
          <a:xfrm>
            <a:off x="2331721" y="1851659"/>
            <a:ext cx="9029700" cy="3792723"/>
          </a:xfrm>
        </p:spPr>
        <p:txBody>
          <a:bodyPr>
            <a:normAutofit fontScale="92500" lnSpcReduction="10000"/>
          </a:bodyPr>
          <a:lstStyle/>
          <a:p>
            <a:pPr>
              <a:buSzPct val="100000"/>
              <a:buFont typeface="Wingdings" panose="05000000000000000000" pitchFamily="2" charset="2"/>
              <a:buChar char="§"/>
            </a:pPr>
            <a:r>
              <a:rPr lang="en-US" sz="2800" dirty="0" smtClean="0">
                <a:latin typeface="Calibri" panose="020F0502020204030204" pitchFamily="34" charset="0"/>
              </a:rPr>
              <a:t>Public body may deem a contractor “</a:t>
            </a:r>
            <a:r>
              <a:rPr lang="en-US" sz="2800" dirty="0" smtClean="0">
                <a:latin typeface="Calibri" panose="020F0502020204030204" pitchFamily="34" charset="0"/>
              </a:rPr>
              <a:t>prequalified</a:t>
            </a:r>
            <a:r>
              <a:rPr lang="en-US" sz="2800" dirty="0" smtClean="0">
                <a:latin typeface="Calibri" panose="020F0502020204030204" pitchFamily="34" charset="0"/>
              </a:rPr>
              <a:t>” for one year after their documents have been submitted &amp; approved – even if they didn’t win the contract </a:t>
            </a:r>
          </a:p>
          <a:p>
            <a:pPr>
              <a:buSzPct val="100000"/>
              <a:buFont typeface="Wingdings" panose="05000000000000000000" pitchFamily="2" charset="2"/>
              <a:buChar char="§"/>
            </a:pPr>
            <a:endParaRPr lang="en-US" sz="2800" dirty="0" smtClean="0">
              <a:latin typeface="Calibri" panose="020F0502020204030204" pitchFamily="34" charset="0"/>
            </a:endParaRPr>
          </a:p>
          <a:p>
            <a:pPr>
              <a:buSzPct val="100000"/>
              <a:buFont typeface="Wingdings" panose="05000000000000000000" pitchFamily="2" charset="2"/>
              <a:buChar char="§"/>
            </a:pPr>
            <a:r>
              <a:rPr lang="en-US" sz="2800" dirty="0" smtClean="0">
                <a:latin typeface="Calibri" panose="020F0502020204030204" pitchFamily="34" charset="0"/>
              </a:rPr>
              <a:t>Renew prequalification annually with “short </a:t>
            </a:r>
            <a:r>
              <a:rPr lang="en-US" sz="2800" dirty="0">
                <a:latin typeface="Calibri" panose="020F0502020204030204" pitchFamily="34" charset="0"/>
              </a:rPr>
              <a:t>f</a:t>
            </a:r>
            <a:r>
              <a:rPr lang="en-US" sz="2800" dirty="0" smtClean="0">
                <a:latin typeface="Calibri" panose="020F0502020204030204" pitchFamily="34" charset="0"/>
              </a:rPr>
              <a:t>orm” application</a:t>
            </a:r>
          </a:p>
          <a:p>
            <a:pPr>
              <a:buSzPct val="100000"/>
              <a:buFont typeface="Wingdings" panose="05000000000000000000" pitchFamily="2" charset="2"/>
              <a:buChar char="§"/>
            </a:pPr>
            <a:endParaRPr lang="en-US" sz="2800" dirty="0" smtClean="0">
              <a:latin typeface="Calibri" panose="020F0502020204030204" pitchFamily="34" charset="0"/>
            </a:endParaRPr>
          </a:p>
          <a:p>
            <a:pPr>
              <a:buSzPct val="100000"/>
              <a:buFont typeface="Wingdings" panose="05000000000000000000" pitchFamily="2" charset="2"/>
              <a:buChar char="§"/>
            </a:pPr>
            <a:r>
              <a:rPr lang="en-US" sz="2800" dirty="0">
                <a:latin typeface="Calibri" panose="020F0502020204030204" pitchFamily="34" charset="0"/>
              </a:rPr>
              <a:t>A contractor or subcontractor that has lost </a:t>
            </a:r>
            <a:r>
              <a:rPr lang="en-US" sz="2800" dirty="0" smtClean="0">
                <a:latin typeface="Calibri" panose="020F0502020204030204" pitchFamily="34" charset="0"/>
              </a:rPr>
              <a:t>prequalification </a:t>
            </a:r>
            <a:r>
              <a:rPr lang="en-US" sz="2800" dirty="0">
                <a:latin typeface="Calibri" panose="020F0502020204030204" pitchFamily="34" charset="0"/>
              </a:rPr>
              <a:t>may still bid on public works </a:t>
            </a:r>
            <a:r>
              <a:rPr lang="en-US" sz="2800" dirty="0" smtClean="0">
                <a:latin typeface="Calibri" panose="020F0502020204030204" pitchFamily="34" charset="0"/>
              </a:rPr>
              <a:t>projects</a:t>
            </a:r>
            <a:endParaRPr lang="en-US" sz="2800" dirty="0">
              <a:latin typeface="Calibri" panose="020F0502020204030204" pitchFamily="34" charset="0"/>
            </a:endParaRPr>
          </a:p>
        </p:txBody>
      </p:sp>
    </p:spTree>
    <p:extLst>
      <p:ext uri="{BB962C8B-B14F-4D97-AF65-F5344CB8AC3E}">
        <p14:creationId xmlns:p14="http://schemas.microsoft.com/office/powerpoint/2010/main" val="16251175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2881" y="530942"/>
            <a:ext cx="10018713" cy="970156"/>
          </a:xfrm>
        </p:spPr>
        <p:txBody>
          <a:bodyPr>
            <a:normAutofit/>
          </a:bodyPr>
          <a:lstStyle/>
          <a:p>
            <a:r>
              <a:rPr lang="en-US" sz="4400" b="1" dirty="0" smtClean="0">
                <a:latin typeface="Calibri" panose="020F0502020204030204" pitchFamily="34" charset="0"/>
              </a:rPr>
              <a:t>PREQUALIFICATION</a:t>
            </a:r>
            <a:endParaRPr lang="en-US" sz="4400" b="1" dirty="0">
              <a:latin typeface="Calibri" panose="020F0502020204030204" pitchFamily="34" charset="0"/>
            </a:endParaRPr>
          </a:p>
        </p:txBody>
      </p:sp>
      <p:sp>
        <p:nvSpPr>
          <p:cNvPr id="3" name="Content Placeholder 2"/>
          <p:cNvSpPr>
            <a:spLocks noGrp="1"/>
          </p:cNvSpPr>
          <p:nvPr>
            <p:ph idx="1"/>
          </p:nvPr>
        </p:nvSpPr>
        <p:spPr>
          <a:xfrm>
            <a:off x="2000373" y="1890378"/>
            <a:ext cx="9212937" cy="4142450"/>
          </a:xfrm>
        </p:spPr>
        <p:txBody>
          <a:bodyPr>
            <a:normAutofit fontScale="55000" lnSpcReduction="20000"/>
          </a:bodyPr>
          <a:lstStyle/>
          <a:p>
            <a:pPr>
              <a:buSzPct val="100000"/>
              <a:buFont typeface="Wingdings" panose="05000000000000000000" pitchFamily="2" charset="2"/>
              <a:buChar char="§"/>
            </a:pPr>
            <a:r>
              <a:rPr lang="en-US" sz="5100" dirty="0" smtClean="0">
                <a:latin typeface="Calibri" panose="020F0502020204030204" pitchFamily="34" charset="0"/>
              </a:rPr>
              <a:t>Contractor must report any material changes within 10 days</a:t>
            </a:r>
          </a:p>
          <a:p>
            <a:pPr>
              <a:buSzPct val="100000"/>
              <a:buFont typeface="Wingdings" panose="05000000000000000000" pitchFamily="2" charset="2"/>
              <a:buChar char="§"/>
            </a:pPr>
            <a:endParaRPr lang="en-US" sz="5100" dirty="0" smtClean="0">
              <a:latin typeface="Calibri" panose="020F0502020204030204" pitchFamily="34" charset="0"/>
            </a:endParaRPr>
          </a:p>
          <a:p>
            <a:pPr>
              <a:buSzPct val="100000"/>
              <a:buFont typeface="Wingdings" panose="05000000000000000000" pitchFamily="2" charset="2"/>
              <a:buChar char="§"/>
            </a:pPr>
            <a:r>
              <a:rPr lang="en-US" sz="5100" dirty="0" smtClean="0">
                <a:latin typeface="Calibri" panose="020F0502020204030204" pitchFamily="34" charset="0"/>
              </a:rPr>
              <a:t>Public body reserves the right to revoke </a:t>
            </a:r>
            <a:r>
              <a:rPr lang="en-US" sz="5100" dirty="0" smtClean="0">
                <a:latin typeface="Calibri" panose="020F0502020204030204" pitchFamily="34" charset="0"/>
              </a:rPr>
              <a:t>prequalification</a:t>
            </a:r>
            <a:endParaRPr lang="en-US" sz="5100" dirty="0" smtClean="0">
              <a:latin typeface="Calibri" panose="020F0502020204030204" pitchFamily="34" charset="0"/>
            </a:endParaRPr>
          </a:p>
          <a:p>
            <a:pPr marL="0" indent="0">
              <a:buSzPct val="100000"/>
              <a:buNone/>
            </a:pPr>
            <a:endParaRPr lang="en-US" sz="5100" dirty="0" smtClean="0">
              <a:latin typeface="Calibri" panose="020F0502020204030204" pitchFamily="34" charset="0"/>
            </a:endParaRPr>
          </a:p>
          <a:p>
            <a:pPr>
              <a:buSzPct val="100000"/>
              <a:buFont typeface="Wingdings" panose="05000000000000000000" pitchFamily="2" charset="2"/>
              <a:buChar char="§"/>
            </a:pPr>
            <a:r>
              <a:rPr lang="en-US" sz="5100" dirty="0" smtClean="0">
                <a:latin typeface="Calibri" panose="020F0502020204030204" pitchFamily="34" charset="0"/>
              </a:rPr>
              <a:t>Denial of </a:t>
            </a:r>
            <a:r>
              <a:rPr lang="en-US" sz="5100" dirty="0" smtClean="0">
                <a:latin typeface="Calibri" panose="020F0502020204030204" pitchFamily="34" charset="0"/>
              </a:rPr>
              <a:t>prequalification </a:t>
            </a:r>
            <a:r>
              <a:rPr lang="en-US" sz="5100" dirty="0" smtClean="0">
                <a:latin typeface="Calibri" panose="020F0502020204030204" pitchFamily="34" charset="0"/>
              </a:rPr>
              <a:t>will be forwarded to the contractor within 7 days</a:t>
            </a:r>
          </a:p>
          <a:p>
            <a:pPr>
              <a:buSzPct val="100000"/>
              <a:buFont typeface="Wingdings" panose="05000000000000000000" pitchFamily="2" charset="2"/>
              <a:buChar char="§"/>
            </a:pPr>
            <a:endParaRPr lang="en-US" sz="5100" dirty="0" smtClean="0">
              <a:latin typeface="Calibri" panose="020F0502020204030204" pitchFamily="34" charset="0"/>
            </a:endParaRPr>
          </a:p>
          <a:p>
            <a:pPr>
              <a:buSzPct val="100000"/>
              <a:buFont typeface="Wingdings" panose="05000000000000000000" pitchFamily="2" charset="2"/>
              <a:buChar char="§"/>
            </a:pPr>
            <a:r>
              <a:rPr lang="en-US" sz="5100" dirty="0" smtClean="0">
                <a:latin typeface="Calibri" panose="020F0502020204030204" pitchFamily="34" charset="0"/>
              </a:rPr>
              <a:t>Contractor may submit request for reconsideration of the denial within 5 business days</a:t>
            </a:r>
            <a:endParaRPr lang="en-US" dirty="0" smtClean="0">
              <a:latin typeface="Calibri" panose="020F0502020204030204" pitchFamily="34" charset="0"/>
            </a:endParaRPr>
          </a:p>
        </p:txBody>
      </p:sp>
    </p:spTree>
    <p:extLst>
      <p:ext uri="{BB962C8B-B14F-4D97-AF65-F5344CB8AC3E}">
        <p14:creationId xmlns:p14="http://schemas.microsoft.com/office/powerpoint/2010/main" val="20193181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312" y="514351"/>
            <a:ext cx="9744562" cy="761162"/>
          </a:xfrm>
        </p:spPr>
        <p:txBody>
          <a:bodyPr>
            <a:noAutofit/>
          </a:bodyPr>
          <a:lstStyle/>
          <a:p>
            <a:r>
              <a:rPr lang="en-US" sz="4400" b="1" dirty="0" smtClean="0">
                <a:latin typeface="Calibri" panose="020F0502020204030204" pitchFamily="34" charset="0"/>
              </a:rPr>
              <a:t>OTHER PROVISIONS</a:t>
            </a:r>
            <a:endParaRPr lang="en-US" sz="4400" b="1" dirty="0">
              <a:latin typeface="Calibri" panose="020F0502020204030204" pitchFamily="34" charset="0"/>
            </a:endParaRPr>
          </a:p>
        </p:txBody>
      </p:sp>
      <p:sp>
        <p:nvSpPr>
          <p:cNvPr id="3" name="Content Placeholder 2"/>
          <p:cNvSpPr>
            <a:spLocks noGrp="1"/>
          </p:cNvSpPr>
          <p:nvPr>
            <p:ph idx="1"/>
          </p:nvPr>
        </p:nvSpPr>
        <p:spPr>
          <a:xfrm>
            <a:off x="2023110" y="1497330"/>
            <a:ext cx="9479914" cy="4789169"/>
          </a:xfrm>
        </p:spPr>
        <p:txBody>
          <a:bodyPr>
            <a:normAutofit/>
          </a:bodyPr>
          <a:lstStyle/>
          <a:p>
            <a:pPr>
              <a:buSzPct val="100000"/>
              <a:buFont typeface="Wingdings" panose="05000000000000000000" pitchFamily="2" charset="2"/>
              <a:buChar char="§"/>
            </a:pPr>
            <a:r>
              <a:rPr lang="en-US" b="1" dirty="0" smtClean="0">
                <a:latin typeface="Calibri" panose="020F0502020204030204" pitchFamily="34" charset="0"/>
              </a:rPr>
              <a:t>Public records - </a:t>
            </a:r>
            <a:r>
              <a:rPr lang="en-US" dirty="0">
                <a:latin typeface="Calibri" panose="020F0502020204030204" pitchFamily="34" charset="0"/>
              </a:rPr>
              <a:t>All </a:t>
            </a:r>
            <a:r>
              <a:rPr lang="en-US" dirty="0" smtClean="0">
                <a:latin typeface="Calibri" panose="020F0502020204030204" pitchFamily="34" charset="0"/>
              </a:rPr>
              <a:t>info </a:t>
            </a:r>
            <a:r>
              <a:rPr lang="en-US" dirty="0">
                <a:latin typeface="Calibri" panose="020F0502020204030204" pitchFamily="34" charset="0"/>
              </a:rPr>
              <a:t>submitted by the successful bidder and subcontractors pursuant to the RBO including certified payrolls are public records subject to </a:t>
            </a:r>
            <a:r>
              <a:rPr lang="en-US" dirty="0" smtClean="0">
                <a:latin typeface="Calibri" panose="020F0502020204030204" pitchFamily="34" charset="0"/>
              </a:rPr>
              <a:t>Illinois FOIA</a:t>
            </a:r>
          </a:p>
          <a:p>
            <a:pPr>
              <a:buSzPct val="100000"/>
              <a:buFont typeface="Wingdings" panose="05000000000000000000" pitchFamily="2" charset="2"/>
              <a:buChar char="§"/>
            </a:pPr>
            <a:endParaRPr lang="en-US" dirty="0" smtClean="0">
              <a:latin typeface="Calibri" panose="020F0502020204030204" pitchFamily="34" charset="0"/>
            </a:endParaRPr>
          </a:p>
          <a:p>
            <a:pPr>
              <a:buSzPct val="100000"/>
              <a:buFont typeface="Wingdings" panose="05000000000000000000" pitchFamily="2" charset="2"/>
              <a:buChar char="§"/>
            </a:pPr>
            <a:r>
              <a:rPr lang="en-US" b="1" dirty="0">
                <a:latin typeface="Calibri" panose="020F0502020204030204" pitchFamily="34" charset="0"/>
              </a:rPr>
              <a:t>Conflicting ordinances - </a:t>
            </a:r>
            <a:r>
              <a:rPr lang="en-US" dirty="0">
                <a:latin typeface="Calibri" panose="020F0502020204030204" pitchFamily="34" charset="0"/>
              </a:rPr>
              <a:t>If any other ordinance or provision conflicts with the RBO, the RBO prevails</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b="1" dirty="0">
                <a:latin typeface="Calibri" panose="020F0502020204030204" pitchFamily="34" charset="0"/>
              </a:rPr>
              <a:t>Severability - </a:t>
            </a:r>
            <a:r>
              <a:rPr lang="en-US" dirty="0">
                <a:latin typeface="Calibri" panose="020F0502020204030204" pitchFamily="34" charset="0"/>
              </a:rPr>
              <a:t>If </a:t>
            </a:r>
            <a:r>
              <a:rPr lang="en-US" dirty="0" smtClean="0">
                <a:latin typeface="Calibri" panose="020F0502020204030204" pitchFamily="34" charset="0"/>
              </a:rPr>
              <a:t>part </a:t>
            </a:r>
            <a:r>
              <a:rPr lang="en-US" dirty="0">
                <a:latin typeface="Calibri" panose="020F0502020204030204" pitchFamily="34" charset="0"/>
              </a:rPr>
              <a:t>of the RBO is invalidated, the remaining </a:t>
            </a:r>
            <a:r>
              <a:rPr lang="en-US" dirty="0" smtClean="0">
                <a:latin typeface="Calibri" panose="020F0502020204030204" pitchFamily="34" charset="0"/>
              </a:rPr>
              <a:t>provisions will </a:t>
            </a:r>
            <a:r>
              <a:rPr lang="en-US" dirty="0">
                <a:latin typeface="Calibri" panose="020F0502020204030204" pitchFamily="34" charset="0"/>
              </a:rPr>
              <a:t>remain in full </a:t>
            </a:r>
            <a:r>
              <a:rPr lang="en-US" dirty="0" smtClean="0">
                <a:latin typeface="Calibri" panose="020F0502020204030204" pitchFamily="34" charset="0"/>
              </a:rPr>
              <a:t>effect</a:t>
            </a:r>
          </a:p>
        </p:txBody>
      </p:sp>
    </p:spTree>
    <p:extLst>
      <p:ext uri="{BB962C8B-B14F-4D97-AF65-F5344CB8AC3E}">
        <p14:creationId xmlns:p14="http://schemas.microsoft.com/office/powerpoint/2010/main" val="36643274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403412"/>
            <a:ext cx="10018713" cy="1183341"/>
          </a:xfrm>
        </p:spPr>
        <p:txBody>
          <a:bodyPr>
            <a:normAutofit/>
          </a:bodyPr>
          <a:lstStyle/>
          <a:p>
            <a:r>
              <a:rPr lang="en-US" sz="4400" b="1" dirty="0" smtClean="0">
                <a:latin typeface="Calibri" panose="020F0502020204030204" pitchFamily="34" charset="0"/>
              </a:rPr>
              <a:t>APPRENTICESHIP &amp; ERISA</a:t>
            </a:r>
            <a:endParaRPr lang="en-US" sz="4400" b="1" dirty="0">
              <a:latin typeface="Calibri" panose="020F0502020204030204" pitchFamily="34" charset="0"/>
            </a:endParaRPr>
          </a:p>
        </p:txBody>
      </p:sp>
      <p:sp>
        <p:nvSpPr>
          <p:cNvPr id="3" name="Content Placeholder 2"/>
          <p:cNvSpPr>
            <a:spLocks noGrp="1"/>
          </p:cNvSpPr>
          <p:nvPr>
            <p:ph idx="1"/>
          </p:nvPr>
        </p:nvSpPr>
        <p:spPr>
          <a:xfrm>
            <a:off x="2261420" y="1651818"/>
            <a:ext cx="9241604" cy="4454013"/>
          </a:xfrm>
        </p:spPr>
        <p:txBody>
          <a:bodyPr>
            <a:normAutofit/>
          </a:bodyPr>
          <a:lstStyle/>
          <a:p>
            <a:pPr>
              <a:spcAft>
                <a:spcPts val="1200"/>
              </a:spcAft>
              <a:buSzPct val="100000"/>
              <a:buFont typeface="Wingdings" panose="05000000000000000000" pitchFamily="2" charset="2"/>
              <a:buChar char="§"/>
            </a:pPr>
            <a:r>
              <a:rPr lang="en-US" sz="2800" dirty="0" smtClean="0">
                <a:latin typeface="Calibri" panose="020F0502020204030204" pitchFamily="34" charset="0"/>
              </a:rPr>
              <a:t>Employee Retirement Income Security Act (ERISA), 29 U.S.C. §§ 1001 et seq. (1974)</a:t>
            </a:r>
          </a:p>
          <a:p>
            <a:pPr>
              <a:spcAft>
                <a:spcPts val="1200"/>
              </a:spcAft>
              <a:buSzPct val="100000"/>
              <a:buFont typeface="Wingdings" panose="05000000000000000000" pitchFamily="2" charset="2"/>
              <a:buChar char="§"/>
            </a:pPr>
            <a:r>
              <a:rPr lang="en-US" sz="2800" dirty="0" smtClean="0">
                <a:latin typeface="Calibri" panose="020F0502020204030204" pitchFamily="34" charset="0"/>
              </a:rPr>
              <a:t>ERISA regulates employee welfare </a:t>
            </a:r>
            <a:r>
              <a:rPr lang="en-US" sz="2800" dirty="0">
                <a:latin typeface="Calibri" panose="020F0502020204030204" pitchFamily="34" charset="0"/>
              </a:rPr>
              <a:t>benefit plans. </a:t>
            </a:r>
            <a:r>
              <a:rPr lang="en-US" sz="2800" dirty="0" smtClean="0">
                <a:latin typeface="Calibri" panose="020F0502020204030204" pitchFamily="34" charset="0"/>
              </a:rPr>
              <a:t>§3(1), 29 U.S.C. §1002(1) </a:t>
            </a:r>
          </a:p>
          <a:p>
            <a:pPr>
              <a:spcAft>
                <a:spcPts val="1200"/>
              </a:spcAft>
              <a:buSzPct val="100000"/>
              <a:buFont typeface="Wingdings" panose="05000000000000000000" pitchFamily="2" charset="2"/>
              <a:buChar char="§"/>
            </a:pPr>
            <a:r>
              <a:rPr lang="en-US" sz="2800" dirty="0" smtClean="0">
                <a:latin typeface="Calibri" panose="020F0502020204030204" pitchFamily="34" charset="0"/>
              </a:rPr>
              <a:t>Reporting, disclosure, fiduciary responsibility</a:t>
            </a:r>
          </a:p>
          <a:p>
            <a:pPr>
              <a:spcAft>
                <a:spcPts val="1200"/>
              </a:spcAft>
              <a:buSzPct val="100000"/>
              <a:buFont typeface="Wingdings" panose="05000000000000000000" pitchFamily="2" charset="2"/>
              <a:buChar char="§"/>
            </a:pPr>
            <a:r>
              <a:rPr lang="en-US" sz="2800" dirty="0" smtClean="0">
                <a:latin typeface="Calibri" panose="020F0502020204030204" pitchFamily="34" charset="0"/>
              </a:rPr>
              <a:t>ERISA supersedes state laws that “relate to” covered employee </a:t>
            </a:r>
            <a:r>
              <a:rPr lang="en-US" sz="2800" dirty="0">
                <a:latin typeface="Calibri" panose="020F0502020204030204" pitchFamily="34" charset="0"/>
              </a:rPr>
              <a:t>benefit plans. </a:t>
            </a:r>
            <a:r>
              <a:rPr lang="en-US" sz="2800" dirty="0" smtClean="0">
                <a:latin typeface="Calibri" panose="020F0502020204030204" pitchFamily="34" charset="0"/>
              </a:rPr>
              <a:t>§ 514(a), 29 U.S.C. §1144(a)</a:t>
            </a:r>
            <a:endParaRPr lang="en-US" sz="2800" dirty="0">
              <a:latin typeface="Calibri" panose="020F0502020204030204" pitchFamily="34" charset="0"/>
            </a:endParaRPr>
          </a:p>
        </p:txBody>
      </p:sp>
    </p:spTree>
    <p:extLst>
      <p:ext uri="{BB962C8B-B14F-4D97-AF65-F5344CB8AC3E}">
        <p14:creationId xmlns:p14="http://schemas.microsoft.com/office/powerpoint/2010/main" val="144775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143" y="498988"/>
            <a:ext cx="10018713" cy="1005348"/>
          </a:xfrm>
        </p:spPr>
        <p:txBody>
          <a:bodyPr/>
          <a:lstStyle/>
          <a:p>
            <a:r>
              <a:rPr lang="en-US" b="1" dirty="0" smtClean="0">
                <a:latin typeface="Calibri" panose="020F0502020204030204" pitchFamily="34" charset="0"/>
              </a:rPr>
              <a:t>WHAT IS RESPONSIBLE BIDDING?</a:t>
            </a:r>
            <a:endParaRPr lang="en-US" b="1" dirty="0">
              <a:latin typeface="Calibri" panose="020F0502020204030204" pitchFamily="34" charset="0"/>
            </a:endParaRPr>
          </a:p>
        </p:txBody>
      </p:sp>
      <p:sp>
        <p:nvSpPr>
          <p:cNvPr id="3" name="Content Placeholder 2"/>
          <p:cNvSpPr>
            <a:spLocks noGrp="1"/>
          </p:cNvSpPr>
          <p:nvPr>
            <p:ph idx="1"/>
          </p:nvPr>
        </p:nvSpPr>
        <p:spPr>
          <a:xfrm>
            <a:off x="2153265" y="1927123"/>
            <a:ext cx="9349758" cy="3864077"/>
          </a:xfrm>
        </p:spPr>
        <p:txBody>
          <a:bodyPr>
            <a:normAutofit/>
          </a:bodyPr>
          <a:lstStyle/>
          <a:p>
            <a:pPr>
              <a:buSzPct val="100000"/>
              <a:buFont typeface="Wingdings" panose="05000000000000000000" pitchFamily="2" charset="2"/>
              <a:buChar char="§"/>
            </a:pPr>
            <a:r>
              <a:rPr lang="en-US" dirty="0">
                <a:latin typeface="Calibri" panose="020F0502020204030204" pitchFamily="34" charset="0"/>
              </a:rPr>
              <a:t>L</a:t>
            </a:r>
            <a:r>
              <a:rPr lang="en-US" dirty="0" smtClean="0">
                <a:latin typeface="Calibri" panose="020F0502020204030204" pitchFamily="34" charset="0"/>
              </a:rPr>
              <a:t>aws require state &amp; local governments to award contracts to the “lowest responsible bidder” </a:t>
            </a:r>
          </a:p>
          <a:p>
            <a:pPr>
              <a:buSzPct val="100000"/>
              <a:buFont typeface="Wingdings" panose="05000000000000000000" pitchFamily="2" charset="2"/>
              <a:buChar char="§"/>
            </a:pPr>
            <a:endParaRPr lang="en-US" dirty="0" smtClean="0">
              <a:latin typeface="Calibri" panose="020F0502020204030204" pitchFamily="34" charset="0"/>
            </a:endParaRPr>
          </a:p>
          <a:p>
            <a:pPr>
              <a:buSzPct val="100000"/>
              <a:buFont typeface="Wingdings" panose="05000000000000000000" pitchFamily="2" charset="2"/>
              <a:buChar char="§"/>
            </a:pPr>
            <a:r>
              <a:rPr lang="en-US" dirty="0" smtClean="0">
                <a:latin typeface="Calibri" panose="020F0502020204030204" pitchFamily="34" charset="0"/>
              </a:rPr>
              <a:t>“Responsible” is well defined by the Illinois Procurement Code </a:t>
            </a:r>
            <a:r>
              <a:rPr lang="en-US" dirty="0" smtClean="0">
                <a:latin typeface="Calibri" panose="020F0502020204030204" pitchFamily="34" charset="0"/>
              </a:rPr>
              <a:t>which </a:t>
            </a:r>
            <a:r>
              <a:rPr lang="en-US" dirty="0" smtClean="0">
                <a:latin typeface="Calibri" panose="020F0502020204030204" pitchFamily="34" charset="0"/>
              </a:rPr>
              <a:t>applies </a:t>
            </a:r>
            <a:r>
              <a:rPr lang="en-US" dirty="0" smtClean="0">
                <a:latin typeface="Calibri" panose="020F0502020204030204" pitchFamily="34" charset="0"/>
              </a:rPr>
              <a:t>to state </a:t>
            </a:r>
            <a:r>
              <a:rPr lang="en-US" dirty="0" smtClean="0">
                <a:latin typeface="Calibri" panose="020F0502020204030204" pitchFamily="34" charset="0"/>
              </a:rPr>
              <a:t>government contracts</a:t>
            </a:r>
            <a:endParaRPr lang="en-US" dirty="0" smtClean="0">
              <a:latin typeface="Calibri" panose="020F0502020204030204" pitchFamily="34" charset="0"/>
            </a:endParaRPr>
          </a:p>
          <a:p>
            <a:pPr>
              <a:buSzPct val="100000"/>
              <a:buFont typeface="Wingdings" panose="05000000000000000000" pitchFamily="2" charset="2"/>
              <a:buChar char="§"/>
            </a:pPr>
            <a:endParaRPr lang="en-US" dirty="0" smtClean="0">
              <a:latin typeface="Calibri" panose="020F0502020204030204" pitchFamily="34" charset="0"/>
            </a:endParaRPr>
          </a:p>
          <a:p>
            <a:pPr>
              <a:buSzPct val="100000"/>
              <a:buFont typeface="Wingdings" panose="05000000000000000000" pitchFamily="2" charset="2"/>
              <a:buChar char="§"/>
            </a:pPr>
            <a:r>
              <a:rPr lang="en-US" dirty="0" smtClean="0">
                <a:latin typeface="Calibri" panose="020F0502020204030204" pitchFamily="34" charset="0"/>
              </a:rPr>
              <a:t>“Responsible” is not well defined by the Illinois Municipal </a:t>
            </a:r>
            <a:r>
              <a:rPr lang="en-US" dirty="0" smtClean="0">
                <a:latin typeface="Calibri" panose="020F0502020204030204" pitchFamily="34" charset="0"/>
              </a:rPr>
              <a:t>Code and the Illinois Counties Code which apply </a:t>
            </a:r>
            <a:r>
              <a:rPr lang="en-US" dirty="0" smtClean="0">
                <a:latin typeface="Calibri" panose="020F0502020204030204" pitchFamily="34" charset="0"/>
              </a:rPr>
              <a:t>to local government contracts</a:t>
            </a:r>
            <a:endParaRPr lang="en-US" dirty="0">
              <a:latin typeface="Calibri" panose="020F0502020204030204" pitchFamily="34" charset="0"/>
            </a:endParaRPr>
          </a:p>
        </p:txBody>
      </p:sp>
    </p:spTree>
    <p:extLst>
      <p:ext uri="{BB962C8B-B14F-4D97-AF65-F5344CB8AC3E}">
        <p14:creationId xmlns:p14="http://schemas.microsoft.com/office/powerpoint/2010/main" val="1686920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349624"/>
            <a:ext cx="10018713" cy="1183341"/>
          </a:xfrm>
        </p:spPr>
        <p:txBody>
          <a:bodyPr/>
          <a:lstStyle/>
          <a:p>
            <a:r>
              <a:rPr lang="en-US" b="1" dirty="0" smtClean="0">
                <a:latin typeface="Calibri" panose="020F0502020204030204" pitchFamily="34" charset="0"/>
              </a:rPr>
              <a:t>WHAT DOES “RELATES TO” MEAN?</a:t>
            </a:r>
            <a:endParaRPr lang="en-US" b="1" dirty="0">
              <a:latin typeface="Calibri" panose="020F0502020204030204" pitchFamily="34" charset="0"/>
            </a:endParaRPr>
          </a:p>
        </p:txBody>
      </p:sp>
      <p:sp>
        <p:nvSpPr>
          <p:cNvPr id="3" name="Content Placeholder 2"/>
          <p:cNvSpPr>
            <a:spLocks noGrp="1"/>
          </p:cNvSpPr>
          <p:nvPr>
            <p:ph idx="1"/>
          </p:nvPr>
        </p:nvSpPr>
        <p:spPr>
          <a:xfrm>
            <a:off x="2320414" y="1533833"/>
            <a:ext cx="9044958" cy="4748980"/>
          </a:xfrm>
        </p:spPr>
        <p:txBody>
          <a:bodyPr>
            <a:normAutofit/>
          </a:bodyPr>
          <a:lstStyle/>
          <a:p>
            <a:pPr>
              <a:spcAft>
                <a:spcPts val="1200"/>
              </a:spcAft>
              <a:buFont typeface="Wingdings" panose="05000000000000000000" pitchFamily="2" charset="2"/>
              <a:buChar char="§"/>
            </a:pPr>
            <a:r>
              <a:rPr lang="en-US" dirty="0" smtClean="0">
                <a:latin typeface="Calibri" panose="020F0502020204030204" pitchFamily="34" charset="0"/>
              </a:rPr>
              <a:t>A law “relates” to an employee benefit plan if it has a “connection with” or “reference” to such a plan.</a:t>
            </a:r>
          </a:p>
          <a:p>
            <a:pPr>
              <a:spcAft>
                <a:spcPts val="1200"/>
              </a:spcAft>
              <a:buFont typeface="Wingdings" panose="05000000000000000000" pitchFamily="2" charset="2"/>
              <a:buChar char="§"/>
            </a:pPr>
            <a:endParaRPr lang="en-US" dirty="0" smtClean="0">
              <a:latin typeface="Calibri" panose="020F0502020204030204" pitchFamily="34" charset="0"/>
            </a:endParaRPr>
          </a:p>
          <a:p>
            <a:pPr>
              <a:spcAft>
                <a:spcPts val="1200"/>
              </a:spcAft>
              <a:buFont typeface="Wingdings" panose="05000000000000000000" pitchFamily="2" charset="2"/>
              <a:buChar char="§"/>
            </a:pPr>
            <a:r>
              <a:rPr lang="en-US" u="sng" dirty="0" smtClean="0">
                <a:latin typeface="Calibri" panose="020F0502020204030204" pitchFamily="34" charset="0"/>
              </a:rPr>
              <a:t>Connection with:</a:t>
            </a:r>
            <a:r>
              <a:rPr lang="en-US" dirty="0" smtClean="0">
                <a:latin typeface="Calibri" panose="020F0502020204030204" pitchFamily="34" charset="0"/>
              </a:rPr>
              <a:t> </a:t>
            </a:r>
            <a:r>
              <a:rPr lang="en-US" sz="2400" dirty="0" smtClean="0">
                <a:latin typeface="Calibri" panose="020F0502020204030204" pitchFamily="34" charset="0"/>
              </a:rPr>
              <a:t>State law mandates something </a:t>
            </a:r>
            <a:r>
              <a:rPr lang="en-US" sz="2400" b="1" u="sng" dirty="0" smtClean="0">
                <a:latin typeface="Calibri" panose="020F0502020204030204" pitchFamily="34" charset="0"/>
              </a:rPr>
              <a:t>AND</a:t>
            </a:r>
            <a:r>
              <a:rPr lang="en-US" sz="2400" dirty="0" smtClean="0">
                <a:latin typeface="Calibri" panose="020F0502020204030204" pitchFamily="34" charset="0"/>
              </a:rPr>
              <a:t> state law falls within an area Congress intended ERISA to exclusively control</a:t>
            </a:r>
          </a:p>
          <a:p>
            <a:pPr>
              <a:spcAft>
                <a:spcPts val="1200"/>
              </a:spcAft>
              <a:buFont typeface="Wingdings" panose="05000000000000000000" pitchFamily="2" charset="2"/>
              <a:buChar char="§"/>
            </a:pPr>
            <a:endParaRPr lang="en-US" sz="2400" dirty="0" smtClean="0">
              <a:latin typeface="Calibri" panose="020F0502020204030204" pitchFamily="34" charset="0"/>
            </a:endParaRPr>
          </a:p>
          <a:p>
            <a:pPr>
              <a:spcAft>
                <a:spcPts val="1200"/>
              </a:spcAft>
              <a:buSzPct val="125000"/>
              <a:buFont typeface="Wingdings" panose="05000000000000000000" pitchFamily="2" charset="2"/>
              <a:buChar char="§"/>
            </a:pPr>
            <a:r>
              <a:rPr lang="en-US" u="sng" dirty="0" smtClean="0">
                <a:latin typeface="Calibri" panose="020F0502020204030204" pitchFamily="34" charset="0"/>
              </a:rPr>
              <a:t>Reference to:</a:t>
            </a:r>
            <a:r>
              <a:rPr lang="en-US" dirty="0" smtClean="0">
                <a:latin typeface="Calibri" panose="020F0502020204030204" pitchFamily="34" charset="0"/>
              </a:rPr>
              <a:t> </a:t>
            </a:r>
            <a:r>
              <a:rPr lang="en-US" sz="2400" dirty="0" smtClean="0">
                <a:latin typeface="Calibri" panose="020F0502020204030204" pitchFamily="34" charset="0"/>
              </a:rPr>
              <a:t>State law acts immediately and exclusively upon ERISA plans</a:t>
            </a:r>
            <a:r>
              <a:rPr lang="en-US" sz="2400" dirty="0">
                <a:latin typeface="Calibri" panose="020F0502020204030204" pitchFamily="34" charset="0"/>
              </a:rPr>
              <a:t> </a:t>
            </a:r>
            <a:r>
              <a:rPr lang="en-US" sz="2400" b="1" u="sng" dirty="0" smtClean="0">
                <a:latin typeface="Calibri" panose="020F0502020204030204" pitchFamily="34" charset="0"/>
              </a:rPr>
              <a:t>OR</a:t>
            </a:r>
            <a:r>
              <a:rPr lang="en-US" sz="2400" b="1" dirty="0" smtClean="0">
                <a:latin typeface="Calibri" panose="020F0502020204030204" pitchFamily="34" charset="0"/>
              </a:rPr>
              <a:t> </a:t>
            </a:r>
            <a:r>
              <a:rPr lang="en-US" sz="2400" dirty="0" smtClean="0">
                <a:latin typeface="Calibri" panose="020F0502020204030204" pitchFamily="34" charset="0"/>
              </a:rPr>
              <a:t>existence of ERISA plans are essential to the state law’s operation</a:t>
            </a:r>
            <a:endParaRPr lang="en-US" sz="2400" b="1" dirty="0" smtClean="0">
              <a:latin typeface="Calibri" panose="020F0502020204030204" pitchFamily="34" charset="0"/>
            </a:endParaRPr>
          </a:p>
        </p:txBody>
      </p:sp>
    </p:spTree>
    <p:extLst>
      <p:ext uri="{BB962C8B-B14F-4D97-AF65-F5344CB8AC3E}">
        <p14:creationId xmlns:p14="http://schemas.microsoft.com/office/powerpoint/2010/main" val="127840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824" y="566600"/>
            <a:ext cx="10018713" cy="682097"/>
          </a:xfrm>
        </p:spPr>
        <p:txBody>
          <a:bodyPr>
            <a:noAutofit/>
          </a:bodyPr>
          <a:lstStyle/>
          <a:p>
            <a:r>
              <a:rPr lang="en-US" b="1" dirty="0" smtClean="0"/>
              <a:t>“</a:t>
            </a:r>
            <a:r>
              <a:rPr lang="en-US" b="1" dirty="0" smtClean="0">
                <a:latin typeface="Calibri" panose="020F0502020204030204" pitchFamily="34" charset="0"/>
              </a:rPr>
              <a:t>REFERENCE TO”</a:t>
            </a:r>
            <a:endParaRPr lang="en-US" b="1" dirty="0">
              <a:latin typeface="Calibri" panose="020F0502020204030204" pitchFamily="34" charset="0"/>
            </a:endParaRPr>
          </a:p>
        </p:txBody>
      </p:sp>
      <p:sp>
        <p:nvSpPr>
          <p:cNvPr id="3" name="Content Placeholder 2"/>
          <p:cNvSpPr>
            <a:spLocks noGrp="1"/>
          </p:cNvSpPr>
          <p:nvPr>
            <p:ph idx="1"/>
          </p:nvPr>
        </p:nvSpPr>
        <p:spPr>
          <a:xfrm>
            <a:off x="2428568" y="1632155"/>
            <a:ext cx="8809703" cy="4227872"/>
          </a:xfrm>
        </p:spPr>
        <p:txBody>
          <a:bodyPr>
            <a:normAutofit/>
          </a:bodyPr>
          <a:lstStyle/>
          <a:p>
            <a:pPr>
              <a:spcAft>
                <a:spcPts val="1800"/>
              </a:spcAft>
              <a:buSzPct val="100000"/>
              <a:buFont typeface="Wingdings" panose="05000000000000000000" pitchFamily="2" charset="2"/>
              <a:buChar char="§"/>
            </a:pPr>
            <a:r>
              <a:rPr lang="en-US" sz="3200" dirty="0" smtClean="0">
                <a:latin typeface="Calibri" panose="020F0502020204030204" pitchFamily="34" charset="0"/>
              </a:rPr>
              <a:t>RBO apprenticeship requirement does not make “reference to” an ERISA plan.</a:t>
            </a:r>
            <a:endParaRPr lang="en-US" sz="2800" dirty="0" smtClean="0">
              <a:latin typeface="Calibri" panose="020F0502020204030204" pitchFamily="34" charset="0"/>
            </a:endParaRPr>
          </a:p>
          <a:p>
            <a:pPr>
              <a:spcAft>
                <a:spcPts val="1800"/>
              </a:spcAft>
              <a:buSzPct val="100000"/>
              <a:buFont typeface="Wingdings" panose="05000000000000000000" pitchFamily="2" charset="2"/>
              <a:buChar char="§"/>
            </a:pPr>
            <a:r>
              <a:rPr lang="en-US" sz="3200" dirty="0" smtClean="0">
                <a:latin typeface="Calibri" panose="020F0502020204030204" pitchFamily="34" charset="0"/>
              </a:rPr>
              <a:t>If a state law does not pertain exclusively to ERISA plans, it does not “make reference to” ERISA plans. </a:t>
            </a:r>
          </a:p>
          <a:p>
            <a:pPr lvl="1">
              <a:spcAft>
                <a:spcPts val="1800"/>
              </a:spcAft>
              <a:buSzPct val="100000"/>
              <a:buFont typeface="Wingdings" panose="05000000000000000000" pitchFamily="2" charset="2"/>
              <a:buChar char="§"/>
            </a:pPr>
            <a:r>
              <a:rPr lang="en-US" sz="2800" i="1" dirty="0" smtClean="0">
                <a:latin typeface="Calibri" panose="020F0502020204030204" pitchFamily="34" charset="0"/>
              </a:rPr>
              <a:t>CA. Div. of Labor Standards Enforcement v. Dillingham Construction, N.A., Inc.,</a:t>
            </a:r>
            <a:r>
              <a:rPr lang="en-US" sz="2800" dirty="0" smtClean="0">
                <a:latin typeface="Calibri" panose="020F0502020204030204" pitchFamily="34" charset="0"/>
              </a:rPr>
              <a:t> 519 U.S. 316 (1997).</a:t>
            </a:r>
          </a:p>
        </p:txBody>
      </p:sp>
    </p:spTree>
    <p:extLst>
      <p:ext uri="{BB962C8B-B14F-4D97-AF65-F5344CB8AC3E}">
        <p14:creationId xmlns:p14="http://schemas.microsoft.com/office/powerpoint/2010/main" val="4232760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822" y="589936"/>
            <a:ext cx="10018713" cy="691728"/>
          </a:xfrm>
        </p:spPr>
        <p:txBody>
          <a:bodyPr>
            <a:noAutofit/>
          </a:bodyPr>
          <a:lstStyle/>
          <a:p>
            <a:r>
              <a:rPr lang="en-US" b="1" dirty="0" smtClean="0">
                <a:latin typeface="Calibri" panose="020F0502020204030204" pitchFamily="34" charset="0"/>
              </a:rPr>
              <a:t>“CONNECTION WITH”</a:t>
            </a:r>
            <a:endParaRPr lang="en-US" b="1" dirty="0">
              <a:latin typeface="Calibri" panose="020F0502020204030204" pitchFamily="34" charset="0"/>
            </a:endParaRPr>
          </a:p>
        </p:txBody>
      </p:sp>
      <p:sp>
        <p:nvSpPr>
          <p:cNvPr id="3" name="Content Placeholder 2"/>
          <p:cNvSpPr>
            <a:spLocks noGrp="1"/>
          </p:cNvSpPr>
          <p:nvPr>
            <p:ph idx="1"/>
          </p:nvPr>
        </p:nvSpPr>
        <p:spPr>
          <a:xfrm>
            <a:off x="2153265" y="1720644"/>
            <a:ext cx="9210270" cy="3982065"/>
          </a:xfrm>
        </p:spPr>
        <p:txBody>
          <a:bodyPr>
            <a:normAutofit/>
          </a:bodyPr>
          <a:lstStyle/>
          <a:p>
            <a:pPr>
              <a:spcAft>
                <a:spcPts val="1800"/>
              </a:spcAft>
              <a:buSzPct val="100000"/>
              <a:buFont typeface="Wingdings" panose="05000000000000000000" pitchFamily="2" charset="2"/>
              <a:buChar char="§"/>
            </a:pPr>
            <a:r>
              <a:rPr lang="en-US" dirty="0" smtClean="0">
                <a:latin typeface="Calibri" panose="020F0502020204030204" pitchFamily="34" charset="0"/>
              </a:rPr>
              <a:t>RBO apprenticeship requirement does not have a “connection with” an ERISA plan.</a:t>
            </a:r>
          </a:p>
          <a:p>
            <a:pPr>
              <a:spcAft>
                <a:spcPts val="1800"/>
              </a:spcAft>
              <a:buSzPct val="100000"/>
              <a:buFont typeface="Wingdings" panose="05000000000000000000" pitchFamily="2" charset="2"/>
              <a:buChar char="§"/>
            </a:pPr>
            <a:r>
              <a:rPr lang="en-US" dirty="0" smtClean="0">
                <a:latin typeface="Calibri" panose="020F0502020204030204" pitchFamily="34" charset="0"/>
              </a:rPr>
              <a:t>RBO apprenticeship requirement is “quite remote” from ERISA concerns. </a:t>
            </a:r>
            <a:r>
              <a:rPr lang="en-US" i="1" dirty="0" smtClean="0">
                <a:latin typeface="Calibri" panose="020F0502020204030204" pitchFamily="34" charset="0"/>
              </a:rPr>
              <a:t>Dillingham, 519 U.S. at 330.</a:t>
            </a:r>
          </a:p>
          <a:p>
            <a:pPr>
              <a:spcAft>
                <a:spcPts val="1800"/>
              </a:spcAft>
              <a:buSzPct val="100000"/>
              <a:buFont typeface="Wingdings" panose="05000000000000000000" pitchFamily="2" charset="2"/>
              <a:buChar char="§"/>
            </a:pPr>
            <a:r>
              <a:rPr lang="en-US" dirty="0" smtClean="0">
                <a:latin typeface="Calibri" panose="020F0502020204030204" pitchFamily="34" charset="0"/>
              </a:rPr>
              <a:t>Question is whether “the statute mandates something with which ERISA is concerned, not simply whether it contains a mandate.” </a:t>
            </a:r>
            <a:r>
              <a:rPr lang="en-US" i="1" dirty="0" smtClean="0">
                <a:latin typeface="Calibri" panose="020F0502020204030204" pitchFamily="34" charset="0"/>
              </a:rPr>
              <a:t>Associated Builders &amp; Contractors v.</a:t>
            </a:r>
            <a:r>
              <a:rPr lang="en-US" dirty="0" smtClean="0">
                <a:latin typeface="Calibri" panose="020F0502020204030204" pitchFamily="34" charset="0"/>
              </a:rPr>
              <a:t> </a:t>
            </a:r>
            <a:r>
              <a:rPr lang="en-US" i="1" dirty="0" smtClean="0">
                <a:latin typeface="Calibri" panose="020F0502020204030204" pitchFamily="34" charset="0"/>
              </a:rPr>
              <a:t>Michigan Dept of Labor &amp; Economic Growth, 542 F.3d 275, 285 (6</a:t>
            </a:r>
            <a:r>
              <a:rPr lang="en-US" i="1" baseline="30000" dirty="0" smtClean="0">
                <a:latin typeface="Calibri" panose="020F0502020204030204" pitchFamily="34" charset="0"/>
              </a:rPr>
              <a:t>th</a:t>
            </a:r>
            <a:r>
              <a:rPr lang="en-US" i="1" dirty="0" smtClean="0">
                <a:latin typeface="Calibri" panose="020F0502020204030204" pitchFamily="34" charset="0"/>
              </a:rPr>
              <a:t> Cir. 2008). </a:t>
            </a:r>
          </a:p>
        </p:txBody>
      </p:sp>
    </p:spTree>
    <p:extLst>
      <p:ext uri="{BB962C8B-B14F-4D97-AF65-F5344CB8AC3E}">
        <p14:creationId xmlns:p14="http://schemas.microsoft.com/office/powerpoint/2010/main" val="3080839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45820"/>
          </a:xfrm>
        </p:spPr>
        <p:txBody>
          <a:bodyPr>
            <a:normAutofit/>
          </a:bodyPr>
          <a:lstStyle/>
          <a:p>
            <a:r>
              <a:rPr lang="en-US" sz="4400" b="1" dirty="0" smtClean="0">
                <a:latin typeface="Calibri" panose="020F0502020204030204" pitchFamily="34" charset="0"/>
              </a:rPr>
              <a:t>QUESTIONS?</a:t>
            </a:r>
            <a:endParaRPr lang="en-US" sz="4400" b="1" dirty="0">
              <a:latin typeface="Calibri" panose="020F050202020403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8000" y="5266384"/>
            <a:ext cx="2053268" cy="685800"/>
          </a:xfrm>
          <a:prstGeom prst="rect">
            <a:avLst/>
          </a:prstGeom>
        </p:spPr>
      </p:pic>
      <p:sp>
        <p:nvSpPr>
          <p:cNvPr id="7" name="TextBox 6"/>
          <p:cNvSpPr txBox="1"/>
          <p:nvPr/>
        </p:nvSpPr>
        <p:spPr>
          <a:xfrm>
            <a:off x="1999017" y="2245950"/>
            <a:ext cx="9018270" cy="2246769"/>
          </a:xfrm>
          <a:prstGeom prst="rect">
            <a:avLst/>
          </a:prstGeom>
          <a:noFill/>
        </p:spPr>
        <p:txBody>
          <a:bodyPr wrap="square" rtlCol="0">
            <a:spAutoFit/>
          </a:bodyPr>
          <a:lstStyle/>
          <a:p>
            <a:pPr algn="ctr"/>
            <a:r>
              <a:rPr lang="en-US" sz="2800" b="1" dirty="0" smtClean="0"/>
              <a:t>Josh </a:t>
            </a:r>
            <a:r>
              <a:rPr lang="en-US" sz="2800" b="1" dirty="0"/>
              <a:t>Weger</a:t>
            </a:r>
          </a:p>
          <a:p>
            <a:pPr lvl="0" algn="ctr" defTabSz="457200">
              <a:defRPr/>
            </a:pPr>
            <a:r>
              <a:rPr lang="en-US" sz="2800" dirty="0">
                <a:latin typeface="Calibri" panose="020F0502020204030204" pitchFamily="34" charset="0"/>
                <a:cs typeface="Arial" panose="020B0604020202020204" pitchFamily="34" charset="0"/>
              </a:rPr>
              <a:t>Policy </a:t>
            </a:r>
            <a:r>
              <a:rPr lang="en-US" sz="2800" dirty="0" smtClean="0">
                <a:latin typeface="Calibri" panose="020F0502020204030204" pitchFamily="34" charset="0"/>
                <a:cs typeface="Arial" panose="020B0604020202020204" pitchFamily="34" charset="0"/>
              </a:rPr>
              <a:t>Director</a:t>
            </a:r>
          </a:p>
          <a:p>
            <a:pPr lvl="0" algn="ctr" defTabSz="457200">
              <a:defRPr/>
            </a:pPr>
            <a:r>
              <a:rPr lang="en-US" sz="2800" dirty="0" smtClean="0">
                <a:latin typeface="Calibri" panose="020F0502020204030204" pitchFamily="34" charset="0"/>
                <a:cs typeface="Arial" panose="020B0604020202020204" pitchFamily="34" charset="0"/>
              </a:rPr>
              <a:t>Indiana-Illinois-Iowa </a:t>
            </a:r>
            <a:r>
              <a:rPr lang="en-US" sz="2800" dirty="0">
                <a:latin typeface="Calibri" panose="020F0502020204030204" pitchFamily="34" charset="0"/>
                <a:cs typeface="Arial" panose="020B0604020202020204" pitchFamily="34" charset="0"/>
              </a:rPr>
              <a:t>Foundation </a:t>
            </a:r>
            <a:r>
              <a:rPr lang="en-US" sz="2800" dirty="0" smtClean="0">
                <a:latin typeface="Calibri" panose="020F0502020204030204" pitchFamily="34" charset="0"/>
                <a:cs typeface="Arial" panose="020B0604020202020204" pitchFamily="34" charset="0"/>
              </a:rPr>
              <a:t>for </a:t>
            </a:r>
            <a:r>
              <a:rPr lang="en-US" sz="2800" dirty="0">
                <a:latin typeface="Calibri" panose="020F0502020204030204" pitchFamily="34" charset="0"/>
                <a:cs typeface="Arial" panose="020B0604020202020204" pitchFamily="34" charset="0"/>
              </a:rPr>
              <a:t>Fair </a:t>
            </a:r>
            <a:r>
              <a:rPr lang="en-US" sz="2800" dirty="0" smtClean="0">
                <a:latin typeface="Calibri" panose="020F0502020204030204" pitchFamily="34" charset="0"/>
                <a:cs typeface="Arial" panose="020B0604020202020204" pitchFamily="34" charset="0"/>
              </a:rPr>
              <a:t>Contracting</a:t>
            </a:r>
            <a:endParaRPr lang="en-US" sz="2800" dirty="0" smtClean="0">
              <a:latin typeface="Calibri" panose="020F0502020204030204" pitchFamily="34" charset="0"/>
            </a:endParaRPr>
          </a:p>
          <a:p>
            <a:pPr algn="ctr"/>
            <a:r>
              <a:rPr lang="en-US" sz="2800" dirty="0" smtClean="0">
                <a:latin typeface="Calibri" panose="020F0502020204030204" pitchFamily="34" charset="0"/>
              </a:rPr>
              <a:t>6170 Joliet Rd, Suite 200, Countryside, IL 60525</a:t>
            </a:r>
          </a:p>
          <a:p>
            <a:pPr algn="ctr"/>
            <a:r>
              <a:rPr lang="en-US" sz="2800" dirty="0" smtClean="0">
                <a:latin typeface="Calibri" panose="020F0502020204030204" pitchFamily="34" charset="0"/>
              </a:rPr>
              <a:t>815-254-3332 / www.iiiffc.org / </a:t>
            </a:r>
            <a:r>
              <a:rPr lang="en-US" sz="2800" dirty="0" smtClean="0">
                <a:latin typeface="Calibri" panose="020F0502020204030204" pitchFamily="34" charset="0"/>
                <a:cs typeface="Arial" panose="020B0604020202020204" pitchFamily="34" charset="0"/>
              </a:rPr>
              <a:t>jweger@iiiffc.org</a:t>
            </a:r>
            <a:endParaRPr lang="en-US" sz="2800" dirty="0">
              <a:latin typeface="Calibri" panose="020F050202020403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717184265"/>
              </p:ext>
            </p:extLst>
          </p:nvPr>
        </p:nvGraphicFramePr>
        <p:xfrm>
          <a:off x="2020711" y="-655904"/>
          <a:ext cx="8918223" cy="1112520"/>
        </p:xfrm>
        <a:graphic>
          <a:graphicData uri="http://schemas.openxmlformats.org/drawingml/2006/table">
            <a:tbl>
              <a:tblPr firstRow="1" bandRow="1">
                <a:tableStyleId>{073A0DAA-6AF3-43AB-8588-CEC1D06C72B9}</a:tableStyleId>
              </a:tblPr>
              <a:tblGrid>
                <a:gridCol w="8918223">
                  <a:extLst>
                    <a:ext uri="{9D8B030D-6E8A-4147-A177-3AD203B41FA5}">
                      <a16:colId xmlns:a16="http://schemas.microsoft.com/office/drawing/2014/main" xmlns="" val="20000"/>
                    </a:ext>
                  </a:extLst>
                </a:gridCol>
              </a:tblGrid>
              <a:tr h="1112520">
                <a:tc>
                  <a:txBody>
                    <a:bodyPr/>
                    <a:lstStyle/>
                    <a:p>
                      <a:pPr algn="ctr"/>
                      <a:endParaRPr lang="en-US" sz="2400" b="0" dirty="0" smtClean="0">
                        <a:solidFill>
                          <a:schemeClr val="tx1"/>
                        </a:solidFill>
                        <a:latin typeface="Calibri" panose="020F050202020403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909677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94271" y="1740308"/>
            <a:ext cx="9502269" cy="4463845"/>
          </a:xfrm>
          <a:prstGeom prst="rect">
            <a:avLst/>
          </a:prstGeom>
        </p:spPr>
        <p:txBody>
          <a:bodyPr wrap="square" anchor="ctr">
            <a:normAutofit/>
          </a:bodyPr>
          <a:lstStyle/>
          <a:p>
            <a:pPr marL="457200" indent="-457200" defTabSz="457200">
              <a:lnSpc>
                <a:spcPct val="90000"/>
              </a:lnSpc>
              <a:spcBef>
                <a:spcPct val="20000"/>
              </a:spcBef>
              <a:spcAft>
                <a:spcPts val="600"/>
              </a:spcAft>
              <a:buClr>
                <a:srgbClr val="30ACEC">
                  <a:lumMod val="75000"/>
                </a:srgbClr>
              </a:buClr>
              <a:buSzPct val="100000"/>
              <a:buFont typeface="Wingdings" panose="05000000000000000000" pitchFamily="2" charset="2"/>
              <a:buChar char="§"/>
            </a:pPr>
            <a:r>
              <a:rPr lang="en-US" altLang="en-US" sz="2400" dirty="0" smtClean="0">
                <a:solidFill>
                  <a:prstClr val="black"/>
                </a:solidFill>
                <a:latin typeface="Calibri" panose="020F0502020204030204" pitchFamily="34" charset="0"/>
              </a:rPr>
              <a:t>The </a:t>
            </a:r>
            <a:r>
              <a:rPr lang="en-US" altLang="en-US" sz="2400" dirty="0">
                <a:solidFill>
                  <a:prstClr val="black"/>
                </a:solidFill>
                <a:latin typeface="Calibri" panose="020F0502020204030204" pitchFamily="34" charset="0"/>
              </a:rPr>
              <a:t>l</a:t>
            </a:r>
            <a:r>
              <a:rPr lang="en-US" altLang="en-US" sz="2400" dirty="0" smtClean="0">
                <a:solidFill>
                  <a:prstClr val="black"/>
                </a:solidFill>
                <a:latin typeface="Calibri" panose="020F0502020204030204" pitchFamily="34" charset="0"/>
              </a:rPr>
              <a:t>owest </a:t>
            </a:r>
            <a:r>
              <a:rPr lang="en-US" altLang="en-US" sz="2400" dirty="0">
                <a:solidFill>
                  <a:prstClr val="black"/>
                </a:solidFill>
                <a:latin typeface="Calibri" panose="020F0502020204030204" pitchFamily="34" charset="0"/>
              </a:rPr>
              <a:t>bidder </a:t>
            </a:r>
            <a:r>
              <a:rPr lang="en-US" altLang="en-US" sz="2400" dirty="0" smtClean="0">
                <a:solidFill>
                  <a:prstClr val="black"/>
                </a:solidFill>
                <a:latin typeface="Calibri" panose="020F0502020204030204" pitchFamily="34" charset="0"/>
              </a:rPr>
              <a:t>is not always a responsible bidder</a:t>
            </a:r>
          </a:p>
          <a:p>
            <a:pPr marL="342900" indent="-342900" defTabSz="457200">
              <a:lnSpc>
                <a:spcPct val="90000"/>
              </a:lnSpc>
              <a:spcBef>
                <a:spcPct val="20000"/>
              </a:spcBef>
              <a:spcAft>
                <a:spcPts val="600"/>
              </a:spcAft>
              <a:buClr>
                <a:srgbClr val="30ACEC">
                  <a:lumMod val="75000"/>
                </a:srgbClr>
              </a:buClr>
              <a:buSzPct val="100000"/>
              <a:buFont typeface="Wingdings" panose="05000000000000000000" pitchFamily="2" charset="2"/>
              <a:buChar char="§"/>
            </a:pPr>
            <a:endParaRPr lang="en-US" altLang="en-US" sz="2400" u="sng" dirty="0">
              <a:solidFill>
                <a:prstClr val="black"/>
              </a:solidFill>
              <a:latin typeface="Calibri" panose="020F0502020204030204" pitchFamily="34" charset="0"/>
            </a:endParaRPr>
          </a:p>
          <a:p>
            <a:pPr marL="457200" indent="-457200" defTabSz="457200">
              <a:lnSpc>
                <a:spcPct val="90000"/>
              </a:lnSpc>
              <a:spcBef>
                <a:spcPct val="20000"/>
              </a:spcBef>
              <a:spcAft>
                <a:spcPts val="600"/>
              </a:spcAft>
              <a:buClr>
                <a:srgbClr val="30ACEC">
                  <a:lumMod val="75000"/>
                </a:srgbClr>
              </a:buClr>
              <a:buSzPct val="100000"/>
              <a:buFont typeface="Wingdings" panose="05000000000000000000" pitchFamily="2" charset="2"/>
              <a:buChar char="§"/>
            </a:pPr>
            <a:r>
              <a:rPr lang="en-US" altLang="en-US" sz="2400" dirty="0" smtClean="0">
                <a:solidFill>
                  <a:prstClr val="black"/>
                </a:solidFill>
                <a:latin typeface="Calibri" panose="020F0502020204030204" pitchFamily="34" charset="0"/>
              </a:rPr>
              <a:t>Public </a:t>
            </a:r>
            <a:r>
              <a:rPr lang="en-US" altLang="en-US" sz="2400" dirty="0">
                <a:solidFill>
                  <a:prstClr val="black"/>
                </a:solidFill>
                <a:latin typeface="Calibri" panose="020F0502020204030204" pitchFamily="34" charset="0"/>
              </a:rPr>
              <a:t>bodies can </a:t>
            </a:r>
            <a:r>
              <a:rPr lang="en-US" altLang="en-US" sz="2400" dirty="0" smtClean="0">
                <a:solidFill>
                  <a:prstClr val="black"/>
                </a:solidFill>
                <a:latin typeface="Calibri" panose="020F0502020204030204" pitchFamily="34" charset="0"/>
              </a:rPr>
              <a:t>choose a bidder other than the lowest bidder as long as the selection is</a:t>
            </a:r>
            <a:r>
              <a:rPr lang="en-US" altLang="en-US" sz="2400" dirty="0">
                <a:solidFill>
                  <a:prstClr val="black"/>
                </a:solidFill>
                <a:latin typeface="Calibri" panose="020F0502020204030204" pitchFamily="34" charset="0"/>
              </a:rPr>
              <a:t> </a:t>
            </a:r>
            <a:r>
              <a:rPr lang="en-US" altLang="en-US" sz="2400" dirty="0" smtClean="0">
                <a:solidFill>
                  <a:prstClr val="black"/>
                </a:solidFill>
                <a:latin typeface="Calibri" panose="020F0502020204030204" pitchFamily="34" charset="0"/>
              </a:rPr>
              <a:t>“in the public </a:t>
            </a:r>
            <a:r>
              <a:rPr lang="en-US" altLang="en-US" sz="2400" dirty="0">
                <a:solidFill>
                  <a:prstClr val="black"/>
                </a:solidFill>
                <a:latin typeface="Calibri" panose="020F0502020204030204" pitchFamily="34" charset="0"/>
              </a:rPr>
              <a:t>interest, without fraud, unfair dealing or favoritism, and </a:t>
            </a:r>
            <a:r>
              <a:rPr lang="en-US" altLang="en-US" sz="2400" dirty="0" smtClean="0">
                <a:solidFill>
                  <a:prstClr val="black"/>
                </a:solidFill>
                <a:latin typeface="Calibri" panose="020F0502020204030204" pitchFamily="34" charset="0"/>
              </a:rPr>
              <a:t>there is a </a:t>
            </a:r>
            <a:r>
              <a:rPr lang="en-US" altLang="en-US" sz="2400" dirty="0">
                <a:solidFill>
                  <a:prstClr val="black"/>
                </a:solidFill>
                <a:latin typeface="Calibri" panose="020F0502020204030204" pitchFamily="34" charset="0"/>
              </a:rPr>
              <a:t>reasonable basis for the </a:t>
            </a:r>
            <a:r>
              <a:rPr lang="en-US" altLang="en-US" sz="2400" dirty="0" smtClean="0">
                <a:solidFill>
                  <a:prstClr val="black"/>
                </a:solidFill>
                <a:latin typeface="Calibri" panose="020F0502020204030204" pitchFamily="34" charset="0"/>
              </a:rPr>
              <a:t>award”</a:t>
            </a:r>
          </a:p>
          <a:p>
            <a:pPr marL="342900" indent="-342900" defTabSz="457200">
              <a:lnSpc>
                <a:spcPct val="90000"/>
              </a:lnSpc>
              <a:spcBef>
                <a:spcPct val="20000"/>
              </a:spcBef>
              <a:spcAft>
                <a:spcPts val="600"/>
              </a:spcAft>
              <a:buClr>
                <a:srgbClr val="30ACEC">
                  <a:lumMod val="75000"/>
                </a:srgbClr>
              </a:buClr>
              <a:buSzPct val="100000"/>
              <a:buFont typeface="Wingdings" panose="05000000000000000000" pitchFamily="2" charset="2"/>
              <a:buChar char="§"/>
            </a:pPr>
            <a:endParaRPr lang="en-US" altLang="en-US" sz="2400" dirty="0" smtClean="0">
              <a:solidFill>
                <a:prstClr val="black"/>
              </a:solidFill>
              <a:latin typeface="Calibri" panose="020F0502020204030204" pitchFamily="34" charset="0"/>
            </a:endParaRPr>
          </a:p>
          <a:p>
            <a:pPr marL="457200" indent="-457200" defTabSz="457200">
              <a:buClr>
                <a:srgbClr val="30ACEC">
                  <a:lumMod val="75000"/>
                </a:srgbClr>
              </a:buClr>
              <a:buSzPct val="100000"/>
              <a:buFont typeface="Wingdings" panose="05000000000000000000" pitchFamily="2" charset="2"/>
              <a:buChar char="§"/>
            </a:pPr>
            <a:r>
              <a:rPr lang="en-US" altLang="en-US" sz="2400" dirty="0" smtClean="0">
                <a:solidFill>
                  <a:prstClr val="black"/>
                </a:solidFill>
                <a:latin typeface="Calibri" panose="020F0502020204030204" pitchFamily="34" charset="0"/>
              </a:rPr>
              <a:t>Lowest responsible bidder does not mean strictly the lowest dollar amount bidder, but the lowest dollar amount bidder who is most capable of doing the work in a satisfactory </a:t>
            </a:r>
            <a:r>
              <a:rPr lang="en-US" altLang="en-US" sz="2400" dirty="0" smtClean="0">
                <a:solidFill>
                  <a:prstClr val="black"/>
                </a:solidFill>
                <a:latin typeface="Calibri" panose="020F0502020204030204" pitchFamily="34" charset="0"/>
              </a:rPr>
              <a:t>manner. </a:t>
            </a:r>
          </a:p>
          <a:p>
            <a:pPr marL="914400" lvl="1" indent="-457200" defTabSz="457200">
              <a:buClr>
                <a:srgbClr val="30ACEC">
                  <a:lumMod val="75000"/>
                </a:srgbClr>
              </a:buClr>
              <a:buSzPct val="100000"/>
              <a:buFont typeface="Wingdings" panose="05000000000000000000" pitchFamily="2" charset="2"/>
              <a:buChar char="§"/>
            </a:pPr>
            <a:r>
              <a:rPr lang="en-US" altLang="en-US" sz="2000" i="1" dirty="0" smtClean="0">
                <a:solidFill>
                  <a:prstClr val="black"/>
                </a:solidFill>
                <a:latin typeface="Calibri" panose="020F0502020204030204" pitchFamily="34" charset="0"/>
              </a:rPr>
              <a:t>People </a:t>
            </a:r>
            <a:r>
              <a:rPr lang="en-US" altLang="en-US" sz="2000" i="1" dirty="0" smtClean="0">
                <a:solidFill>
                  <a:prstClr val="black"/>
                </a:solidFill>
                <a:latin typeface="Calibri" panose="020F0502020204030204" pitchFamily="34" charset="0"/>
              </a:rPr>
              <a:t>ex rel. Peterson v. Omen</a:t>
            </a:r>
            <a:r>
              <a:rPr lang="en-US" altLang="en-US" sz="2000" dirty="0" smtClean="0">
                <a:solidFill>
                  <a:prstClr val="black"/>
                </a:solidFill>
                <a:latin typeface="Calibri" panose="020F0502020204030204" pitchFamily="34" charset="0"/>
              </a:rPr>
              <a:t>, 290 Ill. 59 (1919). </a:t>
            </a:r>
            <a:endParaRPr lang="en-US" altLang="en-US" sz="2000" dirty="0">
              <a:solidFill>
                <a:prstClr val="black"/>
              </a:solidFill>
              <a:latin typeface="Calibri" panose="020F0502020204030204" pitchFamily="34" charset="0"/>
            </a:endParaRPr>
          </a:p>
        </p:txBody>
      </p:sp>
      <p:sp>
        <p:nvSpPr>
          <p:cNvPr id="6" name="Title 1"/>
          <p:cNvSpPr>
            <a:spLocks noGrp="1"/>
          </p:cNvSpPr>
          <p:nvPr>
            <p:ph type="title"/>
          </p:nvPr>
        </p:nvSpPr>
        <p:spPr>
          <a:xfrm>
            <a:off x="1463529" y="468631"/>
            <a:ext cx="10018713" cy="994409"/>
          </a:xfrm>
        </p:spPr>
        <p:txBody>
          <a:bodyPr>
            <a:normAutofit/>
          </a:bodyPr>
          <a:lstStyle/>
          <a:p>
            <a:pPr>
              <a:defRPr/>
            </a:pPr>
            <a:r>
              <a:rPr lang="en-US" b="1" dirty="0" smtClean="0">
                <a:latin typeface="Calibri" panose="020F0502020204030204" pitchFamily="34" charset="0"/>
              </a:rPr>
              <a:t>WHAT DOES “RESPONSIBLE” MEAN?</a:t>
            </a:r>
            <a:endParaRPr lang="en-US" dirty="0">
              <a:latin typeface="Calibri" panose="020F0502020204030204" pitchFamily="34" charset="0"/>
            </a:endParaRPr>
          </a:p>
        </p:txBody>
      </p:sp>
    </p:spTree>
    <p:extLst>
      <p:ext uri="{BB962C8B-B14F-4D97-AF65-F5344CB8AC3E}">
        <p14:creationId xmlns:p14="http://schemas.microsoft.com/office/powerpoint/2010/main" val="2318841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084439" y="535859"/>
            <a:ext cx="9379974" cy="1143000"/>
          </a:xfrm>
        </p:spPr>
        <p:txBody>
          <a:bodyPr>
            <a:noAutofit/>
          </a:bodyPr>
          <a:lstStyle/>
          <a:p>
            <a:pPr eaLnBrk="1" hangingPunct="1">
              <a:defRPr/>
            </a:pPr>
            <a:r>
              <a:rPr lang="en-US" b="1" dirty="0" smtClean="0">
                <a:latin typeface="Calibri" panose="020F0502020204030204" pitchFamily="34" charset="0"/>
              </a:rPr>
              <a:t>WHAT IS A RESPONSIBLE </a:t>
            </a:r>
            <a:br>
              <a:rPr lang="en-US" b="1" dirty="0" smtClean="0">
                <a:latin typeface="Calibri" panose="020F0502020204030204" pitchFamily="34" charset="0"/>
              </a:rPr>
            </a:br>
            <a:r>
              <a:rPr lang="en-US" b="1" dirty="0" smtClean="0">
                <a:latin typeface="Calibri" panose="020F0502020204030204" pitchFamily="34" charset="0"/>
              </a:rPr>
              <a:t>BIDDING ORDINANCE (RBO)?</a:t>
            </a:r>
          </a:p>
        </p:txBody>
      </p:sp>
      <p:sp>
        <p:nvSpPr>
          <p:cNvPr id="8195" name="Rectangle 3"/>
          <p:cNvSpPr>
            <a:spLocks noGrp="1" noChangeArrowheads="1"/>
          </p:cNvSpPr>
          <p:nvPr>
            <p:ph type="body" idx="1"/>
          </p:nvPr>
        </p:nvSpPr>
        <p:spPr>
          <a:xfrm>
            <a:off x="2320412" y="1858296"/>
            <a:ext cx="8819017" cy="4456471"/>
          </a:xfrm>
        </p:spPr>
        <p:txBody>
          <a:bodyPr>
            <a:normAutofit/>
          </a:bodyPr>
          <a:lstStyle/>
          <a:p>
            <a:pPr algn="just" eaLnBrk="1" hangingPunct="1">
              <a:lnSpc>
                <a:spcPct val="90000"/>
              </a:lnSpc>
              <a:buSzPct val="100000"/>
              <a:buFont typeface="Wingdings" panose="05000000000000000000" pitchFamily="2" charset="2"/>
              <a:buChar char="§"/>
            </a:pPr>
            <a:r>
              <a:rPr lang="en-US" altLang="en-US" dirty="0" smtClean="0">
                <a:latin typeface="Calibri" panose="020F0502020204030204" pitchFamily="34" charset="0"/>
              </a:rPr>
              <a:t>Today’s seminar focuses </a:t>
            </a:r>
            <a:r>
              <a:rPr lang="en-US" altLang="en-US" dirty="0">
                <a:latin typeface="Calibri" panose="020F0502020204030204" pitchFamily="34" charset="0"/>
              </a:rPr>
              <a:t>on </a:t>
            </a:r>
            <a:r>
              <a:rPr lang="en-US" altLang="en-US" dirty="0" smtClean="0">
                <a:latin typeface="Calibri" panose="020F0502020204030204" pitchFamily="34" charset="0"/>
              </a:rPr>
              <a:t>responsible </a:t>
            </a:r>
            <a:r>
              <a:rPr lang="en-US" altLang="en-US" dirty="0">
                <a:latin typeface="Calibri" panose="020F0502020204030204" pitchFamily="34" charset="0"/>
              </a:rPr>
              <a:t>b</a:t>
            </a:r>
            <a:r>
              <a:rPr lang="en-US" altLang="en-US" dirty="0" smtClean="0">
                <a:latin typeface="Calibri" panose="020F0502020204030204" pitchFamily="34" charset="0"/>
              </a:rPr>
              <a:t>idding standards as they pertain </a:t>
            </a:r>
            <a:r>
              <a:rPr lang="en-US" altLang="en-US" dirty="0">
                <a:latin typeface="Calibri" panose="020F0502020204030204" pitchFamily="34" charset="0"/>
              </a:rPr>
              <a:t>to public works </a:t>
            </a:r>
            <a:r>
              <a:rPr lang="en-US" altLang="en-US" dirty="0" smtClean="0">
                <a:latin typeface="Calibri" panose="020F0502020204030204" pitchFamily="34" charset="0"/>
              </a:rPr>
              <a:t>construction contracts</a:t>
            </a:r>
          </a:p>
          <a:p>
            <a:pPr algn="just" eaLnBrk="1" hangingPunct="1">
              <a:lnSpc>
                <a:spcPct val="90000"/>
              </a:lnSpc>
              <a:buSzPct val="100000"/>
              <a:buFont typeface="Wingdings" panose="05000000000000000000" pitchFamily="2" charset="2"/>
              <a:buChar char="§"/>
            </a:pPr>
            <a:endParaRPr lang="en-US" altLang="en-US" dirty="0" smtClean="0">
              <a:latin typeface="Calibri" panose="020F0502020204030204" pitchFamily="34" charset="0"/>
            </a:endParaRPr>
          </a:p>
          <a:p>
            <a:pPr algn="just" eaLnBrk="1" hangingPunct="1">
              <a:lnSpc>
                <a:spcPct val="90000"/>
              </a:lnSpc>
              <a:buSzPct val="100000"/>
              <a:buFont typeface="Wingdings" panose="05000000000000000000" pitchFamily="2" charset="2"/>
              <a:buChar char="§"/>
            </a:pPr>
            <a:r>
              <a:rPr lang="en-US" altLang="en-US" dirty="0" smtClean="0">
                <a:latin typeface="Calibri" panose="020F0502020204030204" pitchFamily="34" charset="0"/>
              </a:rPr>
              <a:t>Local public bodies may adopt a Responsible Bidding Ordinance (RBO) to define what constitutes a responsible bidder</a:t>
            </a:r>
          </a:p>
          <a:p>
            <a:pPr algn="just" eaLnBrk="1" hangingPunct="1">
              <a:lnSpc>
                <a:spcPct val="90000"/>
              </a:lnSpc>
              <a:buSzPct val="100000"/>
              <a:buFont typeface="Wingdings" panose="05000000000000000000" pitchFamily="2" charset="2"/>
              <a:buChar char="§"/>
            </a:pPr>
            <a:endParaRPr lang="en-US" altLang="en-US" sz="2000" dirty="0">
              <a:latin typeface="Calibri" panose="020F0502020204030204" pitchFamily="34" charset="0"/>
            </a:endParaRPr>
          </a:p>
          <a:p>
            <a:pPr algn="just" eaLnBrk="1" hangingPunct="1">
              <a:lnSpc>
                <a:spcPct val="90000"/>
              </a:lnSpc>
              <a:buSzPct val="100000"/>
              <a:buFont typeface="Wingdings" panose="05000000000000000000" pitchFamily="2" charset="2"/>
              <a:buChar char="§"/>
            </a:pPr>
            <a:r>
              <a:rPr lang="en-US" altLang="en-US" dirty="0" smtClean="0">
                <a:latin typeface="Calibri" panose="020F0502020204030204" pitchFamily="34" charset="0"/>
              </a:rPr>
              <a:t>RBOs establish </a:t>
            </a:r>
            <a:r>
              <a:rPr lang="en-US" altLang="en-US" b="1" dirty="0" smtClean="0">
                <a:latin typeface="Calibri" panose="020F0502020204030204" pitchFamily="34" charset="0"/>
              </a:rPr>
              <a:t>verifiable standards &amp; objective criteria </a:t>
            </a:r>
            <a:r>
              <a:rPr lang="en-US" altLang="en-US" dirty="0" smtClean="0">
                <a:latin typeface="Calibri" panose="020F0502020204030204" pitchFamily="34" charset="0"/>
              </a:rPr>
              <a:t>to ensure</a:t>
            </a:r>
            <a:r>
              <a:rPr lang="en-US" altLang="en-US" dirty="0">
                <a:latin typeface="Calibri" panose="020F0502020204030204" pitchFamily="34" charset="0"/>
              </a:rPr>
              <a:t> </a:t>
            </a:r>
            <a:r>
              <a:rPr lang="en-US" altLang="en-US" dirty="0" smtClean="0">
                <a:latin typeface="Calibri" panose="020F0502020204030204" pitchFamily="34" charset="0"/>
              </a:rPr>
              <a:t>the </a:t>
            </a:r>
            <a:r>
              <a:rPr lang="en-US" altLang="en-US" dirty="0">
                <a:latin typeface="Calibri" panose="020F0502020204030204" pitchFamily="34" charset="0"/>
              </a:rPr>
              <a:t>public body is </a:t>
            </a:r>
            <a:r>
              <a:rPr lang="en-US" altLang="en-US" dirty="0" smtClean="0">
                <a:latin typeface="Calibri" panose="020F0502020204030204" pitchFamily="34" charset="0"/>
              </a:rPr>
              <a:t>employing “high road” contractors</a:t>
            </a:r>
          </a:p>
        </p:txBody>
      </p:sp>
    </p:spTree>
    <p:extLst>
      <p:ext uri="{BB962C8B-B14F-4D97-AF65-F5344CB8AC3E}">
        <p14:creationId xmlns:p14="http://schemas.microsoft.com/office/powerpoint/2010/main" val="2304674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118852" y="1417320"/>
            <a:ext cx="9375058" cy="4896050"/>
          </a:xfrm>
        </p:spPr>
        <p:txBody>
          <a:bodyPr>
            <a:normAutofit fontScale="62500" lnSpcReduction="20000"/>
          </a:bodyPr>
          <a:lstStyle/>
          <a:p>
            <a:pPr>
              <a:lnSpc>
                <a:spcPct val="120000"/>
              </a:lnSpc>
              <a:spcBef>
                <a:spcPts val="0"/>
              </a:spcBef>
              <a:spcAft>
                <a:spcPts val="0"/>
              </a:spcAft>
              <a:buSzPct val="100000"/>
              <a:buFont typeface="Wingdings" panose="05000000000000000000" pitchFamily="2" charset="2"/>
              <a:buChar char="§"/>
            </a:pPr>
            <a:r>
              <a:rPr lang="en-US" altLang="en-US" sz="3800" dirty="0" smtClean="0">
                <a:latin typeface="Calibri" panose="020F0502020204030204" pitchFamily="34" charset="0"/>
              </a:rPr>
              <a:t>Public bodies have wide discretion in choosing the lowest responsible bidder</a:t>
            </a:r>
          </a:p>
          <a:p>
            <a:pPr marL="569913" indent="-284163">
              <a:lnSpc>
                <a:spcPct val="120000"/>
              </a:lnSpc>
              <a:spcBef>
                <a:spcPts val="0"/>
              </a:spcBef>
              <a:spcAft>
                <a:spcPts val="0"/>
              </a:spcAft>
              <a:buSzPct val="100000"/>
              <a:buFont typeface="Wingdings" panose="05000000000000000000" pitchFamily="2" charset="2"/>
              <a:buChar char="§"/>
              <a:tabLst>
                <a:tab pos="688975" algn="l"/>
              </a:tabLst>
            </a:pPr>
            <a:r>
              <a:rPr lang="en-US" altLang="en-US" sz="2600" i="1" dirty="0" smtClean="0">
                <a:latin typeface="Calibri" panose="020F0502020204030204" pitchFamily="34" charset="0"/>
              </a:rPr>
              <a:t>Western Lion Ltd. V. City of Mattoon</a:t>
            </a:r>
            <a:r>
              <a:rPr lang="en-US" altLang="en-US" sz="2600" dirty="0" smtClean="0">
                <a:latin typeface="Calibri" panose="020F0502020204030204" pitchFamily="34" charset="0"/>
              </a:rPr>
              <a:t>, 123 Ill. App.3d 381 (1984); </a:t>
            </a:r>
            <a:r>
              <a:rPr lang="en-US" altLang="en-US" sz="2600" i="1" dirty="0" smtClean="0">
                <a:latin typeface="Calibri" panose="020F0502020204030204" pitchFamily="34" charset="0"/>
              </a:rPr>
              <a:t>Northwest Disposal Co. v. Village of Fox Lake</a:t>
            </a:r>
            <a:r>
              <a:rPr lang="en-US" altLang="en-US" sz="2600" dirty="0" smtClean="0">
                <a:latin typeface="Calibri" panose="020F0502020204030204" pitchFamily="34" charset="0"/>
              </a:rPr>
              <a:t>, 119 Ill.App.3d 546 (1983). </a:t>
            </a:r>
            <a:endParaRPr lang="en-US" altLang="en-US" sz="2600" dirty="0">
              <a:latin typeface="Calibri" panose="020F0502020204030204" pitchFamily="34" charset="0"/>
            </a:endParaRPr>
          </a:p>
          <a:p>
            <a:pPr>
              <a:buSzPct val="100000"/>
              <a:buFont typeface="Wingdings" panose="05000000000000000000" pitchFamily="2" charset="2"/>
              <a:buChar char="§"/>
            </a:pPr>
            <a:endParaRPr lang="en-US" altLang="en-US" sz="2600" dirty="0" smtClean="0">
              <a:latin typeface="Calibri" panose="020F0502020204030204" pitchFamily="34" charset="0"/>
            </a:endParaRPr>
          </a:p>
          <a:p>
            <a:pPr>
              <a:lnSpc>
                <a:spcPct val="110000"/>
              </a:lnSpc>
              <a:spcBef>
                <a:spcPts val="0"/>
              </a:spcBef>
              <a:spcAft>
                <a:spcPts val="0"/>
              </a:spcAft>
              <a:buSzPct val="100000"/>
              <a:buFont typeface="Wingdings" panose="05000000000000000000" pitchFamily="2" charset="2"/>
              <a:buChar char="§"/>
            </a:pPr>
            <a:r>
              <a:rPr lang="en-US" altLang="en-US" sz="3800" dirty="0" smtClean="0">
                <a:latin typeface="Calibri" panose="020F0502020204030204" pitchFamily="34" charset="0"/>
              </a:rPr>
              <a:t>An e</a:t>
            </a:r>
            <a:r>
              <a:rPr lang="en-US" altLang="en-US" sz="3800" dirty="0" smtClean="0">
                <a:latin typeface="Calibri" panose="020F0502020204030204" pitchFamily="34" charset="0"/>
              </a:rPr>
              <a:t>xpectation </a:t>
            </a:r>
            <a:r>
              <a:rPr lang="en-US" altLang="en-US" sz="3800" dirty="0" smtClean="0">
                <a:latin typeface="Calibri" panose="020F0502020204030204" pitchFamily="34" charset="0"/>
              </a:rPr>
              <a:t>of </a:t>
            </a:r>
            <a:r>
              <a:rPr lang="en-US" altLang="en-US" sz="3800" dirty="0" smtClean="0">
                <a:latin typeface="Calibri" panose="020F0502020204030204" pitchFamily="34" charset="0"/>
              </a:rPr>
              <a:t>winning a contract </a:t>
            </a:r>
            <a:r>
              <a:rPr lang="en-US" altLang="en-US" sz="3800" dirty="0" smtClean="0">
                <a:latin typeface="Calibri" panose="020F0502020204030204" pitchFamily="34" charset="0"/>
              </a:rPr>
              <a:t>award </a:t>
            </a:r>
            <a:r>
              <a:rPr lang="en-US" altLang="en-US" sz="3800" dirty="0" smtClean="0">
                <a:latin typeface="Calibri" panose="020F0502020204030204" pitchFamily="34" charset="0"/>
              </a:rPr>
              <a:t>does not afford losing bidder(s) due process protection</a:t>
            </a:r>
          </a:p>
          <a:p>
            <a:pPr marL="569913" lvl="1" indent="-284163">
              <a:lnSpc>
                <a:spcPct val="110000"/>
              </a:lnSpc>
              <a:spcBef>
                <a:spcPts val="0"/>
              </a:spcBef>
              <a:spcAft>
                <a:spcPts val="0"/>
              </a:spcAft>
              <a:buSzPct val="100000"/>
              <a:buFont typeface="Wingdings" panose="05000000000000000000" pitchFamily="2" charset="2"/>
              <a:buChar char="§"/>
            </a:pPr>
            <a:r>
              <a:rPr lang="en-US" altLang="en-US" sz="2600" i="1" dirty="0" smtClean="0">
                <a:latin typeface="Calibri" panose="020F0502020204030204" pitchFamily="34" charset="0"/>
              </a:rPr>
              <a:t>Western Lion</a:t>
            </a:r>
            <a:r>
              <a:rPr lang="en-US" altLang="en-US" sz="2600" dirty="0" smtClean="0">
                <a:latin typeface="Calibri" panose="020F0502020204030204" pitchFamily="34" charset="0"/>
              </a:rPr>
              <a:t>, 123 Ill. App. 3d at 382.</a:t>
            </a:r>
          </a:p>
          <a:p>
            <a:pPr lvl="1">
              <a:buSzPct val="100000"/>
              <a:buFont typeface="Wingdings" panose="05000000000000000000" pitchFamily="2" charset="2"/>
              <a:buChar char="§"/>
            </a:pPr>
            <a:endParaRPr lang="en-US" altLang="en-US" sz="2600" dirty="0" smtClean="0">
              <a:latin typeface="Calibri" panose="020F0502020204030204" pitchFamily="34" charset="0"/>
            </a:endParaRPr>
          </a:p>
          <a:p>
            <a:pPr>
              <a:buSzPct val="100000"/>
              <a:buFont typeface="Wingdings" panose="05000000000000000000" pitchFamily="2" charset="2"/>
              <a:buChar char="§"/>
            </a:pPr>
            <a:r>
              <a:rPr lang="en-US" altLang="en-US" sz="3800" dirty="0" smtClean="0">
                <a:latin typeface="Calibri" panose="020F0502020204030204" pitchFamily="34" charset="0"/>
              </a:rPr>
              <a:t>Over 90 Illinois counties and municipalities have adopted RBOs</a:t>
            </a:r>
          </a:p>
          <a:p>
            <a:pPr>
              <a:buSzPct val="100000"/>
              <a:buFont typeface="Wingdings" panose="05000000000000000000" pitchFamily="2" charset="2"/>
              <a:buChar char="§"/>
            </a:pPr>
            <a:endParaRPr lang="en-US" altLang="en-US" sz="3100" dirty="0" smtClean="0">
              <a:latin typeface="Calibri" panose="020F0502020204030204" pitchFamily="34" charset="0"/>
            </a:endParaRPr>
          </a:p>
          <a:p>
            <a:pPr>
              <a:buSzPct val="100000"/>
              <a:buFont typeface="Wingdings" panose="05000000000000000000" pitchFamily="2" charset="2"/>
              <a:buChar char="§"/>
            </a:pPr>
            <a:r>
              <a:rPr lang="en-US" altLang="en-US" sz="3800" dirty="0">
                <a:latin typeface="Calibri" panose="020F0502020204030204" pitchFamily="34" charset="0"/>
              </a:rPr>
              <a:t>RBOs do not require more than what the law already establishes</a:t>
            </a:r>
          </a:p>
          <a:p>
            <a:pPr marL="569913" lvl="1" indent="-284163">
              <a:buSzPct val="100000"/>
              <a:buFont typeface="Wingdings" panose="05000000000000000000" pitchFamily="2" charset="2"/>
              <a:buChar char="§"/>
            </a:pPr>
            <a:r>
              <a:rPr lang="en-US" altLang="en-US" sz="2600" dirty="0">
                <a:latin typeface="Calibri" panose="020F0502020204030204" pitchFamily="34" charset="0"/>
              </a:rPr>
              <a:t>Puts all legal requirements in one package</a:t>
            </a:r>
          </a:p>
          <a:p>
            <a:pPr marL="569913" lvl="1" indent="-284163">
              <a:buSzPct val="100000"/>
              <a:buFont typeface="Wingdings" panose="05000000000000000000" pitchFamily="2" charset="2"/>
              <a:buChar char="§"/>
            </a:pPr>
            <a:r>
              <a:rPr lang="en-US" altLang="en-US" sz="2600" dirty="0">
                <a:latin typeface="Calibri" panose="020F0502020204030204" pitchFamily="34" charset="0"/>
              </a:rPr>
              <a:t>Enforcement for most provisions already required by state </a:t>
            </a:r>
            <a:r>
              <a:rPr lang="en-US" altLang="en-US" sz="2600" dirty="0" smtClean="0">
                <a:latin typeface="Calibri" panose="020F0502020204030204" pitchFamily="34" charset="0"/>
              </a:rPr>
              <a:t>agencies</a:t>
            </a:r>
            <a:endParaRPr lang="en-US" altLang="en-US" sz="3100" dirty="0" smtClean="0">
              <a:latin typeface="Calibri" panose="020F0502020204030204" pitchFamily="34" charset="0"/>
            </a:endParaRPr>
          </a:p>
        </p:txBody>
      </p:sp>
      <p:sp>
        <p:nvSpPr>
          <p:cNvPr id="4" name="Title 1"/>
          <p:cNvSpPr>
            <a:spLocks noGrp="1"/>
          </p:cNvSpPr>
          <p:nvPr>
            <p:ph type="title"/>
          </p:nvPr>
        </p:nvSpPr>
        <p:spPr>
          <a:xfrm>
            <a:off x="1484310" y="416926"/>
            <a:ext cx="10018713" cy="935501"/>
          </a:xfrm>
        </p:spPr>
        <p:txBody>
          <a:bodyPr/>
          <a:lstStyle/>
          <a:p>
            <a:r>
              <a:rPr lang="en-US" b="1" dirty="0" smtClean="0">
                <a:latin typeface="Calibri" panose="020F0502020204030204" pitchFamily="34" charset="0"/>
              </a:rPr>
              <a:t>ARE RBO</a:t>
            </a:r>
            <a:r>
              <a:rPr lang="en-US" b="1" dirty="0">
                <a:latin typeface="Calibri" panose="020F0502020204030204" pitchFamily="34" charset="0"/>
              </a:rPr>
              <a:t>s</a:t>
            </a:r>
            <a:r>
              <a:rPr lang="en-US" b="1" dirty="0" smtClean="0">
                <a:latin typeface="Calibri" panose="020F0502020204030204" pitchFamily="34" charset="0"/>
              </a:rPr>
              <a:t> LEGAL? </a:t>
            </a:r>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3945038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034540" y="1799303"/>
            <a:ext cx="9269730" cy="3854245"/>
          </a:xfrm>
        </p:spPr>
        <p:txBody>
          <a:bodyPr>
            <a:normAutofit/>
          </a:bodyPr>
          <a:lstStyle/>
          <a:p>
            <a:pPr marL="461963" lvl="1" indent="-461963">
              <a:buSzPct val="100000"/>
              <a:buFont typeface="Wingdings" panose="05000000000000000000" pitchFamily="2" charset="2"/>
              <a:buChar char="§"/>
            </a:pPr>
            <a:r>
              <a:rPr lang="en-US" altLang="en-US" sz="2600" dirty="0" smtClean="0">
                <a:latin typeface="Calibri" panose="020F0502020204030204" pitchFamily="34" charset="0"/>
              </a:rPr>
              <a:t>Rigorous, scholarly study of Ohio school construction: RBOs have “no discernible statistical impact on construction costs”</a:t>
            </a:r>
          </a:p>
          <a:p>
            <a:pPr marL="688975" indent="-227013">
              <a:buSzPct val="100000"/>
              <a:buFont typeface="Wingdings" panose="05000000000000000000" pitchFamily="2" charset="2"/>
              <a:buChar char="§"/>
            </a:pPr>
            <a:r>
              <a:rPr lang="en-US" altLang="en-US" sz="1800" dirty="0" smtClean="0">
                <a:latin typeface="Calibri" panose="020F0502020204030204" pitchFamily="34" charset="0"/>
              </a:rPr>
              <a:t>	Source: Do Responsible Contractor Policies Increase Construction Bid Costs?, Waddup &amp; 	May, 2014 available at: </a:t>
            </a:r>
            <a:r>
              <a:rPr lang="en-US" altLang="en-US" sz="1800" dirty="0" smtClean="0">
                <a:latin typeface="Calibri" panose="020F0502020204030204" pitchFamily="34" charset="0"/>
                <a:hlinkClick r:id="rId2"/>
              </a:rPr>
              <a:t>www.faircontracting.org</a:t>
            </a:r>
            <a:r>
              <a:rPr lang="en-US" altLang="en-US" sz="1800" dirty="0" smtClean="0">
                <a:latin typeface="Calibri" panose="020F0502020204030204" pitchFamily="34" charset="0"/>
              </a:rPr>
              <a:t> </a:t>
            </a:r>
          </a:p>
          <a:p>
            <a:pPr>
              <a:buSzPct val="100000"/>
              <a:buFont typeface="Wingdings" panose="05000000000000000000" pitchFamily="2" charset="2"/>
              <a:buChar char="§"/>
            </a:pPr>
            <a:endParaRPr lang="en-US" altLang="en-US" sz="1800" dirty="0">
              <a:latin typeface="Calibri" panose="020F0502020204030204" pitchFamily="34" charset="0"/>
            </a:endParaRPr>
          </a:p>
          <a:p>
            <a:pPr>
              <a:buSzPct val="100000"/>
              <a:buFont typeface="Wingdings" panose="05000000000000000000" pitchFamily="2" charset="2"/>
              <a:buChar char="§"/>
            </a:pPr>
            <a:r>
              <a:rPr lang="en-US" altLang="en-US" sz="2600" dirty="0" smtClean="0">
                <a:latin typeface="Calibri" panose="020F0502020204030204" pitchFamily="34" charset="0"/>
              </a:rPr>
              <a:t>Cost overruns caused by non-responsible contractors are common, well-publicized, and can be devastating to public budgets</a:t>
            </a:r>
          </a:p>
        </p:txBody>
      </p:sp>
      <p:sp>
        <p:nvSpPr>
          <p:cNvPr id="4" name="Title 1"/>
          <p:cNvSpPr>
            <a:spLocks noGrp="1"/>
          </p:cNvSpPr>
          <p:nvPr>
            <p:ph type="title"/>
          </p:nvPr>
        </p:nvSpPr>
        <p:spPr>
          <a:xfrm>
            <a:off x="1484310" y="298940"/>
            <a:ext cx="10018713" cy="1128808"/>
          </a:xfrm>
        </p:spPr>
        <p:txBody>
          <a:bodyPr/>
          <a:lstStyle/>
          <a:p>
            <a:r>
              <a:rPr lang="en-US" b="1" dirty="0" smtClean="0">
                <a:latin typeface="Calibri" panose="020F0502020204030204" pitchFamily="34" charset="0"/>
              </a:rPr>
              <a:t>DO RBOs INCREASE COSTS?</a:t>
            </a:r>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1162392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16831"/>
            <a:ext cx="10018713" cy="1752599"/>
          </a:xfrm>
        </p:spPr>
        <p:txBody>
          <a:bodyPr>
            <a:normAutofit/>
          </a:bodyPr>
          <a:lstStyle/>
          <a:p>
            <a:pPr>
              <a:defRPr/>
            </a:pPr>
            <a:r>
              <a:rPr lang="en-US" b="1" dirty="0" smtClean="0">
                <a:latin typeface="Calibri" panose="020F0502020204030204" pitchFamily="34" charset="0"/>
              </a:rPr>
              <a:t>ILLINOIS PROCUREMENT CODE</a:t>
            </a:r>
            <a:r>
              <a:rPr lang="en-US" b="1" dirty="0">
                <a:latin typeface="Calibri" panose="020F0502020204030204" pitchFamily="34" charset="0"/>
              </a:rPr>
              <a:t/>
            </a:r>
            <a:br>
              <a:rPr lang="en-US" b="1" dirty="0">
                <a:latin typeface="Calibri" panose="020F0502020204030204" pitchFamily="34" charset="0"/>
              </a:rPr>
            </a:br>
            <a:r>
              <a:rPr lang="en-US" b="1" dirty="0" smtClean="0">
                <a:latin typeface="Calibri" panose="020F0502020204030204" pitchFamily="34" charset="0"/>
              </a:rPr>
              <a:t> 30 ILCS 500/30‑22 </a:t>
            </a:r>
            <a:endParaRPr lang="en-US" b="1" dirty="0">
              <a:latin typeface="Calibri" panose="020F0502020204030204" pitchFamily="34" charset="0"/>
            </a:endParaRPr>
          </a:p>
        </p:txBody>
      </p:sp>
      <p:sp>
        <p:nvSpPr>
          <p:cNvPr id="6147" name="Content Placeholder 2"/>
          <p:cNvSpPr>
            <a:spLocks noGrp="1"/>
          </p:cNvSpPr>
          <p:nvPr>
            <p:ph idx="1"/>
          </p:nvPr>
        </p:nvSpPr>
        <p:spPr>
          <a:xfrm>
            <a:off x="2281084" y="1986117"/>
            <a:ext cx="9221940" cy="4274445"/>
          </a:xfrm>
        </p:spPr>
        <p:txBody>
          <a:bodyPr>
            <a:normAutofit/>
          </a:bodyPr>
          <a:lstStyle/>
          <a:p>
            <a:pPr>
              <a:buSzPct val="100000"/>
              <a:buFont typeface="Wingdings" panose="05000000000000000000" pitchFamily="2" charset="2"/>
              <a:buChar char="§"/>
            </a:pPr>
            <a:r>
              <a:rPr lang="en-US" altLang="en-US" sz="2600" dirty="0">
                <a:latin typeface="Calibri" panose="020F0502020204030204" pitchFamily="34" charset="0"/>
              </a:rPr>
              <a:t>A</a:t>
            </a:r>
            <a:r>
              <a:rPr lang="en-US" altLang="en-US" sz="2600" dirty="0" smtClean="0">
                <a:latin typeface="Calibri" panose="020F0502020204030204" pitchFamily="34" charset="0"/>
              </a:rPr>
              <a:t>pplies only to</a:t>
            </a:r>
            <a:r>
              <a:rPr lang="en-US" altLang="en-US" sz="2600" b="1" dirty="0" smtClean="0">
                <a:latin typeface="Calibri" panose="020F0502020204030204" pitchFamily="34" charset="0"/>
              </a:rPr>
              <a:t> </a:t>
            </a:r>
            <a:r>
              <a:rPr lang="en-US" altLang="en-US" sz="2600" dirty="0" smtClean="0">
                <a:latin typeface="Calibri" panose="020F0502020204030204" pitchFamily="34" charset="0"/>
              </a:rPr>
              <a:t>contracts with state government agencies</a:t>
            </a:r>
          </a:p>
          <a:p>
            <a:pPr>
              <a:buSzPct val="100000"/>
              <a:buFont typeface="Wingdings" panose="05000000000000000000" pitchFamily="2" charset="2"/>
              <a:buChar char="§"/>
            </a:pPr>
            <a:endParaRPr lang="en-US" altLang="en-US" sz="2600" dirty="0" smtClean="0">
              <a:latin typeface="Calibri" panose="020F0502020204030204" pitchFamily="34" charset="0"/>
            </a:endParaRPr>
          </a:p>
          <a:p>
            <a:pPr>
              <a:buSzPct val="100000"/>
              <a:buFont typeface="Wingdings" panose="05000000000000000000" pitchFamily="2" charset="2"/>
              <a:buChar char="§"/>
            </a:pPr>
            <a:r>
              <a:rPr lang="en-US" altLang="en-US" sz="2600" dirty="0" smtClean="0">
                <a:latin typeface="Calibri" panose="020F0502020204030204" pitchFamily="34" charset="0"/>
              </a:rPr>
              <a:t>Sec. 30‑22: To be considered a responsible bidder on a construction contract, a bidder must comply with </a:t>
            </a:r>
            <a:r>
              <a:rPr lang="en-US" altLang="en-US" sz="2600" dirty="0" smtClean="0">
                <a:latin typeface="Calibri" panose="020F0502020204030204" pitchFamily="34" charset="0"/>
              </a:rPr>
              <a:t>the </a:t>
            </a:r>
            <a:r>
              <a:rPr lang="en-US" altLang="en-US" sz="2600" dirty="0" smtClean="0">
                <a:latin typeface="Calibri" panose="020F0502020204030204" pitchFamily="34" charset="0"/>
              </a:rPr>
              <a:t>following requirements and must present satisfactory evidence of </a:t>
            </a:r>
            <a:r>
              <a:rPr lang="en-US" altLang="en-US" sz="2600" dirty="0" smtClean="0">
                <a:latin typeface="Calibri" panose="020F0502020204030204" pitchFamily="34" charset="0"/>
              </a:rPr>
              <a:t>compliance </a:t>
            </a:r>
            <a:r>
              <a:rPr lang="en-US" altLang="en-US" sz="2600" dirty="0" smtClean="0">
                <a:latin typeface="Calibri" panose="020F0502020204030204" pitchFamily="34" charset="0"/>
              </a:rPr>
              <a:t>to the appropriate construction agency</a:t>
            </a:r>
          </a:p>
        </p:txBody>
      </p:sp>
    </p:spTree>
    <p:extLst>
      <p:ext uri="{BB962C8B-B14F-4D97-AF65-F5344CB8AC3E}">
        <p14:creationId xmlns:p14="http://schemas.microsoft.com/office/powerpoint/2010/main" val="1867113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84309" y="395869"/>
            <a:ext cx="10018713" cy="1314944"/>
          </a:xfrm>
        </p:spPr>
        <p:txBody>
          <a:bodyPr>
            <a:normAutofit/>
          </a:bodyPr>
          <a:lstStyle/>
          <a:p>
            <a:r>
              <a:rPr lang="en-US" b="1" dirty="0" smtClean="0">
                <a:latin typeface="Calibri" panose="020F0502020204030204" pitchFamily="34" charset="0"/>
              </a:rPr>
              <a:t>ILLINOIS PROCUREMENT CODE</a:t>
            </a: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30 ILCS 500/30‑22 </a:t>
            </a:r>
            <a:endParaRPr lang="en-US" altLang="en-US" b="1" dirty="0" smtClean="0">
              <a:latin typeface="Calibri" panose="020F0502020204030204" pitchFamily="34" charset="0"/>
            </a:endParaRPr>
          </a:p>
        </p:txBody>
      </p:sp>
      <p:sp>
        <p:nvSpPr>
          <p:cNvPr id="7171" name="Content Placeholder 2"/>
          <p:cNvSpPr>
            <a:spLocks noGrp="1"/>
          </p:cNvSpPr>
          <p:nvPr>
            <p:ph idx="1"/>
          </p:nvPr>
        </p:nvSpPr>
        <p:spPr>
          <a:xfrm>
            <a:off x="2094271" y="2054942"/>
            <a:ext cx="9468463" cy="4381305"/>
          </a:xfrm>
        </p:spPr>
        <p:txBody>
          <a:bodyPr>
            <a:normAutofit/>
          </a:bodyPr>
          <a:lstStyle/>
          <a:p>
            <a:pPr marL="461963" indent="-461963">
              <a:buNone/>
            </a:pPr>
            <a:r>
              <a:rPr lang="en-US" altLang="en-US" dirty="0" smtClean="0">
                <a:latin typeface="Calibri" panose="020F0502020204030204" pitchFamily="34" charset="0"/>
              </a:rPr>
              <a:t>(1) Bidder must comply with all applicable laws concerning the bidder's entitlement to conduct business in Illinois</a:t>
            </a:r>
          </a:p>
          <a:p>
            <a:pPr marL="0" indent="0">
              <a:buNone/>
            </a:pPr>
            <a:endParaRPr lang="en-US" altLang="en-US" dirty="0" smtClean="0">
              <a:latin typeface="Calibri" panose="020F0502020204030204" pitchFamily="34" charset="0"/>
            </a:endParaRPr>
          </a:p>
          <a:p>
            <a:pPr marL="457200" indent="-457200">
              <a:buNone/>
            </a:pPr>
            <a:r>
              <a:rPr lang="en-US" altLang="en-US" dirty="0" smtClean="0">
                <a:latin typeface="Calibri" panose="020F0502020204030204" pitchFamily="34" charset="0"/>
              </a:rPr>
              <a:t>(2) </a:t>
            </a:r>
            <a:r>
              <a:rPr lang="en-US" altLang="en-US" dirty="0">
                <a:latin typeface="Calibri" panose="020F0502020204030204" pitchFamily="34" charset="0"/>
              </a:rPr>
              <a:t>B</a:t>
            </a:r>
            <a:r>
              <a:rPr lang="en-US" altLang="en-US" dirty="0" smtClean="0">
                <a:latin typeface="Calibri" panose="020F0502020204030204" pitchFamily="34" charset="0"/>
              </a:rPr>
              <a:t>idder must comply with all applicable provisions of the Prevailing Wage Act</a:t>
            </a:r>
          </a:p>
          <a:p>
            <a:pPr marL="457200" indent="-457200">
              <a:buNone/>
            </a:pPr>
            <a:endParaRPr lang="en-US" altLang="en-US" dirty="0">
              <a:latin typeface="Calibri" panose="020F0502020204030204" pitchFamily="34" charset="0"/>
            </a:endParaRPr>
          </a:p>
          <a:p>
            <a:pPr marL="457200" indent="-457200">
              <a:buNone/>
            </a:pPr>
            <a:r>
              <a:rPr lang="en-US" altLang="en-US" dirty="0">
                <a:latin typeface="Calibri" panose="020F0502020204030204" pitchFamily="34" charset="0"/>
              </a:rPr>
              <a:t>(3) The bidder must comply with Subchapter VI ("Equal Employment Opportunities") of Chapter 21 of Title 42 of the United States Code (42 U.S.C. 2000e and following) and with Federal Executive Order No. 11246 as amended by Executive Order No. 11375. </a:t>
            </a:r>
          </a:p>
        </p:txBody>
      </p:sp>
    </p:spTree>
    <p:extLst>
      <p:ext uri="{BB962C8B-B14F-4D97-AF65-F5344CB8AC3E}">
        <p14:creationId xmlns:p14="http://schemas.microsoft.com/office/powerpoint/2010/main" val="24411658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3192</TotalTime>
  <Words>1957</Words>
  <Application>Microsoft Office PowerPoint</Application>
  <PresentationFormat>Widescreen</PresentationFormat>
  <Paragraphs>203</Paragraphs>
  <Slides>33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Corbel</vt:lpstr>
      <vt:lpstr>Times New Roman</vt:lpstr>
      <vt:lpstr>Wingdings</vt:lpstr>
      <vt:lpstr>Wingdings 2</vt:lpstr>
      <vt:lpstr>Parallax</vt:lpstr>
      <vt:lpstr>RESPONSIBLE BIDDING ORDINANCES</vt:lpstr>
      <vt:lpstr>ABOUT US</vt:lpstr>
      <vt:lpstr>WHAT IS RESPONSIBLE BIDDING?</vt:lpstr>
      <vt:lpstr>WHAT DOES “RESPONSIBLE” MEAN?</vt:lpstr>
      <vt:lpstr>WHAT IS A RESPONSIBLE  BIDDING ORDINANCE (RBO)?</vt:lpstr>
      <vt:lpstr>ARE RBOs LEGAL? </vt:lpstr>
      <vt:lpstr>DO RBOs INCREASE COSTS?</vt:lpstr>
      <vt:lpstr>ILLINOIS PROCUREMENT CODE  30 ILCS 500/30‑22 </vt:lpstr>
      <vt:lpstr>ILLINOIS PROCUREMENT CODE  30 ILCS 500/30‑22 </vt:lpstr>
      <vt:lpstr>ILLINOIS PROCUREMENT CODE  30 ILCS 500/30‑22 </vt:lpstr>
      <vt:lpstr>ILLINOIS PROCUREMENT CODE  30 ILCS 500/30‑22 </vt:lpstr>
      <vt:lpstr>ILLINOIS PROCUREMENT CODE  30 ILCS 500/30‑22 </vt:lpstr>
      <vt:lpstr>ILLINOIS COUNTIES CODE  55 ILCS 5/5-1022(a)</vt:lpstr>
      <vt:lpstr>ILLINOIS COUNTIES CODE  55 ILCS 5/5-1022(b)</vt:lpstr>
      <vt:lpstr>ILLINOIS MUNICIPAL CODE  65 ILCS 5/8-9-1</vt:lpstr>
      <vt:lpstr>ILLINOIS MUNICIPAL CODE  65 ILCS 5/8-10-3</vt:lpstr>
      <vt:lpstr>ILLINOIS MUNICIPAL CODE  65 ILCS 5/8-10-12</vt:lpstr>
      <vt:lpstr>III-FFC MODEL RBO</vt:lpstr>
      <vt:lpstr>III-FFC MODEL RBO</vt:lpstr>
      <vt:lpstr>III-FFC MODEL RBO</vt:lpstr>
      <vt:lpstr>III-FFC MODEL RBO</vt:lpstr>
      <vt:lpstr>INCOMPLETE SUBMISSIONS</vt:lpstr>
      <vt:lpstr>RESPONSIBLE BIDDER DETERMINATION</vt:lpstr>
      <vt:lpstr>SUBCONTRACTOR REQUIREMENTS</vt:lpstr>
      <vt:lpstr>SUBCONTRACTOR REQUIREMENTS</vt:lpstr>
      <vt:lpstr>PREQUALIFICATION</vt:lpstr>
      <vt:lpstr>PREQUALIFICATION</vt:lpstr>
      <vt:lpstr>OTHER PROVISIONS</vt:lpstr>
      <vt:lpstr>APPRENTICESHIP &amp; ERISA</vt:lpstr>
      <vt:lpstr>WHAT DOES “RELATES TO” MEAN?</vt:lpstr>
      <vt:lpstr>“REFERENCE TO”</vt:lpstr>
      <vt:lpstr>“CONNECTION WITH”</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 Principe</dc:creator>
  <cp:lastModifiedBy>Josh Weger</cp:lastModifiedBy>
  <cp:revision>94</cp:revision>
  <cp:lastPrinted>2017-03-13T20:14:37Z</cp:lastPrinted>
  <dcterms:created xsi:type="dcterms:W3CDTF">2017-03-06T18:03:32Z</dcterms:created>
  <dcterms:modified xsi:type="dcterms:W3CDTF">2017-10-24T19:29:32Z</dcterms:modified>
</cp:coreProperties>
</file>